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4"/>
    <p:sldMasterId id="2147483874" r:id="rId5"/>
  </p:sldMasterIdLst>
  <p:notesMasterIdLst>
    <p:notesMasterId r:id="rId37"/>
  </p:notesMasterIdLst>
  <p:handoutMasterIdLst>
    <p:handoutMasterId r:id="rId38"/>
  </p:handoutMasterIdLst>
  <p:sldIdLst>
    <p:sldId id="342" r:id="rId6"/>
    <p:sldId id="420" r:id="rId7"/>
    <p:sldId id="424" r:id="rId8"/>
    <p:sldId id="432" r:id="rId9"/>
    <p:sldId id="431" r:id="rId10"/>
    <p:sldId id="426" r:id="rId11"/>
    <p:sldId id="437" r:id="rId12"/>
    <p:sldId id="438" r:id="rId13"/>
    <p:sldId id="440" r:id="rId14"/>
    <p:sldId id="441" r:id="rId15"/>
    <p:sldId id="442" r:id="rId16"/>
    <p:sldId id="443" r:id="rId17"/>
    <p:sldId id="444" r:id="rId18"/>
    <p:sldId id="445" r:id="rId19"/>
    <p:sldId id="446" r:id="rId20"/>
    <p:sldId id="447" r:id="rId21"/>
    <p:sldId id="448" r:id="rId22"/>
    <p:sldId id="449" r:id="rId23"/>
    <p:sldId id="450" r:id="rId24"/>
    <p:sldId id="451" r:id="rId25"/>
    <p:sldId id="452" r:id="rId26"/>
    <p:sldId id="453" r:id="rId27"/>
    <p:sldId id="454" r:id="rId28"/>
    <p:sldId id="455" r:id="rId29"/>
    <p:sldId id="428" r:id="rId30"/>
    <p:sldId id="394" r:id="rId31"/>
    <p:sldId id="422" r:id="rId32"/>
    <p:sldId id="433" r:id="rId33"/>
    <p:sldId id="434" r:id="rId34"/>
    <p:sldId id="435" r:id="rId35"/>
    <p:sldId id="427" r:id="rId36"/>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gitaal lesmateriaal" id="{97379956-3CDE-ED48-9E51-F6C755702701}">
          <p14:sldIdLst>
            <p14:sldId id="342"/>
            <p14:sldId id="420"/>
            <p14:sldId id="424"/>
            <p14:sldId id="432"/>
            <p14:sldId id="431"/>
            <p14:sldId id="426"/>
            <p14:sldId id="437"/>
            <p14:sldId id="438"/>
            <p14:sldId id="440"/>
            <p14:sldId id="441"/>
            <p14:sldId id="442"/>
            <p14:sldId id="443"/>
            <p14:sldId id="444"/>
            <p14:sldId id="445"/>
            <p14:sldId id="446"/>
            <p14:sldId id="447"/>
            <p14:sldId id="448"/>
            <p14:sldId id="449"/>
            <p14:sldId id="450"/>
            <p14:sldId id="451"/>
            <p14:sldId id="452"/>
            <p14:sldId id="453"/>
            <p14:sldId id="454"/>
            <p14:sldId id="455"/>
            <p14:sldId id="428"/>
            <p14:sldId id="394"/>
            <p14:sldId id="422"/>
            <p14:sldId id="433"/>
            <p14:sldId id="434"/>
            <p14:sldId id="435"/>
            <p14:sldId id="42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FB952E-9B81-C74E-CF2F-FFCFFEEDFF16}" name="Swennenhuis,Petra P.B." initials="SP" userId="S::874482@fontys.nl::c42fce65-5bb5-4eee-b17d-ad8fd57054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asen,Mariette M." initials="HM" lastIdx="5" clrIdx="0">
    <p:extLst>
      <p:ext uri="{19B8F6BF-5375-455C-9EA6-DF929625EA0E}">
        <p15:presenceInfo xmlns:p15="http://schemas.microsoft.com/office/powerpoint/2012/main" userId="S-1-5-21-11087255-1466054374-1897138802-64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66"/>
    <a:srgbClr val="59227C"/>
    <a:srgbClr val="BDDCC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81B57-E30E-424A-8471-935ED36B668B}" v="2" dt="2023-02-03T13:20:01.281"/>
    <p1510:client id="{14BD9326-63F1-4DDE-A876-B040BDA518B3}" v="371" dt="2023-02-03T13:46:54.730"/>
    <p1510:client id="{29C7400E-2BB6-4630-8EED-5652B7745D64}" v="21" dt="2023-02-06T08:30:54.731"/>
    <p1510:client id="{8089EF7C-FF8A-44A1-BF11-9D6D4CFF071E}" v="23" dt="2023-02-03T13:26:10.790"/>
    <p1510:client id="{95088EC7-89B2-4700-82FC-AFF2DC17C087}" v="103" dt="2023-02-03T13:55:16.819"/>
    <p1510:client id="{E18B5244-0A62-8969-DC52-31348AA17FB8}" v="5" dt="2023-02-03T14:58:54.086"/>
    <p1510:client id="{EC388BB2-0E56-594C-BBAA-CB19BF134138}" v="2" dt="2022-09-24T15:29:07.154"/>
    <p1510:client id="{F09FDA89-92A6-4868-8563-DACA188003CD}" v="8" dt="2023-02-03T13:04:37.52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83942" autoAdjust="0"/>
  </p:normalViewPr>
  <p:slideViewPr>
    <p:cSldViewPr snapToGrid="0" snapToObjects="1">
      <p:cViewPr varScale="1">
        <p:scale>
          <a:sx n="81" d="100"/>
          <a:sy n="81" d="100"/>
        </p:scale>
        <p:origin x="996"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47"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werkblad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werkblad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werkblad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werkblad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werkblad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werkblad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werkblad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werkblad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werkblad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werkblad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Jeugdige over hulpverlener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3.9790000000000001</c:v>
                </c:pt>
                <c:pt idx="1">
                  <c:v>3.3639999999999999</c:v>
                </c:pt>
                <c:pt idx="2">
                  <c:v>3.5449999999999999</c:v>
                </c:pt>
                <c:pt idx="3">
                  <c:v>3.6269999999999998</c:v>
                </c:pt>
              </c:numCache>
            </c:numRef>
          </c:val>
          <c:extLst>
            <c:ext xmlns:c16="http://schemas.microsoft.com/office/drawing/2014/chart" uri="{C3380CC4-5D6E-409C-BE32-E72D297353CC}">
              <c16:uniqueId val="{00000000-356F-460A-9761-7B8C80F84C85}"/>
            </c:ext>
          </c:extLst>
        </c:ser>
        <c:ser>
          <c:idx val="1"/>
          <c:order val="1"/>
          <c:tx>
            <c:strRef>
              <c:f>Blad1!$C$1</c:f>
              <c:strCache>
                <c:ptCount val="1"/>
                <c:pt idx="0">
                  <c:v>Ouder over hulpverlener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4.0720000000000001</c:v>
                </c:pt>
                <c:pt idx="1">
                  <c:v>3.6859999999999999</c:v>
                </c:pt>
                <c:pt idx="2">
                  <c:v>3.7010000000000001</c:v>
                </c:pt>
                <c:pt idx="3">
                  <c:v>3.83</c:v>
                </c:pt>
              </c:numCache>
            </c:numRef>
          </c:val>
          <c:extLst>
            <c:ext xmlns:c16="http://schemas.microsoft.com/office/drawing/2014/chart" uri="{C3380CC4-5D6E-409C-BE32-E72D297353CC}">
              <c16:uniqueId val="{00000001-356F-460A-9761-7B8C80F84C85}"/>
            </c:ext>
          </c:extLst>
        </c:ser>
        <c:ser>
          <c:idx val="2"/>
          <c:order val="2"/>
          <c:tx>
            <c:strRef>
              <c:f>Blad1!$D$1</c:f>
              <c:strCache>
                <c:ptCount val="1"/>
                <c:pt idx="0">
                  <c:v>Hulpverlener over jeugdigen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Blad1!$D$2:$D$5</c:f>
              <c:numCache>
                <c:formatCode>#,##0.0</c:formatCode>
                <c:ptCount val="4"/>
                <c:pt idx="0">
                  <c:v>4.2350000000000003</c:v>
                </c:pt>
                <c:pt idx="1">
                  <c:v>3.544</c:v>
                </c:pt>
                <c:pt idx="2">
                  <c:v>3.331</c:v>
                </c:pt>
                <c:pt idx="3">
                  <c:v>3.7029999999999998</c:v>
                </c:pt>
              </c:numCache>
            </c:numRef>
          </c:val>
          <c:extLst>
            <c:ext xmlns:c16="http://schemas.microsoft.com/office/drawing/2014/chart" uri="{C3380CC4-5D6E-409C-BE32-E72D297353CC}">
              <c16:uniqueId val="{00000002-356F-460A-9761-7B8C80F84C85}"/>
            </c:ext>
          </c:extLst>
        </c:ser>
        <c:ser>
          <c:idx val="3"/>
          <c:order val="3"/>
          <c:tx>
            <c:strRef>
              <c:f>Blad1!$E$1</c:f>
              <c:strCache>
                <c:ptCount val="1"/>
                <c:pt idx="0">
                  <c:v>Hulpverlener over ouders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Blad1!$E$2:$E$5</c:f>
              <c:numCache>
                <c:formatCode>#,##0.0</c:formatCode>
                <c:ptCount val="4"/>
                <c:pt idx="0">
                  <c:v>3.9390000000000001</c:v>
                </c:pt>
                <c:pt idx="1">
                  <c:v>3.5169999999999999</c:v>
                </c:pt>
                <c:pt idx="2">
                  <c:v>3.47</c:v>
                </c:pt>
                <c:pt idx="3">
                  <c:v>3.6419999999999999</c:v>
                </c:pt>
              </c:numCache>
            </c:numRef>
          </c:val>
          <c:extLst>
            <c:ext xmlns:c16="http://schemas.microsoft.com/office/drawing/2014/chart" uri="{C3380CC4-5D6E-409C-BE32-E72D297353CC}">
              <c16:uniqueId val="{00000003-356F-460A-9761-7B8C80F84C85}"/>
            </c:ext>
          </c:extLst>
        </c:ser>
        <c:ser>
          <c:idx val="4"/>
          <c:order val="4"/>
          <c:tx>
            <c:strRef>
              <c:f>Blad1!$F$1</c:f>
              <c:strCache>
                <c:ptCount val="1"/>
                <c:pt idx="0">
                  <c:v>Leerkracht over jeugdigen</c:v>
                </c:pt>
              </c:strCache>
            </c:strRef>
          </c:tx>
          <c:spPr>
            <a:solidFill>
              <a:schemeClr val="accent5"/>
            </a:solidFill>
            <a:ln>
              <a:no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56F-460A-9761-7B8C80F84C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Blad1!$F$2:$F$5</c:f>
              <c:numCache>
                <c:formatCode>#,##0.0</c:formatCode>
                <c:ptCount val="4"/>
                <c:pt idx="0">
                  <c:v>4.2030000000000003</c:v>
                </c:pt>
                <c:pt idx="1">
                  <c:v>3.3319999999999999</c:v>
                </c:pt>
                <c:pt idx="2">
                  <c:v>3.3860000000000001</c:v>
                </c:pt>
                <c:pt idx="3">
                  <c:v>3.641</c:v>
                </c:pt>
              </c:numCache>
            </c:numRef>
          </c:val>
          <c:extLst>
            <c:ext xmlns:c16="http://schemas.microsoft.com/office/drawing/2014/chart" uri="{C3380CC4-5D6E-409C-BE32-E72D297353CC}">
              <c16:uniqueId val="{00000005-356F-460A-9761-7B8C80F84C85}"/>
            </c:ext>
          </c:extLst>
        </c:ser>
        <c:ser>
          <c:idx val="5"/>
          <c:order val="5"/>
          <c:tx>
            <c:strRef>
              <c:f>Blad1!$G$1</c:f>
              <c:strCache>
                <c:ptCount val="1"/>
                <c:pt idx="0">
                  <c:v>Leerkracht over ouders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Blad1!$G$2:$G$5</c:f>
              <c:numCache>
                <c:formatCode>#,##0.0</c:formatCode>
                <c:ptCount val="4"/>
                <c:pt idx="0">
                  <c:v>3.9620000000000002</c:v>
                </c:pt>
                <c:pt idx="1">
                  <c:v>3.2029999999999998</c:v>
                </c:pt>
                <c:pt idx="2">
                  <c:v>3.4529999999999998</c:v>
                </c:pt>
                <c:pt idx="3">
                  <c:v>3.54</c:v>
                </c:pt>
              </c:numCache>
            </c:numRef>
          </c:val>
          <c:extLst>
            <c:ext xmlns:c16="http://schemas.microsoft.com/office/drawing/2014/chart" uri="{C3380CC4-5D6E-409C-BE32-E72D297353CC}">
              <c16:uniqueId val="{00000006-356F-460A-9761-7B8C80F84C85}"/>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Belangrijk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Ambulant_Dagopvang</c:v>
                </c:pt>
                <c:pt idx="1">
                  <c:v>Residentieel</c:v>
                </c:pt>
                <c:pt idx="2">
                  <c:v>SO_VSO</c:v>
                </c:pt>
                <c:pt idx="3">
                  <c:v>Totaal</c:v>
                </c:pt>
              </c:strCache>
            </c:strRef>
          </c:cat>
          <c:val>
            <c:numRef>
              <c:f>Blad1!$B$2:$B$5</c:f>
              <c:numCache>
                <c:formatCode>#,##0.0</c:formatCode>
                <c:ptCount val="4"/>
                <c:pt idx="0">
                  <c:v>4.6349999999999998</c:v>
                </c:pt>
                <c:pt idx="1">
                  <c:v>4.4089999999999998</c:v>
                </c:pt>
                <c:pt idx="2">
                  <c:v>4.359</c:v>
                </c:pt>
                <c:pt idx="3">
                  <c:v>4.4870000000000001</c:v>
                </c:pt>
              </c:numCache>
            </c:numRef>
          </c:val>
          <c:extLst>
            <c:ext xmlns:c16="http://schemas.microsoft.com/office/drawing/2014/chart" uri="{C3380CC4-5D6E-409C-BE32-E72D297353CC}">
              <c16:uniqueId val="{00000000-5D2F-4CBD-9D0F-9B85D204375E}"/>
            </c:ext>
          </c:extLst>
        </c:ser>
        <c:ser>
          <c:idx val="1"/>
          <c:order val="1"/>
          <c:tx>
            <c:strRef>
              <c:f>Blad1!$C$1</c:f>
              <c:strCache>
                <c:ptCount val="1"/>
                <c:pt idx="0">
                  <c:v>Lukt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Ambulant_Dagopvang</c:v>
                </c:pt>
                <c:pt idx="1">
                  <c:v>Residentieel</c:v>
                </c:pt>
                <c:pt idx="2">
                  <c:v>SO_VSO</c:v>
                </c:pt>
                <c:pt idx="3">
                  <c:v>Totaal</c:v>
                </c:pt>
              </c:strCache>
            </c:strRef>
          </c:cat>
          <c:val>
            <c:numRef>
              <c:f>Blad1!$C$2:$C$5</c:f>
              <c:numCache>
                <c:formatCode>#,##0.0</c:formatCode>
                <c:ptCount val="4"/>
                <c:pt idx="0">
                  <c:v>3.8860000000000001</c:v>
                </c:pt>
                <c:pt idx="1">
                  <c:v>3.54</c:v>
                </c:pt>
                <c:pt idx="2">
                  <c:v>3.49</c:v>
                </c:pt>
                <c:pt idx="3">
                  <c:v>3.6680000000000001</c:v>
                </c:pt>
              </c:numCache>
            </c:numRef>
          </c:val>
          <c:extLst>
            <c:ext xmlns:c16="http://schemas.microsoft.com/office/drawing/2014/chart" uri="{C3380CC4-5D6E-409C-BE32-E72D297353CC}">
              <c16:uniqueId val="{00000001-5D2F-4CBD-9D0F-9B85D204375E}"/>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manualLayout>
          <c:xMode val="edge"/>
          <c:yMode val="edge"/>
          <c:x val="0.40804433906262649"/>
          <c:y val="0.91446587617905539"/>
          <c:w val="0.4723321011305685"/>
          <c:h val="6.30990596410566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Man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4</c:v>
                </c:pt>
                <c:pt idx="1">
                  <c:v>3.4510000000000001</c:v>
                </c:pt>
                <c:pt idx="2">
                  <c:v>3.1110000000000002</c:v>
                </c:pt>
                <c:pt idx="3">
                  <c:v>3.5209999999999999</c:v>
                </c:pt>
              </c:numCache>
            </c:numRef>
          </c:val>
          <c:extLst>
            <c:ext xmlns:c16="http://schemas.microsoft.com/office/drawing/2014/chart" uri="{C3380CC4-5D6E-409C-BE32-E72D297353CC}">
              <c16:uniqueId val="{00000000-BDE5-4A4A-9B03-5BAB147F3B2E}"/>
            </c:ext>
          </c:extLst>
        </c:ser>
        <c:ser>
          <c:idx val="1"/>
          <c:order val="1"/>
          <c:tx>
            <c:strRef>
              <c:f>Blad1!$C$1</c:f>
              <c:strCache>
                <c:ptCount val="1"/>
                <c:pt idx="0">
                  <c:v>Vrouw</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4.2770000000000001</c:v>
                </c:pt>
                <c:pt idx="1">
                  <c:v>3.484</c:v>
                </c:pt>
                <c:pt idx="2">
                  <c:v>3.403</c:v>
                </c:pt>
                <c:pt idx="3">
                  <c:v>3.722</c:v>
                </c:pt>
              </c:numCache>
            </c:numRef>
          </c:val>
          <c:extLst>
            <c:ext xmlns:c16="http://schemas.microsoft.com/office/drawing/2014/chart" uri="{C3380CC4-5D6E-409C-BE32-E72D297353CC}">
              <c16:uniqueId val="{00000001-BDE5-4A4A-9B03-5BAB147F3B2E}"/>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Jeugdige over hulpverlener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3.9790000000000001</c:v>
                </c:pt>
                <c:pt idx="1">
                  <c:v>3.3639999999999999</c:v>
                </c:pt>
                <c:pt idx="2">
                  <c:v>3.5449999999999999</c:v>
                </c:pt>
                <c:pt idx="3">
                  <c:v>3.6269999999999998</c:v>
                </c:pt>
              </c:numCache>
            </c:numRef>
          </c:val>
          <c:extLst>
            <c:ext xmlns:c16="http://schemas.microsoft.com/office/drawing/2014/chart" uri="{C3380CC4-5D6E-409C-BE32-E72D297353CC}">
              <c16:uniqueId val="{00000000-356F-460A-9761-7B8C80F84C85}"/>
            </c:ext>
          </c:extLst>
        </c:ser>
        <c:ser>
          <c:idx val="1"/>
          <c:order val="1"/>
          <c:tx>
            <c:strRef>
              <c:f>Blad1!$C$1</c:f>
              <c:strCache>
                <c:ptCount val="1"/>
                <c:pt idx="0">
                  <c:v>Ouder over hulpverlener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4.0720000000000001</c:v>
                </c:pt>
                <c:pt idx="1">
                  <c:v>3.6859999999999999</c:v>
                </c:pt>
                <c:pt idx="2">
                  <c:v>3.7010000000000001</c:v>
                </c:pt>
                <c:pt idx="3">
                  <c:v>3.83</c:v>
                </c:pt>
              </c:numCache>
            </c:numRef>
          </c:val>
          <c:extLst>
            <c:ext xmlns:c16="http://schemas.microsoft.com/office/drawing/2014/chart" uri="{C3380CC4-5D6E-409C-BE32-E72D297353CC}">
              <c16:uniqueId val="{00000001-356F-460A-9761-7B8C80F84C85}"/>
            </c:ext>
          </c:extLst>
        </c:ser>
        <c:ser>
          <c:idx val="2"/>
          <c:order val="2"/>
          <c:tx>
            <c:strRef>
              <c:f>Blad1!$D$1</c:f>
              <c:strCache>
                <c:ptCount val="1"/>
                <c:pt idx="0">
                  <c:v>Hulpverlener over jeugdigen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Blad1!$D$2:$D$5</c:f>
              <c:numCache>
                <c:formatCode>#,##0.0</c:formatCode>
                <c:ptCount val="4"/>
                <c:pt idx="0">
                  <c:v>4.2350000000000003</c:v>
                </c:pt>
                <c:pt idx="1">
                  <c:v>3.544</c:v>
                </c:pt>
                <c:pt idx="2">
                  <c:v>3.331</c:v>
                </c:pt>
                <c:pt idx="3">
                  <c:v>3.7029999999999998</c:v>
                </c:pt>
              </c:numCache>
            </c:numRef>
          </c:val>
          <c:extLst>
            <c:ext xmlns:c16="http://schemas.microsoft.com/office/drawing/2014/chart" uri="{C3380CC4-5D6E-409C-BE32-E72D297353CC}">
              <c16:uniqueId val="{00000002-356F-460A-9761-7B8C80F84C85}"/>
            </c:ext>
          </c:extLst>
        </c:ser>
        <c:ser>
          <c:idx val="3"/>
          <c:order val="3"/>
          <c:tx>
            <c:strRef>
              <c:f>Blad1!$E$1</c:f>
              <c:strCache>
                <c:ptCount val="1"/>
                <c:pt idx="0">
                  <c:v>Hulpverlener over ouders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Blad1!$E$2:$E$5</c:f>
              <c:numCache>
                <c:formatCode>#,##0.0</c:formatCode>
                <c:ptCount val="4"/>
                <c:pt idx="0">
                  <c:v>3.9390000000000001</c:v>
                </c:pt>
                <c:pt idx="1">
                  <c:v>3.5169999999999999</c:v>
                </c:pt>
                <c:pt idx="2">
                  <c:v>3.47</c:v>
                </c:pt>
                <c:pt idx="3">
                  <c:v>3.6419999999999999</c:v>
                </c:pt>
              </c:numCache>
            </c:numRef>
          </c:val>
          <c:extLst>
            <c:ext xmlns:c16="http://schemas.microsoft.com/office/drawing/2014/chart" uri="{C3380CC4-5D6E-409C-BE32-E72D297353CC}">
              <c16:uniqueId val="{00000003-356F-460A-9761-7B8C80F84C85}"/>
            </c:ext>
          </c:extLst>
        </c:ser>
        <c:ser>
          <c:idx val="4"/>
          <c:order val="4"/>
          <c:tx>
            <c:strRef>
              <c:f>Blad1!$F$1</c:f>
              <c:strCache>
                <c:ptCount val="1"/>
                <c:pt idx="0">
                  <c:v>Leerkracht over jeugdigen</c:v>
                </c:pt>
              </c:strCache>
            </c:strRef>
          </c:tx>
          <c:spPr>
            <a:solidFill>
              <a:schemeClr val="accent5"/>
            </a:solidFill>
            <a:ln>
              <a:no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56F-460A-9761-7B8C80F84C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Blad1!$F$2:$F$5</c:f>
              <c:numCache>
                <c:formatCode>#,##0.0</c:formatCode>
                <c:ptCount val="4"/>
                <c:pt idx="0">
                  <c:v>4.2030000000000003</c:v>
                </c:pt>
                <c:pt idx="1">
                  <c:v>3.3319999999999999</c:v>
                </c:pt>
                <c:pt idx="2">
                  <c:v>3.3860000000000001</c:v>
                </c:pt>
                <c:pt idx="3">
                  <c:v>3.641</c:v>
                </c:pt>
              </c:numCache>
            </c:numRef>
          </c:val>
          <c:extLst>
            <c:ext xmlns:c16="http://schemas.microsoft.com/office/drawing/2014/chart" uri="{C3380CC4-5D6E-409C-BE32-E72D297353CC}">
              <c16:uniqueId val="{00000005-356F-460A-9761-7B8C80F84C85}"/>
            </c:ext>
          </c:extLst>
        </c:ser>
        <c:ser>
          <c:idx val="5"/>
          <c:order val="5"/>
          <c:tx>
            <c:strRef>
              <c:f>Blad1!$G$1</c:f>
              <c:strCache>
                <c:ptCount val="1"/>
                <c:pt idx="0">
                  <c:v>Leerkracht over ouders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Blad1!$G$2:$G$5</c:f>
              <c:numCache>
                <c:formatCode>#,##0.0</c:formatCode>
                <c:ptCount val="4"/>
                <c:pt idx="0">
                  <c:v>3.9620000000000002</c:v>
                </c:pt>
                <c:pt idx="1">
                  <c:v>3.2029999999999998</c:v>
                </c:pt>
                <c:pt idx="2">
                  <c:v>3.4529999999999998</c:v>
                </c:pt>
                <c:pt idx="3">
                  <c:v>3.54</c:v>
                </c:pt>
              </c:numCache>
            </c:numRef>
          </c:val>
          <c:extLst>
            <c:ext xmlns:c16="http://schemas.microsoft.com/office/drawing/2014/chart" uri="{C3380CC4-5D6E-409C-BE32-E72D297353CC}">
              <c16:uniqueId val="{00000006-356F-460A-9761-7B8C80F84C85}"/>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Jeugdige over hulpverlener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3.9790000000000001</c:v>
                </c:pt>
                <c:pt idx="1">
                  <c:v>3.3639999999999999</c:v>
                </c:pt>
                <c:pt idx="2">
                  <c:v>3.5449999999999999</c:v>
                </c:pt>
                <c:pt idx="3">
                  <c:v>3.6269999999999998</c:v>
                </c:pt>
              </c:numCache>
            </c:numRef>
          </c:val>
          <c:extLst>
            <c:ext xmlns:c16="http://schemas.microsoft.com/office/drawing/2014/chart" uri="{C3380CC4-5D6E-409C-BE32-E72D297353CC}">
              <c16:uniqueId val="{00000000-356F-460A-9761-7B8C80F84C85}"/>
            </c:ext>
          </c:extLst>
        </c:ser>
        <c:ser>
          <c:idx val="1"/>
          <c:order val="1"/>
          <c:tx>
            <c:strRef>
              <c:f>Blad1!$C$1</c:f>
              <c:strCache>
                <c:ptCount val="1"/>
                <c:pt idx="0">
                  <c:v>Ouder over hulpverlener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4.0720000000000001</c:v>
                </c:pt>
                <c:pt idx="1">
                  <c:v>3.6859999999999999</c:v>
                </c:pt>
                <c:pt idx="2">
                  <c:v>3.7010000000000001</c:v>
                </c:pt>
                <c:pt idx="3">
                  <c:v>3.83</c:v>
                </c:pt>
              </c:numCache>
            </c:numRef>
          </c:val>
          <c:extLst>
            <c:ext xmlns:c16="http://schemas.microsoft.com/office/drawing/2014/chart" uri="{C3380CC4-5D6E-409C-BE32-E72D297353CC}">
              <c16:uniqueId val="{00000001-356F-460A-9761-7B8C80F84C85}"/>
            </c:ext>
          </c:extLst>
        </c:ser>
        <c:ser>
          <c:idx val="2"/>
          <c:order val="2"/>
          <c:tx>
            <c:strRef>
              <c:f>Blad1!$D$1</c:f>
              <c:strCache>
                <c:ptCount val="1"/>
                <c:pt idx="0">
                  <c:v>Hulpverlener over jeugdigen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Blad1!$D$2:$D$5</c:f>
              <c:numCache>
                <c:formatCode>#,##0.0</c:formatCode>
                <c:ptCount val="4"/>
                <c:pt idx="0">
                  <c:v>4.2350000000000003</c:v>
                </c:pt>
                <c:pt idx="1">
                  <c:v>3.544</c:v>
                </c:pt>
                <c:pt idx="2">
                  <c:v>3.331</c:v>
                </c:pt>
                <c:pt idx="3">
                  <c:v>3.7029999999999998</c:v>
                </c:pt>
              </c:numCache>
            </c:numRef>
          </c:val>
          <c:extLst>
            <c:ext xmlns:c16="http://schemas.microsoft.com/office/drawing/2014/chart" uri="{C3380CC4-5D6E-409C-BE32-E72D297353CC}">
              <c16:uniqueId val="{00000002-356F-460A-9761-7B8C80F84C85}"/>
            </c:ext>
          </c:extLst>
        </c:ser>
        <c:ser>
          <c:idx val="3"/>
          <c:order val="3"/>
          <c:tx>
            <c:strRef>
              <c:f>Blad1!$E$1</c:f>
              <c:strCache>
                <c:ptCount val="1"/>
                <c:pt idx="0">
                  <c:v>Hulpverlener over ouders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Blad1!$E$2:$E$5</c:f>
              <c:numCache>
                <c:formatCode>#,##0.0</c:formatCode>
                <c:ptCount val="4"/>
                <c:pt idx="0">
                  <c:v>3.9390000000000001</c:v>
                </c:pt>
                <c:pt idx="1">
                  <c:v>3.5169999999999999</c:v>
                </c:pt>
                <c:pt idx="2">
                  <c:v>3.47</c:v>
                </c:pt>
                <c:pt idx="3">
                  <c:v>3.6419999999999999</c:v>
                </c:pt>
              </c:numCache>
            </c:numRef>
          </c:val>
          <c:extLst>
            <c:ext xmlns:c16="http://schemas.microsoft.com/office/drawing/2014/chart" uri="{C3380CC4-5D6E-409C-BE32-E72D297353CC}">
              <c16:uniqueId val="{00000003-356F-460A-9761-7B8C80F84C85}"/>
            </c:ext>
          </c:extLst>
        </c:ser>
        <c:ser>
          <c:idx val="4"/>
          <c:order val="4"/>
          <c:tx>
            <c:strRef>
              <c:f>Blad1!$F$1</c:f>
              <c:strCache>
                <c:ptCount val="1"/>
                <c:pt idx="0">
                  <c:v>Leerkracht over jeugdigen</c:v>
                </c:pt>
              </c:strCache>
            </c:strRef>
          </c:tx>
          <c:spPr>
            <a:solidFill>
              <a:schemeClr val="accent5"/>
            </a:solidFill>
            <a:ln>
              <a:no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56F-460A-9761-7B8C80F84C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Blad1!$F$2:$F$5</c:f>
              <c:numCache>
                <c:formatCode>#,##0.0</c:formatCode>
                <c:ptCount val="4"/>
                <c:pt idx="0">
                  <c:v>4.2030000000000003</c:v>
                </c:pt>
                <c:pt idx="1">
                  <c:v>3.3319999999999999</c:v>
                </c:pt>
                <c:pt idx="2">
                  <c:v>3.3860000000000001</c:v>
                </c:pt>
                <c:pt idx="3">
                  <c:v>3.641</c:v>
                </c:pt>
              </c:numCache>
            </c:numRef>
          </c:val>
          <c:extLst>
            <c:ext xmlns:c16="http://schemas.microsoft.com/office/drawing/2014/chart" uri="{C3380CC4-5D6E-409C-BE32-E72D297353CC}">
              <c16:uniqueId val="{00000005-356F-460A-9761-7B8C80F84C85}"/>
            </c:ext>
          </c:extLst>
        </c:ser>
        <c:ser>
          <c:idx val="5"/>
          <c:order val="5"/>
          <c:tx>
            <c:strRef>
              <c:f>Blad1!$G$1</c:f>
              <c:strCache>
                <c:ptCount val="1"/>
                <c:pt idx="0">
                  <c:v>Leerkracht over ouders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Blad1!$G$2:$G$5</c:f>
              <c:numCache>
                <c:formatCode>#,##0.0</c:formatCode>
                <c:ptCount val="4"/>
                <c:pt idx="0">
                  <c:v>3.9620000000000002</c:v>
                </c:pt>
                <c:pt idx="1">
                  <c:v>3.2029999999999998</c:v>
                </c:pt>
                <c:pt idx="2">
                  <c:v>3.4529999999999998</c:v>
                </c:pt>
                <c:pt idx="3">
                  <c:v>3.54</c:v>
                </c:pt>
              </c:numCache>
            </c:numRef>
          </c:val>
          <c:extLst>
            <c:ext xmlns:c16="http://schemas.microsoft.com/office/drawing/2014/chart" uri="{C3380CC4-5D6E-409C-BE32-E72D297353CC}">
              <c16:uniqueId val="{00000006-356F-460A-9761-7B8C80F84C85}"/>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Inspraak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Jeugdige over hulpverlener</c:v>
                </c:pt>
                <c:pt idx="1">
                  <c:v>Hulpverlener over jeugdigen</c:v>
                </c:pt>
                <c:pt idx="2">
                  <c:v>Leerkracht over jeugdigen</c:v>
                </c:pt>
              </c:strCache>
            </c:strRef>
          </c:cat>
          <c:val>
            <c:numRef>
              <c:f>Blad1!$B$2:$B$4</c:f>
              <c:numCache>
                <c:formatCode>#,##0.0</c:formatCode>
                <c:ptCount val="3"/>
                <c:pt idx="0">
                  <c:v>3.9820000000000002</c:v>
                </c:pt>
                <c:pt idx="1">
                  <c:v>4.4169999999999998</c:v>
                </c:pt>
                <c:pt idx="2">
                  <c:v>4.1740000000000004</c:v>
                </c:pt>
              </c:numCache>
            </c:numRef>
          </c:val>
          <c:extLst>
            <c:ext xmlns:c16="http://schemas.microsoft.com/office/drawing/2014/chart" uri="{C3380CC4-5D6E-409C-BE32-E72D297353CC}">
              <c16:uniqueId val="{00000000-5399-4D7D-9A02-1D59F06BD9EE}"/>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Opvoedcompetentie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Ouder over hulpverlener</c:v>
                </c:pt>
                <c:pt idx="1">
                  <c:v>Hulpverlener over ouders</c:v>
                </c:pt>
                <c:pt idx="2">
                  <c:v>Leerkracht over ouders</c:v>
                </c:pt>
              </c:strCache>
            </c:strRef>
          </c:cat>
          <c:val>
            <c:numRef>
              <c:f>Blad1!$B$2:$B$4</c:f>
              <c:numCache>
                <c:formatCode>#,##0.0</c:formatCode>
                <c:ptCount val="3"/>
                <c:pt idx="0">
                  <c:v>3.3069999999999999</c:v>
                </c:pt>
                <c:pt idx="1">
                  <c:v>3.2879999999999998</c:v>
                </c:pt>
                <c:pt idx="2">
                  <c:v>2.839</c:v>
                </c:pt>
              </c:numCache>
            </c:numRef>
          </c:val>
          <c:extLst>
            <c:ext xmlns:c16="http://schemas.microsoft.com/office/drawing/2014/chart" uri="{C3380CC4-5D6E-409C-BE32-E72D297353CC}">
              <c16:uniqueId val="{00000000-3359-4EA7-9292-8EEE7F4908FE}"/>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Taak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Jeugdige over hulpverlener</c:v>
                </c:pt>
                <c:pt idx="1">
                  <c:v>Ouder over hulpverlener</c:v>
                </c:pt>
                <c:pt idx="2">
                  <c:v>Hulpverlener over jeugdigen</c:v>
                </c:pt>
                <c:pt idx="3">
                  <c:v>Hulpverlener over ouders</c:v>
                </c:pt>
              </c:strCache>
            </c:strRef>
          </c:cat>
          <c:val>
            <c:numRef>
              <c:f>Blad1!$B$2:$B$5</c:f>
              <c:numCache>
                <c:formatCode>#,##0.0</c:formatCode>
                <c:ptCount val="4"/>
                <c:pt idx="0">
                  <c:v>3.4729999999999999</c:v>
                </c:pt>
                <c:pt idx="1">
                  <c:v>3.476</c:v>
                </c:pt>
                <c:pt idx="2">
                  <c:v>3.0419999999999998</c:v>
                </c:pt>
                <c:pt idx="3">
                  <c:v>3.113</c:v>
                </c:pt>
              </c:numCache>
            </c:numRef>
          </c:val>
          <c:extLst>
            <c:ext xmlns:c16="http://schemas.microsoft.com/office/drawing/2014/chart" uri="{C3380CC4-5D6E-409C-BE32-E72D297353CC}">
              <c16:uniqueId val="{00000000-09B1-4029-9E22-29F23ED886BE}"/>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Ambulant_Dagopvang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4.2969999999999997</c:v>
                </c:pt>
                <c:pt idx="1">
                  <c:v>3.5310000000000001</c:v>
                </c:pt>
                <c:pt idx="2">
                  <c:v>3.7130000000000001</c:v>
                </c:pt>
                <c:pt idx="3">
                  <c:v>3.8420000000000001</c:v>
                </c:pt>
              </c:numCache>
            </c:numRef>
          </c:val>
          <c:extLst>
            <c:ext xmlns:c16="http://schemas.microsoft.com/office/drawing/2014/chart" uri="{C3380CC4-5D6E-409C-BE32-E72D297353CC}">
              <c16:uniqueId val="{00000000-0A93-42F2-9E02-2C2E6FDEE7A4}"/>
            </c:ext>
          </c:extLst>
        </c:ser>
        <c:ser>
          <c:idx val="1"/>
          <c:order val="1"/>
          <c:tx>
            <c:strRef>
              <c:f>Blad1!$C$1</c:f>
              <c:strCache>
                <c:ptCount val="1"/>
                <c:pt idx="0">
                  <c:v>Residentieel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3.8980000000000001</c:v>
                </c:pt>
                <c:pt idx="1">
                  <c:v>3.3370000000000002</c:v>
                </c:pt>
                <c:pt idx="2">
                  <c:v>3.4729999999999999</c:v>
                </c:pt>
                <c:pt idx="3">
                  <c:v>3.57</c:v>
                </c:pt>
              </c:numCache>
            </c:numRef>
          </c:val>
          <c:extLst>
            <c:ext xmlns:c16="http://schemas.microsoft.com/office/drawing/2014/chart" uri="{C3380CC4-5D6E-409C-BE32-E72D297353CC}">
              <c16:uniqueId val="{00000001-0A93-42F2-9E02-2C2E6FDEE7A4}"/>
            </c:ext>
          </c:extLst>
        </c:ser>
        <c:ser>
          <c:idx val="2"/>
          <c:order val="2"/>
          <c:tx>
            <c:strRef>
              <c:f>Blad1!$D$1</c:f>
              <c:strCache>
                <c:ptCount val="1"/>
                <c:pt idx="0">
                  <c:v>SO_VSO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Blad1!$D$2:$D$5</c:f>
              <c:numCache>
                <c:formatCode>#,##0.0</c:formatCode>
                <c:ptCount val="4"/>
                <c:pt idx="0">
                  <c:v>3.6179999999999999</c:v>
                </c:pt>
                <c:pt idx="1">
                  <c:v>3.2090000000000001</c:v>
                </c:pt>
                <c:pt idx="2">
                  <c:v>3.4140000000000001</c:v>
                </c:pt>
                <c:pt idx="3">
                  <c:v>3.4140000000000001</c:v>
                </c:pt>
              </c:numCache>
            </c:numRef>
          </c:val>
          <c:extLst>
            <c:ext xmlns:c16="http://schemas.microsoft.com/office/drawing/2014/chart" uri="{C3380CC4-5D6E-409C-BE32-E72D297353CC}">
              <c16:uniqueId val="{00000002-0A93-42F2-9E02-2C2E6FDEE7A4}"/>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Ambulant_Dagopvang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Inspraak</c:v>
                </c:pt>
              </c:strCache>
            </c:strRef>
          </c:cat>
          <c:val>
            <c:numRef>
              <c:f>Blad1!$B$2</c:f>
              <c:numCache>
                <c:formatCode>#,##0.0</c:formatCode>
                <c:ptCount val="1"/>
                <c:pt idx="0">
                  <c:v>4.343</c:v>
                </c:pt>
              </c:numCache>
            </c:numRef>
          </c:val>
          <c:extLst>
            <c:ext xmlns:c16="http://schemas.microsoft.com/office/drawing/2014/chart" uri="{C3380CC4-5D6E-409C-BE32-E72D297353CC}">
              <c16:uniqueId val="{00000000-EDFA-4996-A0C5-C583E02EDF99}"/>
            </c:ext>
          </c:extLst>
        </c:ser>
        <c:ser>
          <c:idx val="1"/>
          <c:order val="1"/>
          <c:tx>
            <c:strRef>
              <c:f>Blad1!$C$1</c:f>
              <c:strCache>
                <c:ptCount val="1"/>
                <c:pt idx="0">
                  <c:v>Residentieel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Inspraak</c:v>
                </c:pt>
              </c:strCache>
            </c:strRef>
          </c:cat>
          <c:val>
            <c:numRef>
              <c:f>Blad1!$C$2</c:f>
              <c:numCache>
                <c:formatCode>#,##0.0</c:formatCode>
                <c:ptCount val="1"/>
                <c:pt idx="0">
                  <c:v>3.7040000000000002</c:v>
                </c:pt>
              </c:numCache>
            </c:numRef>
          </c:val>
          <c:extLst>
            <c:ext xmlns:c16="http://schemas.microsoft.com/office/drawing/2014/chart" uri="{C3380CC4-5D6E-409C-BE32-E72D297353CC}">
              <c16:uniqueId val="{00000001-EDFA-4996-A0C5-C583E02EDF99}"/>
            </c:ext>
          </c:extLst>
        </c:ser>
        <c:ser>
          <c:idx val="2"/>
          <c:order val="2"/>
          <c:tx>
            <c:strRef>
              <c:f>Blad1!$D$1</c:f>
              <c:strCache>
                <c:ptCount val="1"/>
                <c:pt idx="0">
                  <c:v>SO_VSO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Inspraak</c:v>
                </c:pt>
              </c:strCache>
            </c:strRef>
          </c:cat>
          <c:val>
            <c:numRef>
              <c:f>Blad1!$D$2</c:f>
              <c:numCache>
                <c:formatCode>#,##0.0</c:formatCode>
                <c:ptCount val="1"/>
                <c:pt idx="0">
                  <c:v>3.8090000000000002</c:v>
                </c:pt>
              </c:numCache>
            </c:numRef>
          </c:val>
          <c:extLst>
            <c:ext xmlns:c16="http://schemas.microsoft.com/office/drawing/2014/chart" uri="{C3380CC4-5D6E-409C-BE32-E72D297353CC}">
              <c16:uniqueId val="{00000002-EDFA-4996-A0C5-C583E02EDF99}"/>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Ambulant_Dagopvang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Blad1!$B$2:$B$5</c:f>
              <c:numCache>
                <c:formatCode>#,##0.0</c:formatCode>
                <c:ptCount val="4"/>
                <c:pt idx="0">
                  <c:v>4.0919999999999996</c:v>
                </c:pt>
                <c:pt idx="1">
                  <c:v>3.722</c:v>
                </c:pt>
                <c:pt idx="2">
                  <c:v>3.7090000000000001</c:v>
                </c:pt>
                <c:pt idx="3">
                  <c:v>3.8410000000000002</c:v>
                </c:pt>
              </c:numCache>
            </c:numRef>
          </c:val>
          <c:extLst>
            <c:ext xmlns:c16="http://schemas.microsoft.com/office/drawing/2014/chart" uri="{C3380CC4-5D6E-409C-BE32-E72D297353CC}">
              <c16:uniqueId val="{00000000-21DC-47C4-B05E-113E6F3F6357}"/>
            </c:ext>
          </c:extLst>
        </c:ser>
        <c:ser>
          <c:idx val="1"/>
          <c:order val="1"/>
          <c:tx>
            <c:strRef>
              <c:f>Blad1!$C$1</c:f>
              <c:strCache>
                <c:ptCount val="1"/>
                <c:pt idx="0">
                  <c:v>Residentieel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Blad1!$C$2:$C$5</c:f>
              <c:numCache>
                <c:formatCode>#,##0.0</c:formatCode>
                <c:ptCount val="4"/>
                <c:pt idx="0">
                  <c:v>3.7120000000000002</c:v>
                </c:pt>
                <c:pt idx="1">
                  <c:v>3.2120000000000002</c:v>
                </c:pt>
                <c:pt idx="2">
                  <c:v>3.113</c:v>
                </c:pt>
                <c:pt idx="3">
                  <c:v>3.3460000000000001</c:v>
                </c:pt>
              </c:numCache>
            </c:numRef>
          </c:val>
          <c:extLst>
            <c:ext xmlns:c16="http://schemas.microsoft.com/office/drawing/2014/chart" uri="{C3380CC4-5D6E-409C-BE32-E72D297353CC}">
              <c16:uniqueId val="{00000001-21DC-47C4-B05E-113E6F3F6357}"/>
            </c:ext>
          </c:extLst>
        </c:ser>
        <c:ser>
          <c:idx val="2"/>
          <c:order val="2"/>
          <c:tx>
            <c:strRef>
              <c:f>Blad1!$D$1</c:f>
              <c:strCache>
                <c:ptCount val="1"/>
                <c:pt idx="0">
                  <c:v>SO_VSO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Band</c:v>
                </c:pt>
                <c:pt idx="1">
                  <c:v>Doel</c:v>
                </c:pt>
                <c:pt idx="2">
                  <c:v>Taak</c:v>
                </c:pt>
                <c:pt idx="3">
                  <c:v>Alliantie</c:v>
                </c:pt>
              </c:strCache>
            </c:strRef>
          </c:cat>
          <c:val>
            <c:numRef>
              <c:f>Blad1!$D$2:$D$5</c:f>
              <c:numCache>
                <c:formatCode>#,##0.0</c:formatCode>
                <c:ptCount val="4"/>
                <c:pt idx="0">
                  <c:v>3.9620000000000002</c:v>
                </c:pt>
                <c:pt idx="1">
                  <c:v>3.2029999999999998</c:v>
                </c:pt>
                <c:pt idx="2">
                  <c:v>3.4529999999999998</c:v>
                </c:pt>
                <c:pt idx="3">
                  <c:v>3.54</c:v>
                </c:pt>
              </c:numCache>
            </c:numRef>
          </c:val>
          <c:extLst>
            <c:ext xmlns:c16="http://schemas.microsoft.com/office/drawing/2014/chart" uri="{C3380CC4-5D6E-409C-BE32-E72D297353CC}">
              <c16:uniqueId val="{00000002-21DC-47C4-B05E-113E6F3F6357}"/>
            </c:ext>
          </c:extLst>
        </c:ser>
        <c:dLbls>
          <c:showLegendKey val="0"/>
          <c:showVal val="0"/>
          <c:showCatName val="0"/>
          <c:showSerName val="0"/>
          <c:showPercent val="0"/>
          <c:showBubbleSize val="0"/>
        </c:dLbls>
        <c:gapWidth val="219"/>
        <c:overlap val="-27"/>
        <c:axId val="527089528"/>
        <c:axId val="527090184"/>
      </c:barChart>
      <c:catAx>
        <c:axId val="52708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90184"/>
        <c:crosses val="autoZero"/>
        <c:auto val="1"/>
        <c:lblAlgn val="ctr"/>
        <c:lblOffset val="100"/>
        <c:noMultiLvlLbl val="0"/>
      </c:catAx>
      <c:valAx>
        <c:axId val="527090184"/>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08952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45046B-E3A6-4E43-9D24-8C38ABDF8202}" type="datetimeFigureOut">
              <a:t>13-6-2023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D2CFB6-CBE2-1D40-B0FD-77D0D9479B87}" type="slidenum">
              <a:t>‹nr.›</a:t>
            </a:fld>
            <a:endParaRPr lang="nl-NL"/>
          </a:p>
        </p:txBody>
      </p:sp>
    </p:spTree>
    <p:extLst>
      <p:ext uri="{BB962C8B-B14F-4D97-AF65-F5344CB8AC3E}">
        <p14:creationId xmlns:p14="http://schemas.microsoft.com/office/powerpoint/2010/main" val="2484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81FFB-193A-004A-8F01-EDDF22D7C2C9}" type="datetimeFigureOut">
              <a:rPr lang="nl-NL" smtClean="0"/>
              <a:t>13-6-2023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5B985-02CB-C043-BB52-8D24F3A71D81}" type="slidenum">
              <a:rPr lang="nl-NL" smtClean="0"/>
              <a:t>‹nr.›</a:t>
            </a:fld>
            <a:endParaRPr lang="nl-NL"/>
          </a:p>
        </p:txBody>
      </p:sp>
    </p:spTree>
    <p:extLst>
      <p:ext uri="{BB962C8B-B14F-4D97-AF65-F5344CB8AC3E}">
        <p14:creationId xmlns:p14="http://schemas.microsoft.com/office/powerpoint/2010/main" val="80187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Benoemen dat iedereen in chat kan reageren – ik kan chat-moderator zijn</a:t>
            </a:r>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1</a:t>
            </a:fld>
            <a:endParaRPr lang="nl-NL"/>
          </a:p>
        </p:txBody>
      </p:sp>
    </p:spTree>
    <p:extLst>
      <p:ext uri="{BB962C8B-B14F-4D97-AF65-F5344CB8AC3E}">
        <p14:creationId xmlns:p14="http://schemas.microsoft.com/office/powerpoint/2010/main" val="444093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Taak: </a:t>
            </a:r>
            <a:r>
              <a:rPr lang="nl-NL" sz="1800" dirty="0">
                <a:effectLst/>
                <a:latin typeface="Calibri" panose="020F0502020204030204" pitchFamily="34" charset="0"/>
                <a:ea typeface="Calibri" panose="020F0502020204030204" pitchFamily="34" charset="0"/>
                <a:cs typeface="Times New Roman" panose="02020603050405020304" pitchFamily="18" charset="0"/>
              </a:rPr>
              <a:t>Alle respondentengroepen laten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gemiddelde scores </a:t>
            </a:r>
            <a:r>
              <a:rPr lang="nl-NL" sz="1800" dirty="0">
                <a:effectLst/>
                <a:latin typeface="Calibri" panose="020F0502020204030204" pitchFamily="34" charset="0"/>
                <a:ea typeface="Calibri" panose="020F0502020204030204" pitchFamily="34" charset="0"/>
                <a:cs typeface="Times New Roman" panose="02020603050405020304" pitchFamily="18" charset="0"/>
              </a:rPr>
              <a:t>(3.3 &lt; M &lt; 3.7) zien op maar de ouders zijn significant positiever dan de hulpverleners over of ze met de juiste dingen bezig zijn en dat ze in het traject de goede dingen doen.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14</a:t>
            </a:fld>
            <a:endParaRPr lang="nl-NL"/>
          </a:p>
        </p:txBody>
      </p:sp>
    </p:spTree>
    <p:extLst>
      <p:ext uri="{BB962C8B-B14F-4D97-AF65-F5344CB8AC3E}">
        <p14:creationId xmlns:p14="http://schemas.microsoft.com/office/powerpoint/2010/main" val="426131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t>
            </a:r>
            <a:r>
              <a:rPr lang="nl-NL" dirty="0"/>
              <a:t> </a:t>
            </a:r>
            <a:endParaRPr lang="nl-NL" dirty="0">
              <a:cs typeface="Calibri"/>
            </a:endParaRPr>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15</a:t>
            </a:fld>
            <a:endParaRPr lang="nl-NL"/>
          </a:p>
        </p:txBody>
      </p:sp>
    </p:spTree>
    <p:extLst>
      <p:ext uri="{BB962C8B-B14F-4D97-AF65-F5344CB8AC3E}">
        <p14:creationId xmlns:p14="http://schemas.microsoft.com/office/powerpoint/2010/main" val="129545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16</a:t>
            </a:fld>
            <a:endParaRPr lang="nl-NL"/>
          </a:p>
        </p:txBody>
      </p:sp>
    </p:spTree>
    <p:extLst>
      <p:ext uri="{BB962C8B-B14F-4D97-AF65-F5344CB8AC3E}">
        <p14:creationId xmlns:p14="http://schemas.microsoft.com/office/powerpoint/2010/main" val="1269775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a:p>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17</a:t>
            </a:fld>
            <a:endParaRPr lang="nl-NL"/>
          </a:p>
        </p:txBody>
      </p:sp>
    </p:spTree>
    <p:extLst>
      <p:ext uri="{BB962C8B-B14F-4D97-AF65-F5344CB8AC3E}">
        <p14:creationId xmlns:p14="http://schemas.microsoft.com/office/powerpoint/2010/main" val="2167784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Band</a:t>
            </a:r>
            <a:r>
              <a:rPr lang="nl-NL" dirty="0"/>
              <a:t>: Jeugdigen in het speciaal onderwijs (3.6) en in de residentiele hulpverlening (3.9) scoren op bond significant lager dan in de ambulant/dagopvang (4.3). Dat betekent dat jeugdigen in de ambulante sector en de dagopvang vinden dat ze een betere klik hebben met de hulpverlener dan in het speciaal onderwijs en in de residentiele hulpverlening.</a:t>
            </a:r>
          </a:p>
          <a:p>
            <a:endParaRPr lang="nl-NL" dirty="0"/>
          </a:p>
          <a:p>
            <a:r>
              <a:rPr lang="nl-NL" b="1" dirty="0"/>
              <a:t>Alliantie</a:t>
            </a:r>
            <a:r>
              <a:rPr lang="nl-NL" dirty="0"/>
              <a:t>: Wat betreft de alliantie als totaal, dan scoren de jeugdigen in het speciaal onderwijs significant lager dan ambulant/dagopvang (3.4 versus 3.8</a:t>
            </a:r>
            <a:r>
              <a:rPr lang="nl-NL" dirty="0" smtClean="0"/>
              <a:t>)</a:t>
            </a:r>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18</a:t>
            </a:fld>
            <a:endParaRPr lang="nl-NL"/>
          </a:p>
        </p:txBody>
      </p:sp>
    </p:spTree>
    <p:extLst>
      <p:ext uri="{BB962C8B-B14F-4D97-AF65-F5344CB8AC3E}">
        <p14:creationId xmlns:p14="http://schemas.microsoft.com/office/powerpoint/2010/main" val="1039281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smtClean="0">
                <a:effectLst/>
                <a:latin typeface="Calibri"/>
                <a:ea typeface="Calibri" panose="020F0502020204030204" pitchFamily="34" charset="0"/>
                <a:cs typeface="Calibri"/>
              </a:rPr>
              <a:t>.</a:t>
            </a:r>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19</a:t>
            </a:fld>
            <a:endParaRPr lang="nl-NL"/>
          </a:p>
        </p:txBody>
      </p:sp>
    </p:spTree>
    <p:extLst>
      <p:ext uri="{BB962C8B-B14F-4D97-AF65-F5344CB8AC3E}">
        <p14:creationId xmlns:p14="http://schemas.microsoft.com/office/powerpoint/2010/main" val="1109440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20</a:t>
            </a:fld>
            <a:endParaRPr lang="nl-NL"/>
          </a:p>
        </p:txBody>
      </p:sp>
    </p:spTree>
    <p:extLst>
      <p:ext uri="{BB962C8B-B14F-4D97-AF65-F5344CB8AC3E}">
        <p14:creationId xmlns:p14="http://schemas.microsoft.com/office/powerpoint/2010/main" val="942571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21</a:t>
            </a:fld>
            <a:endParaRPr lang="nl-NL"/>
          </a:p>
        </p:txBody>
      </p:sp>
    </p:spTree>
    <p:extLst>
      <p:ext uri="{BB962C8B-B14F-4D97-AF65-F5344CB8AC3E}">
        <p14:creationId xmlns:p14="http://schemas.microsoft.com/office/powerpoint/2010/main" val="386740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a:p>
            <a:endParaRPr lang="nl-NL" b="1"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22</a:t>
            </a:fld>
            <a:endParaRPr lang="nl-NL"/>
          </a:p>
        </p:txBody>
      </p:sp>
    </p:spTree>
    <p:extLst>
      <p:ext uri="{BB962C8B-B14F-4D97-AF65-F5344CB8AC3E}">
        <p14:creationId xmlns:p14="http://schemas.microsoft.com/office/powerpoint/2010/main" val="308445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23</a:t>
            </a:fld>
            <a:endParaRPr lang="nl-NL"/>
          </a:p>
        </p:txBody>
      </p:sp>
    </p:spTree>
    <p:extLst>
      <p:ext uri="{BB962C8B-B14F-4D97-AF65-F5344CB8AC3E}">
        <p14:creationId xmlns:p14="http://schemas.microsoft.com/office/powerpoint/2010/main" val="3054814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a:t>
            </a:fld>
            <a:endParaRPr lang="nl-NL"/>
          </a:p>
        </p:txBody>
      </p:sp>
    </p:spTree>
    <p:extLst>
      <p:ext uri="{BB962C8B-B14F-4D97-AF65-F5344CB8AC3E}">
        <p14:creationId xmlns:p14="http://schemas.microsoft.com/office/powerpoint/2010/main" val="1189041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smtClean="0">
                <a:solidFill>
                  <a:srgbClr val="002060"/>
                </a:solidFill>
              </a:rPr>
              <a:t>Woordje van afscheid voor degenen die niet aan het tweede deel meedoen: fijn, dat jullie er waren.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smtClean="0">
                <a:solidFill>
                  <a:srgbClr val="002060"/>
                </a:solidFill>
              </a:rPr>
              <a:t> Volgend studiejaar willen we </a:t>
            </a:r>
            <a:r>
              <a:rPr lang="nl-NL" b="0" baseline="0" dirty="0" err="1" smtClean="0">
                <a:solidFill>
                  <a:srgbClr val="002060"/>
                </a:solidFill>
              </a:rPr>
              <a:t>oudesr</a:t>
            </a:r>
            <a:r>
              <a:rPr lang="nl-NL" b="0" baseline="0" dirty="0" smtClean="0">
                <a:solidFill>
                  <a:srgbClr val="002060"/>
                </a:solidFill>
              </a:rPr>
              <a:t> en jeugdigen aan het woord laten in de </a:t>
            </a:r>
            <a:r>
              <a:rPr lang="nl-NL" b="0" baseline="0" dirty="0" err="1" smtClean="0">
                <a:solidFill>
                  <a:srgbClr val="002060"/>
                </a:solidFill>
              </a:rPr>
              <a:t>learning</a:t>
            </a:r>
            <a:r>
              <a:rPr lang="nl-NL" b="0" baseline="0" dirty="0" smtClean="0">
                <a:solidFill>
                  <a:srgbClr val="002060"/>
                </a:solidFill>
              </a:rPr>
              <a:t> community bijeenkomst, zodat we van jeugdigen en ouders zelf kunnen leren wat voor hen werkt.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smtClean="0">
                <a:solidFill>
                  <a:srgbClr val="002060"/>
                </a:solidFill>
              </a:rPr>
              <a:t>We zetten in de tussentijd steeds </a:t>
            </a:r>
            <a:r>
              <a:rPr lang="nl-NL" b="0" baseline="0" dirty="0" smtClean="0"/>
              <a:t>publicaties, filmpjes van sterke praktijken </a:t>
            </a:r>
            <a:r>
              <a:rPr lang="nl-NL" b="0" baseline="0" dirty="0" err="1" smtClean="0"/>
              <a:t>enz</a:t>
            </a:r>
            <a:r>
              <a:rPr lang="nl-NL" b="0" baseline="0" dirty="0" smtClean="0"/>
              <a:t>  ‘in de etalage’ op de website van het project “Educatief-partnerschap.nl’. </a:t>
            </a:r>
            <a:r>
              <a:rPr lang="nl-NL" b="0" baseline="0" dirty="0" smtClean="0">
                <a:solidFill>
                  <a:srgbClr val="C00000"/>
                </a:solidFill>
              </a:rPr>
              <a:t> </a:t>
            </a:r>
            <a:r>
              <a:rPr lang="nl-NL" b="0" baseline="0" dirty="0" smtClean="0"/>
              <a:t>Er is een LinkedIn pagina aangemaakt, waar je als je je daarvoor aanmeldt, ook hoort wat er nieuw is geplaatst. Je vindt die link op de website. </a:t>
            </a:r>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26</a:t>
            </a:fld>
            <a:endParaRPr lang="nl-NL"/>
          </a:p>
        </p:txBody>
      </p:sp>
    </p:spTree>
    <p:extLst>
      <p:ext uri="{BB962C8B-B14F-4D97-AF65-F5344CB8AC3E}">
        <p14:creationId xmlns:p14="http://schemas.microsoft.com/office/powerpoint/2010/main" val="3869698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27</a:t>
            </a:fld>
            <a:endParaRPr lang="nl-NL"/>
          </a:p>
        </p:txBody>
      </p:sp>
    </p:spTree>
    <p:extLst>
      <p:ext uri="{BB962C8B-B14F-4D97-AF65-F5344CB8AC3E}">
        <p14:creationId xmlns:p14="http://schemas.microsoft.com/office/powerpoint/2010/main" val="1116882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2060"/>
                </a:solidFill>
              </a:rPr>
              <a:t>Bijvoorbeeld</a:t>
            </a:r>
            <a:r>
              <a:rPr lang="en-US" sz="1200" dirty="0" smtClean="0">
                <a:solidFill>
                  <a:srgbClr val="002060"/>
                </a:solidFill>
              </a:rPr>
              <a:t>: </a:t>
            </a:r>
            <a:r>
              <a:rPr lang="en-US" sz="1200" dirty="0" err="1" smtClean="0">
                <a:solidFill>
                  <a:srgbClr val="002060"/>
                </a:solidFill>
              </a:rPr>
              <a:t>Lage</a:t>
            </a:r>
            <a:r>
              <a:rPr lang="en-US" sz="1200" dirty="0" smtClean="0">
                <a:solidFill>
                  <a:srgbClr val="002060"/>
                </a:solidFill>
              </a:rPr>
              <a:t> scores op </a:t>
            </a:r>
            <a:r>
              <a:rPr lang="en-US" sz="1200" dirty="0" err="1" smtClean="0">
                <a:solidFill>
                  <a:srgbClr val="002060"/>
                </a:solidFill>
              </a:rPr>
              <a:t>opvoedcompetenties</a:t>
            </a:r>
            <a:r>
              <a:rPr lang="en-US" sz="1200" dirty="0" smtClean="0">
                <a:solidFill>
                  <a:srgbClr val="002060"/>
                </a:solidFill>
              </a:rPr>
              <a:t> van </a:t>
            </a:r>
            <a:r>
              <a:rPr lang="en-US" sz="1200" dirty="0" err="1" smtClean="0">
                <a:solidFill>
                  <a:srgbClr val="002060"/>
                </a:solidFill>
              </a:rPr>
              <a:t>ouders</a:t>
            </a:r>
            <a:r>
              <a:rPr lang="en-US" sz="1200" dirty="0" smtClean="0">
                <a:solidFill>
                  <a:srgbClr val="002060"/>
                </a:solidFill>
              </a:rPr>
              <a:t> </a:t>
            </a:r>
            <a:r>
              <a:rPr lang="en-US" sz="1200" dirty="0" err="1" smtClean="0">
                <a:solidFill>
                  <a:srgbClr val="002060"/>
                </a:solidFill>
              </a:rPr>
              <a:t>versterken</a:t>
            </a:r>
            <a:r>
              <a:rPr lang="en-US" sz="1200" dirty="0" smtClean="0">
                <a:solidFill>
                  <a:srgbClr val="002060"/>
                </a:solidFill>
              </a:rPr>
              <a:t> (en </a:t>
            </a:r>
            <a:r>
              <a:rPr lang="en-US" sz="1200" dirty="0" err="1" smtClean="0">
                <a:solidFill>
                  <a:srgbClr val="002060"/>
                </a:solidFill>
              </a:rPr>
              <a:t>ervaringskennis</a:t>
            </a:r>
            <a:r>
              <a:rPr lang="en-US" sz="1200" dirty="0" smtClean="0">
                <a:solidFill>
                  <a:srgbClr val="002060"/>
                </a:solidFill>
              </a:rPr>
              <a:t> van </a:t>
            </a:r>
            <a:r>
              <a:rPr lang="en-US" sz="1200" dirty="0" err="1" smtClean="0">
                <a:solidFill>
                  <a:srgbClr val="002060"/>
                </a:solidFill>
              </a:rPr>
              <a:t>ouders</a:t>
            </a:r>
            <a:r>
              <a:rPr lang="en-US" sz="1200" dirty="0" smtClean="0">
                <a:solidFill>
                  <a:srgbClr val="002060"/>
                </a:solidFill>
              </a:rPr>
              <a:t> </a:t>
            </a:r>
            <a:r>
              <a:rPr lang="en-US" sz="1200" dirty="0" err="1" smtClean="0">
                <a:solidFill>
                  <a:srgbClr val="002060"/>
                </a:solidFill>
              </a:rPr>
              <a:t>benutten</a:t>
            </a:r>
            <a:r>
              <a:rPr lang="en-US" sz="1200" dirty="0" smtClean="0">
                <a:solidFill>
                  <a:srgbClr val="002060"/>
                </a:solidFill>
              </a:rPr>
              <a:t>): Hoe </a:t>
            </a:r>
            <a:r>
              <a:rPr lang="en-US" sz="1200" dirty="0" err="1" smtClean="0">
                <a:solidFill>
                  <a:srgbClr val="002060"/>
                </a:solidFill>
              </a:rPr>
              <a:t>kunnen</a:t>
            </a:r>
            <a:r>
              <a:rPr lang="en-US" sz="1200" dirty="0" smtClean="0">
                <a:solidFill>
                  <a:srgbClr val="002060"/>
                </a:solidFill>
              </a:rPr>
              <a:t> we </a:t>
            </a:r>
            <a:r>
              <a:rPr lang="en-US" sz="1200" dirty="0" err="1" smtClean="0">
                <a:solidFill>
                  <a:srgbClr val="002060"/>
                </a:solidFill>
              </a:rPr>
              <a:t>dit</a:t>
            </a:r>
            <a:r>
              <a:rPr lang="en-US" sz="1200" dirty="0" smtClean="0">
                <a:solidFill>
                  <a:srgbClr val="002060"/>
                </a:solidFill>
              </a:rPr>
              <a:t> </a:t>
            </a:r>
            <a:r>
              <a:rPr lang="en-US" sz="1200" dirty="0" err="1" smtClean="0">
                <a:solidFill>
                  <a:srgbClr val="002060"/>
                </a:solidFill>
              </a:rPr>
              <a:t>verklaren</a:t>
            </a:r>
            <a:r>
              <a:rPr lang="en-US" sz="1200" dirty="0" smtClean="0">
                <a:solidFill>
                  <a:srgbClr val="002060"/>
                </a:solidFill>
              </a:rPr>
              <a:t>? </a:t>
            </a:r>
            <a:r>
              <a:rPr lang="en-US" sz="1200" dirty="0" err="1" smtClean="0">
                <a:solidFill>
                  <a:srgbClr val="002060"/>
                </a:solidFill>
              </a:rPr>
              <a:t>Acties</a:t>
            </a:r>
            <a:r>
              <a:rPr lang="en-US" sz="1200" dirty="0" smtClean="0">
                <a:solidFill>
                  <a:srgbClr val="002060"/>
                </a:solidFill>
              </a:rPr>
              <a:t>?</a:t>
            </a:r>
            <a:r>
              <a:rPr lang="en-US" sz="1200" baseline="0" dirty="0" smtClean="0">
                <a:solidFill>
                  <a:srgbClr val="002060"/>
                </a:solidFill>
              </a:rPr>
              <a:t> </a:t>
            </a:r>
            <a:r>
              <a:rPr lang="en-US" sz="1200" baseline="0" dirty="0" err="1" smtClean="0">
                <a:solidFill>
                  <a:srgbClr val="002060"/>
                </a:solidFill>
              </a:rPr>
              <a:t>Wie</a:t>
            </a:r>
            <a:r>
              <a:rPr lang="en-US" sz="1200" dirty="0" smtClean="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2060"/>
              </a:solidFill>
            </a:endParaRPr>
          </a:p>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28</a:t>
            </a:fld>
            <a:endParaRPr lang="nl-NL"/>
          </a:p>
        </p:txBody>
      </p:sp>
    </p:spTree>
    <p:extLst>
      <p:ext uri="{BB962C8B-B14F-4D97-AF65-F5344CB8AC3E}">
        <p14:creationId xmlns:p14="http://schemas.microsoft.com/office/powerpoint/2010/main" val="3365421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29</a:t>
            </a:fld>
            <a:endParaRPr lang="nl-NL"/>
          </a:p>
        </p:txBody>
      </p:sp>
    </p:spTree>
    <p:extLst>
      <p:ext uri="{BB962C8B-B14F-4D97-AF65-F5344CB8AC3E}">
        <p14:creationId xmlns:p14="http://schemas.microsoft.com/office/powerpoint/2010/main" val="3585625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30</a:t>
            </a:fld>
            <a:endParaRPr lang="nl-NL"/>
          </a:p>
        </p:txBody>
      </p:sp>
    </p:spTree>
    <p:extLst>
      <p:ext uri="{BB962C8B-B14F-4D97-AF65-F5344CB8AC3E}">
        <p14:creationId xmlns:p14="http://schemas.microsoft.com/office/powerpoint/2010/main" val="2728023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0" baseline="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smtClean="0">
                <a:solidFill>
                  <a:srgbClr val="002060"/>
                </a:solidFill>
              </a:rPr>
              <a:t> Volgend studiejaar willen we ouders en jeugdigen aan het woord laten in de </a:t>
            </a:r>
            <a:r>
              <a:rPr lang="nl-NL" b="0" baseline="0" dirty="0" err="1" smtClean="0">
                <a:solidFill>
                  <a:srgbClr val="002060"/>
                </a:solidFill>
              </a:rPr>
              <a:t>learning</a:t>
            </a:r>
            <a:r>
              <a:rPr lang="nl-NL" b="0" baseline="0" dirty="0" smtClean="0">
                <a:solidFill>
                  <a:srgbClr val="002060"/>
                </a:solidFill>
              </a:rPr>
              <a:t> community bijeenkomst, zodat we van jeugdigen en ouders zelf kunnen leren wat voor hen werkt.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baseline="0" dirty="0" smtClean="0">
                <a:solidFill>
                  <a:srgbClr val="002060"/>
                </a:solidFill>
              </a:rPr>
              <a:t>We zetten in de tussentijd steeds </a:t>
            </a:r>
            <a:r>
              <a:rPr lang="nl-NL" b="0" baseline="0" dirty="0" smtClean="0"/>
              <a:t>publicaties, filmpjes van sterke praktijken </a:t>
            </a:r>
            <a:r>
              <a:rPr lang="nl-NL" b="0" baseline="0" dirty="0" err="1" smtClean="0"/>
              <a:t>enz</a:t>
            </a:r>
            <a:r>
              <a:rPr lang="nl-NL" b="0" baseline="0" dirty="0" smtClean="0"/>
              <a:t>  ‘in de etalage’ op de website van het project “Educatief-partnerschap.nl’. </a:t>
            </a:r>
            <a:r>
              <a:rPr lang="nl-NL" b="0" baseline="0" dirty="0" smtClean="0">
                <a:solidFill>
                  <a:srgbClr val="C00000"/>
                </a:solidFill>
              </a:rPr>
              <a:t> </a:t>
            </a:r>
            <a:r>
              <a:rPr lang="nl-NL" b="0" baseline="0" dirty="0" smtClean="0"/>
              <a:t>Er is een LinkedIn pagina aangemaakt, waar je als je je daarvoor aanmeldt, ook hoort wat er nieuw is geplaatst. Je vindt die link op de website. </a:t>
            </a:r>
            <a:endParaRPr lang="nl-NL" dirty="0"/>
          </a:p>
        </p:txBody>
      </p:sp>
      <p:sp>
        <p:nvSpPr>
          <p:cNvPr id="4" name="Tijdelijke aanduiding voor dianummer 3"/>
          <p:cNvSpPr>
            <a:spLocks noGrp="1"/>
          </p:cNvSpPr>
          <p:nvPr>
            <p:ph type="sldNum" sz="quarter" idx="10"/>
          </p:nvPr>
        </p:nvSpPr>
        <p:spPr/>
        <p:txBody>
          <a:bodyPr/>
          <a:lstStyle/>
          <a:p>
            <a:fld id="{16E5B985-02CB-C043-BB52-8D24F3A71D81}" type="slidenum">
              <a:rPr lang="nl-NL" smtClean="0"/>
              <a:t>31</a:t>
            </a:fld>
            <a:endParaRPr lang="nl-NL"/>
          </a:p>
        </p:txBody>
      </p:sp>
    </p:spTree>
    <p:extLst>
      <p:ext uri="{BB962C8B-B14F-4D97-AF65-F5344CB8AC3E}">
        <p14:creationId xmlns:p14="http://schemas.microsoft.com/office/powerpoint/2010/main" val="89883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endParaRPr lang="nl-NL" dirty="0"/>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7</a:t>
            </a:fld>
            <a:endParaRPr lang="nl-NL"/>
          </a:p>
        </p:txBody>
      </p:sp>
    </p:spTree>
    <p:extLst>
      <p:ext uri="{BB962C8B-B14F-4D97-AF65-F5344CB8AC3E}">
        <p14:creationId xmlns:p14="http://schemas.microsoft.com/office/powerpoint/2010/main" val="277410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8</a:t>
            </a:fld>
            <a:endParaRPr lang="nl-NL"/>
          </a:p>
        </p:txBody>
      </p:sp>
    </p:spTree>
    <p:extLst>
      <p:ext uri="{BB962C8B-B14F-4D97-AF65-F5344CB8AC3E}">
        <p14:creationId xmlns:p14="http://schemas.microsoft.com/office/powerpoint/2010/main" val="1742551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NB:</a:t>
            </a:r>
            <a:r>
              <a:rPr lang="nl-NL" baseline="0" dirty="0"/>
              <a:t> 5 </a:t>
            </a:r>
            <a:r>
              <a:rPr lang="nl-NL" baseline="0" dirty="0" err="1"/>
              <a:t>missings</a:t>
            </a:r>
            <a:r>
              <a:rPr lang="nl-NL" baseline="0" dirty="0"/>
              <a:t> bij jeugdigen: geen sector bekend.</a:t>
            </a:r>
            <a:endParaRPr lang="nl-NL" dirty="0"/>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9</a:t>
            </a:fld>
            <a:endParaRPr lang="nl-NL"/>
          </a:p>
        </p:txBody>
      </p:sp>
    </p:spTree>
    <p:extLst>
      <p:ext uri="{BB962C8B-B14F-4D97-AF65-F5344CB8AC3E}">
        <p14:creationId xmlns:p14="http://schemas.microsoft.com/office/powerpoint/2010/main" val="1857642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 vraag over samenwerking is gebruik gemaakt van een bestaand gevalideerd</a:t>
            </a:r>
            <a:r>
              <a:rPr lang="nl-NL" baseline="0" dirty="0"/>
              <a:t> </a:t>
            </a:r>
            <a:r>
              <a:rPr lang="nl-NL" dirty="0"/>
              <a:t>meetinstrument:</a:t>
            </a:r>
            <a:r>
              <a:rPr lang="nl-NL" baseline="0" dirty="0"/>
              <a:t> de verkorte versie van de Werkalliantievragenlijst (WAV-12 R). Deze vragenlijst is aangepast voor ons onderzoek. door de stellingen toe te snijden op samenwerking in de domeinen van jeugdhulp en speciaal onderwijs. Ook het taalgebruik is aangepast: vragenlijst voor jeugdigen en ouders.</a:t>
            </a:r>
          </a:p>
          <a:p>
            <a:r>
              <a:rPr lang="nl-NL" baseline="0" dirty="0"/>
              <a:t>De vragenlijst voor jeugdigen is aangevuld met 4 stelling over inspraak (eigen stem); die van de ouders met 4 stellingen over hun vaardigheid in opvoeden. </a:t>
            </a:r>
          </a:p>
          <a:p>
            <a:endParaRPr lang="nl-NL" dirty="0"/>
          </a:p>
        </p:txBody>
      </p:sp>
      <p:sp>
        <p:nvSpPr>
          <p:cNvPr id="4" name="Tijdelijke aanduiding voor dianummer 3"/>
          <p:cNvSpPr>
            <a:spLocks noGrp="1"/>
          </p:cNvSpPr>
          <p:nvPr>
            <p:ph type="sldNum" sz="quarter" idx="10"/>
          </p:nvPr>
        </p:nvSpPr>
        <p:spPr/>
        <p:txBody>
          <a:bodyPr/>
          <a:lstStyle/>
          <a:p>
            <a:fld id="{89148333-FAEB-4F9A-8EB8-906713FCE499}" type="slidenum">
              <a:rPr lang="nl-NL" smtClean="0"/>
              <a:t>10</a:t>
            </a:fld>
            <a:endParaRPr lang="nl-NL"/>
          </a:p>
        </p:txBody>
      </p:sp>
    </p:spTree>
    <p:extLst>
      <p:ext uri="{BB962C8B-B14F-4D97-AF65-F5344CB8AC3E}">
        <p14:creationId xmlns:p14="http://schemas.microsoft.com/office/powerpoint/2010/main" val="288104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11</a:t>
            </a:fld>
            <a:endParaRPr lang="nl-NL"/>
          </a:p>
        </p:txBody>
      </p:sp>
    </p:spTree>
    <p:extLst>
      <p:ext uri="{BB962C8B-B14F-4D97-AF65-F5344CB8AC3E}">
        <p14:creationId xmlns:p14="http://schemas.microsoft.com/office/powerpoint/2010/main" val="264373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Band: </a:t>
            </a:r>
            <a:r>
              <a:rPr lang="nl-NL" dirty="0"/>
              <a:t>Hulpverleners, leraren, ouders en jeugdigen laten </a:t>
            </a:r>
            <a:r>
              <a:rPr lang="nl-NL" b="1" dirty="0"/>
              <a:t>hoge scores zien </a:t>
            </a:r>
            <a:r>
              <a:rPr lang="nl-NL" dirty="0"/>
              <a:t>(3.9 &lt; M &lt; 4.2)  wat betekent dat ze positief zijn over de band met ouders en met leerlingen (leraren) en de onderlinge band van ouders en hulpverleners en jeugdigen en hulpverleners (hulpverleners, ouders, jeugdigen). Maar jeugdigen zijn significant minder positief over de band die ze met de hulpverlener hebben dan hoe hulpverleners dit inschatten</a:t>
            </a:r>
            <a:r>
              <a:rPr lang="nl-NL" dirty="0" smtClean="0"/>
              <a:t>.</a:t>
            </a:r>
            <a:endParaRPr lang="nl-NL" dirty="0"/>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12</a:t>
            </a:fld>
            <a:endParaRPr lang="nl-NL"/>
          </a:p>
        </p:txBody>
      </p:sp>
    </p:spTree>
    <p:extLst>
      <p:ext uri="{BB962C8B-B14F-4D97-AF65-F5344CB8AC3E}">
        <p14:creationId xmlns:p14="http://schemas.microsoft.com/office/powerpoint/2010/main" val="3289482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Doel:</a:t>
            </a:r>
            <a:r>
              <a:rPr lang="nl-NL" dirty="0"/>
              <a:t> Alle respondentgroepen </a:t>
            </a:r>
            <a:r>
              <a:rPr lang="nl-NL" b="1" dirty="0"/>
              <a:t>scoren gemiddeld </a:t>
            </a:r>
            <a:r>
              <a:rPr lang="nl-NL" dirty="0"/>
              <a:t>(3.3 &lt; M &lt; 3.7) op het samenwerken aan doelen en tot overeenstemming komen over de doelen. Een gemiddelde score op deze schaal </a:t>
            </a:r>
            <a:r>
              <a:rPr lang="nl-NL" b="1" dirty="0"/>
              <a:t>is lager dan je zou mogen verwachten</a:t>
            </a:r>
            <a:r>
              <a:rPr lang="nl-NL" dirty="0"/>
              <a:t>. Het ondertekenen van behandelplannen is immers wettelijk verplicht [</a:t>
            </a:r>
            <a:r>
              <a:rPr lang="nl-NL" dirty="0" err="1"/>
              <a:t>Bartelink</a:t>
            </a:r>
            <a:r>
              <a:rPr lang="nl-NL" dirty="0"/>
              <a:t>, Meuwissen &amp; </a:t>
            </a:r>
            <a:r>
              <a:rPr lang="nl-NL" dirty="0" err="1"/>
              <a:t>Eijgenraam</a:t>
            </a:r>
            <a:r>
              <a:rPr lang="nl-NL" dirty="0"/>
              <a:t>, 2015).  Jeugdigen zijn significant minder positief dan ouders over of ze overeenstemming hebben over doelen waar ze aan werken [Jeugdige &lt; Ouder] Deze bevinding roept de vraag op: wie bepaalt wat er gebeurt?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89148333-FAEB-4F9A-8EB8-906713FCE499}" type="slidenum">
              <a:rPr lang="nl-NL" smtClean="0"/>
              <a:t>13</a:t>
            </a:fld>
            <a:endParaRPr lang="nl-NL"/>
          </a:p>
        </p:txBody>
      </p:sp>
    </p:spTree>
    <p:extLst>
      <p:ext uri="{BB962C8B-B14F-4D97-AF65-F5344CB8AC3E}">
        <p14:creationId xmlns:p14="http://schemas.microsoft.com/office/powerpoint/2010/main" val="463797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tekst-1">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0" y="0"/>
            <a:ext cx="9144000" cy="5143500"/>
          </a:xfrm>
          <a:prstGeom prst="rect">
            <a:avLst/>
          </a:prstGeom>
        </p:spPr>
      </p:pic>
      <p:sp>
        <p:nvSpPr>
          <p:cNvPr id="9" name="Tijdelijke aanduiding voor voettekst 5"/>
          <p:cNvSpPr>
            <a:spLocks noGrp="1"/>
          </p:cNvSpPr>
          <p:nvPr>
            <p:ph type="ftr" sz="quarter" idx="11"/>
          </p:nvPr>
        </p:nvSpPr>
        <p:spPr>
          <a:xfrm>
            <a:off x="1492468" y="4630341"/>
            <a:ext cx="6364800"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nl-NL" dirty="0"/>
              <a:t>Titelstijl van model bewerken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pic>
        <p:nvPicPr>
          <p:cNvPr id="8" name="Afbeelding 7">
            <a:extLst>
              <a:ext uri="{FF2B5EF4-FFF2-40B4-BE49-F238E27FC236}">
                <a16:creationId xmlns:a16="http://schemas.microsoft.com/office/drawing/2014/main" id="{6D8C0697-CB75-2B4B-A4B7-9ABE1184528B}"/>
              </a:ext>
            </a:extLst>
          </p:cNvPr>
          <p:cNvPicPr>
            <a:picLocks noChangeAspect="1"/>
          </p:cNvPicPr>
          <p:nvPr userDrawn="1"/>
        </p:nvPicPr>
        <p:blipFill>
          <a:blip r:embed="rId3"/>
          <a:srcRect/>
          <a:stretch/>
        </p:blipFill>
        <p:spPr>
          <a:xfrm>
            <a:off x="864000" y="190800"/>
            <a:ext cx="1082675" cy="6762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Sheet-text-2">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D53B0FF-90BE-8B47-BCBC-74611B36BC2C}"/>
              </a:ext>
            </a:extLst>
          </p:cNvPr>
          <p:cNvPicPr>
            <a:picLocks noChangeAspect="1"/>
          </p:cNvPicPr>
          <p:nvPr userDrawn="1"/>
        </p:nvPicPr>
        <p:blipFill>
          <a:blip r:embed="rId2"/>
          <a:srcRect/>
          <a:stretch/>
        </p:blipFill>
        <p:spPr>
          <a:xfrm>
            <a:off x="1" y="0"/>
            <a:ext cx="9143998" cy="5143498"/>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en-GB" noProof="0" dirty="0"/>
              <a:t>Title of presentation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en-GB" noProof="0" dirty="0"/>
              <a:t>Click to add text</a:t>
            </a:r>
          </a:p>
          <a:p>
            <a:pPr lvl="1"/>
            <a:r>
              <a:rPr lang="en-GB" noProof="0" dirty="0"/>
              <a:t>Second level</a:t>
            </a:r>
          </a:p>
        </p:txBody>
      </p:sp>
      <p:pic>
        <p:nvPicPr>
          <p:cNvPr id="11" name="Afbeelding 10">
            <a:extLst>
              <a:ext uri="{FF2B5EF4-FFF2-40B4-BE49-F238E27FC236}">
                <a16:creationId xmlns:a16="http://schemas.microsoft.com/office/drawing/2014/main" id="{C0ACD39E-A276-5C40-8A1C-1FFD87BC5563}"/>
              </a:ext>
            </a:extLst>
          </p:cNvPr>
          <p:cNvPicPr>
            <a:picLocks noChangeAspect="1"/>
          </p:cNvPicPr>
          <p:nvPr userDrawn="1"/>
        </p:nvPicPr>
        <p:blipFill>
          <a:blip r:embed="rId3"/>
          <a:srcRect/>
          <a:stretch/>
        </p:blipFill>
        <p:spPr>
          <a:xfrm>
            <a:off x="864000" y="154800"/>
            <a:ext cx="1082675" cy="676275"/>
          </a:xfrm>
          <a:prstGeom prst="rect">
            <a:avLst/>
          </a:prstGeom>
        </p:spPr>
      </p:pic>
    </p:spTree>
    <p:extLst>
      <p:ext uri="{BB962C8B-B14F-4D97-AF65-F5344CB8AC3E}">
        <p14:creationId xmlns:p14="http://schemas.microsoft.com/office/powerpoint/2010/main" val="4289389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Sheet-text-3">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20F24ED-A9C7-9B4C-A71F-2E455478A707}"/>
              </a:ext>
            </a:extLst>
          </p:cNvPr>
          <p:cNvPicPr>
            <a:picLocks noChangeAspect="1"/>
          </p:cNvPicPr>
          <p:nvPr userDrawn="1"/>
        </p:nvPicPr>
        <p:blipFill>
          <a:blip r:embed="rId2"/>
          <a:srcRect/>
          <a:stretch/>
        </p:blipFill>
        <p:spPr>
          <a:xfrm>
            <a:off x="0" y="0"/>
            <a:ext cx="9144000" cy="5143500"/>
          </a:xfrm>
          <a:prstGeom prst="rect">
            <a:avLst/>
          </a:prstGeom>
        </p:spPr>
      </p:pic>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13" name="Titel 1"/>
          <p:cNvSpPr>
            <a:spLocks noGrp="1"/>
          </p:cNvSpPr>
          <p:nvPr>
            <p:ph type="title" hasCustomPrompt="1"/>
          </p:nvPr>
        </p:nvSpPr>
        <p:spPr>
          <a:xfrm>
            <a:off x="1494000" y="1136590"/>
            <a:ext cx="7439396" cy="857250"/>
          </a:xfrm>
          <a:prstGeom prst="rect">
            <a:avLst/>
          </a:prstGeom>
        </p:spPr>
        <p:txBody>
          <a:bodyPr/>
          <a:lstStyle>
            <a:lvl1pPr algn="r">
              <a:defRPr/>
            </a:lvl1pPr>
          </a:lstStyle>
          <a:p>
            <a:r>
              <a:rPr lang="en-GB" noProof="0" dirty="0"/>
              <a:t>Title of presentation</a:t>
            </a:r>
          </a:p>
        </p:txBody>
      </p:sp>
      <p:sp>
        <p:nvSpPr>
          <p:cNvPr id="14" name="Tijdelijke aanduiding voor inhoud 2"/>
          <p:cNvSpPr>
            <a:spLocks noGrp="1"/>
          </p:cNvSpPr>
          <p:nvPr>
            <p:ph idx="1" hasCustomPrompt="1"/>
          </p:nvPr>
        </p:nvSpPr>
        <p:spPr>
          <a:xfrm>
            <a:off x="1494000" y="2044800"/>
            <a:ext cx="7439396" cy="2535583"/>
          </a:xfrm>
        </p:spPr>
        <p:txBody>
          <a:bodyPr/>
          <a:lstStyle>
            <a:lvl1pPr algn="r">
              <a:defRPr sz="2400">
                <a:latin typeface="Arial"/>
                <a:cs typeface="Arial"/>
              </a:defRPr>
            </a:lvl1pPr>
            <a:lvl2pPr algn="r">
              <a:defRPr sz="2000"/>
            </a:lvl2pPr>
          </a:lstStyle>
          <a:p>
            <a:pPr lvl="0"/>
            <a:r>
              <a:rPr lang="en-GB" noProof="0" dirty="0"/>
              <a:t>Click to add text</a:t>
            </a:r>
          </a:p>
          <a:p>
            <a:pPr lvl="1"/>
            <a:r>
              <a:rPr lang="en-GB" noProof="0" dirty="0"/>
              <a:t>Second level</a:t>
            </a:r>
          </a:p>
        </p:txBody>
      </p:sp>
    </p:spTree>
    <p:extLst>
      <p:ext uri="{BB962C8B-B14F-4D97-AF65-F5344CB8AC3E}">
        <p14:creationId xmlns:p14="http://schemas.microsoft.com/office/powerpoint/2010/main" val="249799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inuation-page-title-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12400" y="1200151"/>
            <a:ext cx="8722799" cy="2874582"/>
          </a:xfrm>
        </p:spPr>
        <p:txBody>
          <a:bodyPr/>
          <a:lstStyle>
            <a:lvl1pPr>
              <a:defRPr sz="2400">
                <a:latin typeface="Arial"/>
                <a:cs typeface="Arial"/>
              </a:defRPr>
            </a:lvl1pPr>
            <a:lvl2pPr>
              <a:defRPr sz="2000"/>
            </a:lvl2pPr>
          </a:lstStyle>
          <a:p>
            <a:pPr lvl="0"/>
            <a:r>
              <a:rPr lang="en-GB" noProof="0" dirty="0"/>
              <a:t>Click to add text</a:t>
            </a:r>
          </a:p>
          <a:p>
            <a:pPr lvl="1"/>
            <a:r>
              <a:rPr lang="en-GB" noProof="0" dirty="0"/>
              <a:t>Second level</a:t>
            </a:r>
          </a:p>
        </p:txBody>
      </p:sp>
      <p:sp>
        <p:nvSpPr>
          <p:cNvPr id="7" name="Tijdelijke aanduiding voor voettekst 4"/>
          <p:cNvSpPr>
            <a:spLocks noGrp="1"/>
          </p:cNvSpPr>
          <p:nvPr>
            <p:ph type="ftr" sz="quarter" idx="11"/>
          </p:nvPr>
        </p:nvSpPr>
        <p:spPr>
          <a:xfrm>
            <a:off x="1609344" y="4630341"/>
            <a:ext cx="6249456"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hasCustomPrompt="1"/>
          </p:nvPr>
        </p:nvSpPr>
        <p:spPr>
          <a:xfrm>
            <a:off x="212400" y="206375"/>
            <a:ext cx="8722800" cy="857250"/>
          </a:xfrm>
          <a:prstGeom prst="rect">
            <a:avLst/>
          </a:prstGeom>
        </p:spPr>
        <p:txBody>
          <a:bodyPr/>
          <a:lstStyle/>
          <a:p>
            <a:r>
              <a:rPr lang="en-GB" noProof="0" dirty="0"/>
              <a:t>Title</a:t>
            </a:r>
          </a:p>
        </p:txBody>
      </p:sp>
    </p:spTree>
    <p:extLst>
      <p:ext uri="{BB962C8B-B14F-4D97-AF65-F5344CB8AC3E}">
        <p14:creationId xmlns:p14="http://schemas.microsoft.com/office/powerpoint/2010/main" val="975141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inuation-page-title-2-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2400" y="206375"/>
            <a:ext cx="8722800" cy="857250"/>
          </a:xfrm>
          <a:prstGeom prst="rect">
            <a:avLst/>
          </a:prstGeom>
        </p:spPr>
        <p:txBody>
          <a:bodyPr>
            <a:normAutofit/>
          </a:bodyPr>
          <a:lstStyle>
            <a:lvl1pPr>
              <a:defRPr sz="2800"/>
            </a:lvl1pPr>
          </a:lstStyle>
          <a:p>
            <a:r>
              <a:rPr lang="en-GB" noProof="0" dirty="0"/>
              <a:t>Title</a:t>
            </a:r>
          </a:p>
        </p:txBody>
      </p:sp>
      <p:sp>
        <p:nvSpPr>
          <p:cNvPr id="3" name="Tijdelijke aanduiding voor inhoud 2"/>
          <p:cNvSpPr>
            <a:spLocks noGrp="1"/>
          </p:cNvSpPr>
          <p:nvPr>
            <p:ph sz="half" idx="1" hasCustomPrompt="1"/>
          </p:nvPr>
        </p:nvSpPr>
        <p:spPr>
          <a:xfrm>
            <a:off x="212400" y="1200151"/>
            <a:ext cx="42840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a:t>Click to add </a:t>
            </a:r>
            <a:r>
              <a:rPr lang="en-GB" noProof="0" dirty="0" err="1"/>
              <a:t>tekst</a:t>
            </a:r>
            <a:endParaRPr lang="en-GB" noProof="0" dirty="0"/>
          </a:p>
          <a:p>
            <a:pPr lvl="1"/>
            <a:r>
              <a:rPr lang="en-GB" noProof="0" dirty="0"/>
              <a:t>Second level</a:t>
            </a:r>
          </a:p>
        </p:txBody>
      </p:sp>
      <p:sp>
        <p:nvSpPr>
          <p:cNvPr id="4" name="Tijdelijke aanduiding voor inhoud 3"/>
          <p:cNvSpPr>
            <a:spLocks noGrp="1"/>
          </p:cNvSpPr>
          <p:nvPr>
            <p:ph sz="half" idx="2" hasCustomPrompt="1"/>
          </p:nvPr>
        </p:nvSpPr>
        <p:spPr>
          <a:xfrm>
            <a:off x="4648199" y="1200150"/>
            <a:ext cx="4283401"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a:t>Click to add </a:t>
            </a:r>
            <a:r>
              <a:rPr lang="en-GB" noProof="0" dirty="0" err="1"/>
              <a:t>tekst</a:t>
            </a:r>
            <a:endParaRPr lang="en-GB" noProof="0" dirty="0"/>
          </a:p>
          <a:p>
            <a:pPr lvl="1"/>
            <a:r>
              <a:rPr lang="en-GB" noProof="0" dirty="0"/>
              <a:t>Second level</a:t>
            </a:r>
          </a:p>
        </p:txBody>
      </p:sp>
      <p:sp>
        <p:nvSpPr>
          <p:cNvPr id="8" name="Tijdelijke aanduiding voor voettekst 4"/>
          <p:cNvSpPr>
            <a:spLocks noGrp="1"/>
          </p:cNvSpPr>
          <p:nvPr>
            <p:ph type="ftr" sz="quarter" idx="11"/>
          </p:nvPr>
        </p:nvSpPr>
        <p:spPr>
          <a:xfrm>
            <a:off x="1609344" y="4630341"/>
            <a:ext cx="6249456"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Tree>
    <p:extLst>
      <p:ext uri="{BB962C8B-B14F-4D97-AF65-F5344CB8AC3E}">
        <p14:creationId xmlns:p14="http://schemas.microsoft.com/office/powerpoint/2010/main" val="2023783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Continuation-page-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792288" y="3600450"/>
            <a:ext cx="5486400" cy="425450"/>
          </a:xfrm>
          <a:prstGeom prst="rect">
            <a:avLst/>
          </a:prstGeom>
        </p:spPr>
        <p:txBody>
          <a:bodyPr anchor="b">
            <a:noAutofit/>
          </a:bodyPr>
          <a:lstStyle>
            <a:lvl1pPr algn="l">
              <a:defRPr sz="2000" b="1"/>
            </a:lvl1pPr>
          </a:lstStyle>
          <a:p>
            <a:r>
              <a:rPr lang="en-GB" noProof="0" dirty="0"/>
              <a:t>Title</a:t>
            </a:r>
          </a:p>
        </p:txBody>
      </p:sp>
      <p:sp>
        <p:nvSpPr>
          <p:cNvPr id="3" name="Tijdelijke aanduiding voor afbeelding 2"/>
          <p:cNvSpPr>
            <a:spLocks noGrp="1"/>
          </p:cNvSpPr>
          <p:nvPr>
            <p:ph type="pic" idx="1" hasCustomPrompt="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Picture</a:t>
            </a:r>
          </a:p>
        </p:txBody>
      </p:sp>
      <p:sp>
        <p:nvSpPr>
          <p:cNvPr id="4" name="Tijdelijke aanduiding voor tekst 3"/>
          <p:cNvSpPr>
            <a:spLocks noGrp="1"/>
          </p:cNvSpPr>
          <p:nvPr>
            <p:ph type="body" sz="half" idx="2" hasCustomPrompt="1"/>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Click to add text</a:t>
            </a:r>
          </a:p>
        </p:txBody>
      </p:sp>
    </p:spTree>
    <p:extLst>
      <p:ext uri="{BB962C8B-B14F-4D97-AF65-F5344CB8AC3E}">
        <p14:creationId xmlns:p14="http://schemas.microsoft.com/office/powerpoint/2010/main" val="2366709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nl-NL"/>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AC8AFA96-82AB-4BC9-A339-61CC66A936A0}" type="datetime1">
              <a:rPr lang="nl-NL" smtClean="0"/>
              <a:pPr/>
              <a:t>13-6-2023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C51D921-DF50-43EC-8241-64603CC3A41F}" type="slidenum">
              <a:rPr lang="nl-NL" smtClean="0"/>
              <a:pPr/>
              <a:t>‹nr.›</a:t>
            </a:fld>
            <a:endParaRPr lang="nl-NL"/>
          </a:p>
        </p:txBody>
      </p:sp>
    </p:spTree>
    <p:extLst>
      <p:ext uri="{BB962C8B-B14F-4D97-AF65-F5344CB8AC3E}">
        <p14:creationId xmlns:p14="http://schemas.microsoft.com/office/powerpoint/2010/main" val="356759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orblad-tekst-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1" y="0"/>
            <a:ext cx="9143998" cy="5143499"/>
          </a:xfrm>
          <a:prstGeom prst="rect">
            <a:avLst/>
          </a:prstGeom>
        </p:spPr>
      </p:pic>
      <p:sp>
        <p:nvSpPr>
          <p:cNvPr id="9" name="Tijdelijke aanduiding voor voettekst 5"/>
          <p:cNvSpPr>
            <a:spLocks noGrp="1"/>
          </p:cNvSpPr>
          <p:nvPr>
            <p:ph type="ftr" sz="quarter" idx="11"/>
          </p:nvPr>
        </p:nvSpPr>
        <p:spPr>
          <a:xfrm>
            <a:off x="1492468" y="4630341"/>
            <a:ext cx="6366115"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p:nvPr>
        </p:nvSpPr>
        <p:spPr>
          <a:xfrm>
            <a:off x="1492468" y="1137600"/>
            <a:ext cx="7440928" cy="857250"/>
          </a:xfrm>
          <a:prstGeom prst="rect">
            <a:avLst/>
          </a:prstGeom>
        </p:spPr>
        <p:txBody>
          <a:bodyPr/>
          <a:lstStyle/>
          <a:p>
            <a:r>
              <a:rPr lang="nl-NL"/>
              <a:t>Klik om de stijl te bewerken</a:t>
            </a:r>
            <a:endParaRPr lang="nl-NL" dirty="0"/>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pic>
        <p:nvPicPr>
          <p:cNvPr id="8" name="Afbeelding 7">
            <a:extLst>
              <a:ext uri="{FF2B5EF4-FFF2-40B4-BE49-F238E27FC236}">
                <a16:creationId xmlns:a16="http://schemas.microsoft.com/office/drawing/2014/main" id="{53FA5AA9-4102-254D-A691-0523D8F345C0}"/>
              </a:ext>
            </a:extLst>
          </p:cNvPr>
          <p:cNvPicPr>
            <a:picLocks noChangeAspect="1"/>
          </p:cNvPicPr>
          <p:nvPr userDrawn="1"/>
        </p:nvPicPr>
        <p:blipFill>
          <a:blip r:embed="rId3"/>
          <a:srcRect/>
          <a:stretch/>
        </p:blipFill>
        <p:spPr>
          <a:xfrm>
            <a:off x="864000" y="190800"/>
            <a:ext cx="1082675" cy="67627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orblad-tekst-3">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srcRect/>
          <a:stretch/>
        </p:blipFill>
        <p:spPr>
          <a:xfrm>
            <a:off x="0" y="0"/>
            <a:ext cx="9144000" cy="5143500"/>
          </a:xfrm>
          <a:prstGeom prst="rect">
            <a:avLst/>
          </a:prstGeom>
        </p:spPr>
      </p:pic>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13" name="Titel 1"/>
          <p:cNvSpPr>
            <a:spLocks noGrp="1"/>
          </p:cNvSpPr>
          <p:nvPr>
            <p:ph type="title"/>
          </p:nvPr>
        </p:nvSpPr>
        <p:spPr>
          <a:xfrm>
            <a:off x="1494000" y="1136590"/>
            <a:ext cx="7439396" cy="857250"/>
          </a:xfrm>
          <a:prstGeom prst="rect">
            <a:avLst/>
          </a:prstGeom>
        </p:spPr>
        <p:txBody>
          <a:bodyPr/>
          <a:lstStyle>
            <a:lvl1pPr algn="r">
              <a:defRPr/>
            </a:lvl1pPr>
          </a:lstStyle>
          <a:p>
            <a:r>
              <a:rPr lang="nl-NL"/>
              <a:t>Klik om de stijl te bewerken</a:t>
            </a:r>
            <a:endParaRPr lang="nl-NL" dirty="0"/>
          </a:p>
        </p:txBody>
      </p:sp>
      <p:sp>
        <p:nvSpPr>
          <p:cNvPr id="14" name="Tijdelijke aanduiding voor inhoud 2"/>
          <p:cNvSpPr>
            <a:spLocks noGrp="1"/>
          </p:cNvSpPr>
          <p:nvPr>
            <p:ph idx="1" hasCustomPrompt="1"/>
          </p:nvPr>
        </p:nvSpPr>
        <p:spPr>
          <a:xfrm>
            <a:off x="1494000" y="2044800"/>
            <a:ext cx="7439396" cy="2535583"/>
          </a:xfrm>
        </p:spPr>
        <p:txBody>
          <a:bodyPr/>
          <a:lstStyle>
            <a:lvl1pPr algn="r">
              <a:defRPr sz="2400">
                <a:latin typeface="Arial"/>
                <a:cs typeface="Arial"/>
              </a:defRPr>
            </a:lvl1pPr>
            <a:lvl2pPr algn="r">
              <a:defRPr sz="2000"/>
            </a:lvl2pPr>
          </a:lstStyle>
          <a:p>
            <a:pPr lvl="0"/>
            <a:r>
              <a:rPr lang="nl-NL" dirty="0"/>
              <a:t>Klik om de tekststijl van het sjabloon te bewerken</a:t>
            </a:r>
          </a:p>
          <a:p>
            <a:pPr lvl="1"/>
            <a:r>
              <a:rPr lang="nl-NL" dirty="0"/>
              <a:t>Tweede niveau</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volgpagina-titel-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12400" y="1200151"/>
            <a:ext cx="8722799" cy="2874582"/>
          </a:xfrm>
        </p:spPr>
        <p:txBody>
          <a:bodyPr/>
          <a:lstStyle>
            <a:lvl1pPr>
              <a:defRPr sz="2400">
                <a:latin typeface="Arial"/>
                <a:cs typeface="Arial"/>
              </a:defRPr>
            </a:lvl1pPr>
            <a:lvl2pPr>
              <a:defRPr sz="2000"/>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p:nvPr>
        </p:nvSpPr>
        <p:spPr>
          <a:xfrm>
            <a:off x="212400" y="206375"/>
            <a:ext cx="8722800" cy="857250"/>
          </a:xfrm>
          <a:prstGeom prst="rect">
            <a:avLst/>
          </a:prstGeom>
        </p:spPr>
        <p:txBody>
          <a:bodyPr/>
          <a:lstStyle/>
          <a:p>
            <a:r>
              <a:rPr lang="nl-NL"/>
              <a:t>Klik om de stijl te bewerken</a:t>
            </a:r>
            <a:endParaRPr lang="nl-NL" dirty="0"/>
          </a:p>
        </p:txBody>
      </p:sp>
    </p:spTree>
    <p:extLst>
      <p:ext uri="{BB962C8B-B14F-4D97-AF65-F5344CB8AC3E}">
        <p14:creationId xmlns:p14="http://schemas.microsoft.com/office/powerpoint/2010/main" val="4130621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Vervolgpagina-titel-twee-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2400" y="206375"/>
            <a:ext cx="8722800" cy="857250"/>
          </a:xfrm>
          <a:prstGeom prst="rect">
            <a:avLst/>
          </a:prstGeom>
        </p:spPr>
        <p:txBody>
          <a:bodyPr>
            <a:normAutofit/>
          </a:bodyPr>
          <a:lstStyle>
            <a:lvl1pPr>
              <a:defRPr sz="2800"/>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212400" y="1200151"/>
            <a:ext cx="4284000" cy="2894954"/>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4" name="Tijdelijke aanduiding voor inhoud 3"/>
          <p:cNvSpPr>
            <a:spLocks noGrp="1"/>
          </p:cNvSpPr>
          <p:nvPr>
            <p:ph sz="half" idx="2"/>
          </p:nvPr>
        </p:nvSpPr>
        <p:spPr>
          <a:xfrm>
            <a:off x="4648199" y="1200150"/>
            <a:ext cx="4283401" cy="2894955"/>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p:txBody>
      </p:sp>
      <p:sp>
        <p:nvSpPr>
          <p:cNvPr id="8" name="Tijdelijke aanduiding voor voettekst 4"/>
          <p:cNvSpPr>
            <a:spLocks noGrp="1"/>
          </p:cNvSpPr>
          <p:nvPr>
            <p:ph type="ftr" sz="quarter" idx="11"/>
          </p:nvPr>
        </p:nvSpPr>
        <p:spPr>
          <a:xfrm>
            <a:off x="1494000" y="4630341"/>
            <a:ext cx="6364800"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103600" y="4629600"/>
            <a:ext cx="829797" cy="273844"/>
          </a:xfrm>
          <a:prstGeom prst="rect">
            <a:avLst/>
          </a:prstGeom>
        </p:spPr>
        <p:txBody>
          <a:bodyPr/>
          <a:lstStyle/>
          <a:p>
            <a:fld id="{CC1A7FFB-7E9A-E347-8F80-8E2C647B3625}" type="slidenum">
              <a:rPr lang="nl-NL"/>
              <a:t>‹nr.›</a:t>
            </a:fld>
            <a:endParaRPr lang="nl-NL" dirty="0"/>
          </a:p>
        </p:txBody>
      </p:sp>
    </p:spTree>
    <p:extLst>
      <p:ext uri="{BB962C8B-B14F-4D97-AF65-F5344CB8AC3E}">
        <p14:creationId xmlns:p14="http://schemas.microsoft.com/office/powerpoint/2010/main" val="2980278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Vervolgpagina-afbeelding-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a:prstGeom prst="rect">
            <a:avLst/>
          </a:prstGeom>
        </p:spPr>
        <p:txBody>
          <a:bodyPr anchor="b">
            <a:noAutofit/>
          </a:bodyPr>
          <a:lstStyle>
            <a:lvl1pPr algn="l">
              <a:defRPr sz="2000" b="1"/>
            </a:lvl1pPr>
          </a:lstStyle>
          <a:p>
            <a:r>
              <a:rPr lang="nl-NL"/>
              <a:t>Klik om de stijl te bewerken</a:t>
            </a:r>
            <a:endParaRPr lang="nl-NL" dirty="0"/>
          </a:p>
        </p:txBody>
      </p:sp>
      <p:sp>
        <p:nvSpPr>
          <p:cNvPr id="3" name="Tijdelijke aanduiding voor afbeelding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Tree>
    <p:extLst>
      <p:ext uri="{BB962C8B-B14F-4D97-AF65-F5344CB8AC3E}">
        <p14:creationId xmlns:p14="http://schemas.microsoft.com/office/powerpoint/2010/main" val="3220939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13" descr="VIN_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131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ONTYS_LOGO_PAARS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3" y="114300"/>
            <a:ext cx="1146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1362_00_002_FONTYS_DENK_GROTER_RGB.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24750" y="571501"/>
            <a:ext cx="1468438"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a:spLocks noGrp="1" noChangeArrowheads="1"/>
          </p:cNvSpPr>
          <p:nvPr>
            <p:ph type="title"/>
          </p:nvPr>
        </p:nvSpPr>
        <p:spPr bwMode="auto">
          <a:xfrm>
            <a:off x="1905000" y="300038"/>
            <a:ext cx="5334000" cy="271463"/>
          </a:xfrm>
          <a:prstGeom prst="rect">
            <a:avLst/>
          </a:prstGeom>
          <a:noFill/>
          <a:ln w="12700">
            <a:noFill/>
            <a:miter lim="800000"/>
            <a:headEnd/>
            <a:tailEnd/>
          </a:ln>
        </p:spPr>
        <p:txBody>
          <a:bodyPr lIns="0" tIns="0" rIns="90487" bIns="0" anchor="t"/>
          <a:lstStyle/>
          <a:p>
            <a:pPr lvl="0"/>
            <a:endParaRPr lang="en-US" dirty="0"/>
          </a:p>
        </p:txBody>
      </p:sp>
      <p:sp>
        <p:nvSpPr>
          <p:cNvPr id="14" name="Content Placeholder 2"/>
          <p:cNvSpPr>
            <a:spLocks noGrp="1"/>
          </p:cNvSpPr>
          <p:nvPr>
            <p:ph idx="1"/>
          </p:nvPr>
        </p:nvSpPr>
        <p:spPr>
          <a:xfrm>
            <a:off x="457200" y="1377554"/>
            <a:ext cx="7086600" cy="3456384"/>
          </a:xfrm>
          <a:prstGeom prst="rect">
            <a:avLst/>
          </a:prstGeom>
        </p:spPr>
        <p:txBody>
          <a:bodyPr lIns="0" tIns="0" rIns="0" bIns="0"/>
          <a:lstStyle/>
          <a:p>
            <a:pPr lvl="0"/>
            <a:r>
              <a:rPr lang="nl-NL" dirty="0"/>
              <a:t>Click to </a:t>
            </a:r>
            <a:r>
              <a:rPr lang="nl-NL" dirty="0" err="1"/>
              <a:t>edit</a:t>
            </a:r>
            <a:r>
              <a:rPr lang="nl-NL" dirty="0"/>
              <a:t> </a:t>
            </a:r>
            <a:r>
              <a:rPr lang="nl-NL" dirty="0" err="1"/>
              <a:t>Master</a:t>
            </a:r>
            <a:r>
              <a:rPr lang="nl-NL" dirty="0"/>
              <a:t> </a:t>
            </a:r>
            <a:r>
              <a:rPr lang="nl-NL" dirty="0" err="1"/>
              <a:t>text</a:t>
            </a:r>
            <a:r>
              <a:rPr lang="nl-NL" dirty="0"/>
              <a:t> </a:t>
            </a:r>
            <a:r>
              <a:rPr lang="nl-NL" dirty="0" err="1"/>
              <a:t>styles</a:t>
            </a:r>
            <a:endParaRPr lang="nl-NL" dirty="0"/>
          </a:p>
          <a:p>
            <a:pPr lvl="1"/>
            <a:r>
              <a:rPr lang="nl-NL" dirty="0" err="1"/>
              <a:t>Second</a:t>
            </a:r>
            <a:r>
              <a:rPr lang="nl-NL" dirty="0"/>
              <a:t>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Tree>
    <p:extLst>
      <p:ext uri="{BB962C8B-B14F-4D97-AF65-F5344CB8AC3E}">
        <p14:creationId xmlns:p14="http://schemas.microsoft.com/office/powerpoint/2010/main" val="3451892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wee objecten">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6" y="2029"/>
            <a:ext cx="9134075" cy="5139440"/>
          </a:xfrm>
          <a:prstGeom prst="rect">
            <a:avLst/>
          </a:prstGeom>
        </p:spPr>
      </p:pic>
      <p:sp>
        <p:nvSpPr>
          <p:cNvPr id="8" name="Tijdelijke aanduiding voor voettekst 4"/>
          <p:cNvSpPr>
            <a:spLocks noGrp="1"/>
          </p:cNvSpPr>
          <p:nvPr>
            <p:ph type="ftr" sz="quarter" idx="11"/>
          </p:nvPr>
        </p:nvSpPr>
        <p:spPr>
          <a:xfrm>
            <a:off x="1676400" y="4630341"/>
            <a:ext cx="6182182" cy="273844"/>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8046189" y="4641987"/>
            <a:ext cx="829797" cy="273844"/>
          </a:xfrm>
          <a:prstGeom prst="rect">
            <a:avLst/>
          </a:prstGeom>
        </p:spPr>
        <p:txBody>
          <a:bodyPr/>
          <a:lstStyle/>
          <a:p>
            <a:fld id="{CC1A7FFB-7E9A-E347-8F80-8E2C647B3625}" type="slidenum">
              <a:rPr lang="nl-NL"/>
              <a:t>‹nr.›</a:t>
            </a:fld>
            <a:endParaRPr lang="nl-NL"/>
          </a:p>
        </p:txBody>
      </p:sp>
      <p:sp>
        <p:nvSpPr>
          <p:cNvPr id="13" name="Titel 1"/>
          <p:cNvSpPr>
            <a:spLocks noGrp="1"/>
          </p:cNvSpPr>
          <p:nvPr>
            <p:ph type="title"/>
          </p:nvPr>
        </p:nvSpPr>
        <p:spPr>
          <a:xfrm>
            <a:off x="1676400" y="1204346"/>
            <a:ext cx="7199586" cy="857250"/>
          </a:xfrm>
        </p:spPr>
        <p:txBody>
          <a:bodyPr/>
          <a:lstStyle>
            <a:lvl1pPr algn="r">
              <a:defRPr/>
            </a:lvl1pPr>
          </a:lstStyle>
          <a:p>
            <a:r>
              <a:rPr lang="nl-NL"/>
              <a:t>Klik om de stijl te bewerken</a:t>
            </a:r>
            <a:endParaRPr lang="nl-NL" dirty="0"/>
          </a:p>
        </p:txBody>
      </p:sp>
      <p:sp>
        <p:nvSpPr>
          <p:cNvPr id="14" name="Tijdelijke aanduiding voor inhoud 2"/>
          <p:cNvSpPr>
            <a:spLocks noGrp="1"/>
          </p:cNvSpPr>
          <p:nvPr>
            <p:ph idx="1" hasCustomPrompt="1"/>
          </p:nvPr>
        </p:nvSpPr>
        <p:spPr>
          <a:xfrm>
            <a:off x="1676400" y="2107097"/>
            <a:ext cx="7199586" cy="2447865"/>
          </a:xfrm>
        </p:spPr>
        <p:txBody>
          <a:bodyPr/>
          <a:lstStyle>
            <a:lvl1pPr algn="r">
              <a:defRPr sz="1800">
                <a:latin typeface="Arial"/>
                <a:cs typeface="Arial"/>
              </a:defRPr>
            </a:lvl1pPr>
            <a:lvl2pPr algn="r">
              <a:defRPr sz="15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35548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Sheet-text-1">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7723460-6A00-3F4C-875B-3ECE49D516F1}"/>
              </a:ext>
            </a:extLst>
          </p:cNvPr>
          <p:cNvPicPr>
            <a:picLocks noChangeAspect="1"/>
          </p:cNvPicPr>
          <p:nvPr userDrawn="1"/>
        </p:nvPicPr>
        <p:blipFill>
          <a:blip r:embed="rId2"/>
          <a:srcRect/>
          <a:stretch/>
        </p:blipFill>
        <p:spPr>
          <a:xfrm>
            <a:off x="0" y="0"/>
            <a:ext cx="9144000" cy="5143500"/>
          </a:xfrm>
          <a:prstGeom prst="rect">
            <a:avLst/>
          </a:prstGeom>
        </p:spPr>
      </p:pic>
      <p:sp>
        <p:nvSpPr>
          <p:cNvPr id="9" name="Tijdelijke aanduiding voor voettekst 5"/>
          <p:cNvSpPr>
            <a:spLocks noGrp="1"/>
          </p:cNvSpPr>
          <p:nvPr>
            <p:ph type="ftr" sz="quarter" idx="11"/>
          </p:nvPr>
        </p:nvSpPr>
        <p:spPr>
          <a:xfrm>
            <a:off x="1492468" y="4630341"/>
            <a:ext cx="6364800" cy="273844"/>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8103600" y="4629600"/>
            <a:ext cx="829797" cy="273844"/>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492468" y="1137600"/>
            <a:ext cx="7440928" cy="857250"/>
          </a:xfrm>
          <a:prstGeom prst="rect">
            <a:avLst/>
          </a:prstGeom>
        </p:spPr>
        <p:txBody>
          <a:bodyPr/>
          <a:lstStyle/>
          <a:p>
            <a:r>
              <a:rPr lang="en-GB" noProof="0" dirty="0"/>
              <a:t>Title of presentation</a:t>
            </a:r>
          </a:p>
        </p:txBody>
      </p:sp>
      <p:sp>
        <p:nvSpPr>
          <p:cNvPr id="12" name="Tijdelijke aanduiding voor inhoud 2"/>
          <p:cNvSpPr>
            <a:spLocks noGrp="1"/>
          </p:cNvSpPr>
          <p:nvPr>
            <p:ph idx="1" hasCustomPrompt="1"/>
          </p:nvPr>
        </p:nvSpPr>
        <p:spPr>
          <a:xfrm>
            <a:off x="1492467" y="2044800"/>
            <a:ext cx="7440929" cy="2534400"/>
          </a:xfrm>
        </p:spPr>
        <p:txBody>
          <a:bodyPr/>
          <a:lstStyle>
            <a:lvl1pPr>
              <a:defRPr sz="2400">
                <a:latin typeface="Arial"/>
                <a:cs typeface="Arial"/>
              </a:defRPr>
            </a:lvl1pPr>
            <a:lvl2pPr>
              <a:defRPr sz="2000"/>
            </a:lvl2pPr>
          </a:lstStyle>
          <a:p>
            <a:pPr lvl="0"/>
            <a:r>
              <a:rPr lang="en-GB" noProof="0" dirty="0"/>
              <a:t>Click to add text</a:t>
            </a:r>
          </a:p>
          <a:p>
            <a:pPr lvl="1"/>
            <a:r>
              <a:rPr lang="en-GB" noProof="0" dirty="0"/>
              <a:t>Second level</a:t>
            </a:r>
          </a:p>
        </p:txBody>
      </p:sp>
      <p:pic>
        <p:nvPicPr>
          <p:cNvPr id="8" name="Afbeelding 7">
            <a:extLst>
              <a:ext uri="{FF2B5EF4-FFF2-40B4-BE49-F238E27FC236}">
                <a16:creationId xmlns:a16="http://schemas.microsoft.com/office/drawing/2014/main" id="{F2F749F8-5ED3-2045-B09F-FBBD292CCBCF}"/>
              </a:ext>
            </a:extLst>
          </p:cNvPr>
          <p:cNvPicPr>
            <a:picLocks noChangeAspect="1"/>
          </p:cNvPicPr>
          <p:nvPr userDrawn="1"/>
        </p:nvPicPr>
        <p:blipFill>
          <a:blip r:embed="rId3"/>
          <a:srcRect/>
          <a:stretch/>
        </p:blipFill>
        <p:spPr>
          <a:xfrm>
            <a:off x="864000" y="154800"/>
            <a:ext cx="1082675" cy="676275"/>
          </a:xfrm>
          <a:prstGeom prst="rect">
            <a:avLst/>
          </a:prstGeom>
        </p:spPr>
      </p:pic>
    </p:spTree>
    <p:extLst>
      <p:ext uri="{BB962C8B-B14F-4D97-AF65-F5344CB8AC3E}">
        <p14:creationId xmlns:p14="http://schemas.microsoft.com/office/powerpoint/2010/main" val="234943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BF4E01A-DE5C-8844-9077-C8295A69C292}"/>
              </a:ext>
            </a:extLst>
          </p:cNvPr>
          <p:cNvPicPr>
            <a:picLocks noChangeAspect="1"/>
          </p:cNvPicPr>
          <p:nvPr userDrawn="1"/>
        </p:nvPicPr>
        <p:blipFill>
          <a:blip r:embed="rId10"/>
          <a:srcRect/>
          <a:stretch/>
        </p:blipFill>
        <p:spPr>
          <a:xfrm>
            <a:off x="0" y="0"/>
            <a:ext cx="9144000" cy="5143500"/>
          </a:xfrm>
          <a:prstGeom prst="rect">
            <a:avLst/>
          </a:prstGeom>
          <a:noFill/>
        </p:spPr>
      </p:pic>
      <p:sp>
        <p:nvSpPr>
          <p:cNvPr id="2" name="Tijdelijke aanduiding voor titel 1"/>
          <p:cNvSpPr>
            <a:spLocks noGrp="1"/>
          </p:cNvSpPr>
          <p:nvPr>
            <p:ph type="title"/>
          </p:nvPr>
        </p:nvSpPr>
        <p:spPr>
          <a:xfrm>
            <a:off x="212400" y="206375"/>
            <a:ext cx="8722800" cy="857250"/>
          </a:xfrm>
          <a:prstGeom prst="rect">
            <a:avLst/>
          </a:prstGeom>
        </p:spPr>
        <p:txBody>
          <a:bodyPr vert="horz" lIns="90000" tIns="45720" rIns="91440" bIns="45720" rtlCol="0" anchor="ctr">
            <a:normAutofit/>
          </a:bodyPr>
          <a:lstStyle/>
          <a:p>
            <a:r>
              <a:rPr lang="nl-NL" dirty="0"/>
              <a:t>Titel van presentatie</a:t>
            </a:r>
          </a:p>
        </p:txBody>
      </p:sp>
      <p:sp>
        <p:nvSpPr>
          <p:cNvPr id="3" name="Tijdelijke aanduiding voor tekst 2"/>
          <p:cNvSpPr>
            <a:spLocks noGrp="1"/>
          </p:cNvSpPr>
          <p:nvPr>
            <p:ph type="body" idx="1"/>
          </p:nvPr>
        </p:nvSpPr>
        <p:spPr>
          <a:xfrm>
            <a:off x="212400" y="1200151"/>
            <a:ext cx="8722799" cy="2874582"/>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494000" y="4630341"/>
            <a:ext cx="6364800"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8103600" y="4629600"/>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3299562382"/>
      </p:ext>
    </p:extLst>
  </p:cSld>
  <p:clrMap bg1="lt1" tx1="dk1" bg2="lt2" tx2="dk2" accent1="accent1" accent2="accent2" accent3="accent3" accent4="accent4" accent5="accent5" accent6="accent6" hlink="hlink" folHlink="folHlink"/>
  <p:sldLayoutIdLst>
    <p:sldLayoutId id="2147483832" r:id="rId1"/>
    <p:sldLayoutId id="2147483834" r:id="rId2"/>
    <p:sldLayoutId id="2147483833" r:id="rId3"/>
    <p:sldLayoutId id="2147483823" r:id="rId4"/>
    <p:sldLayoutId id="2147483825" r:id="rId5"/>
    <p:sldLayoutId id="2147483830" r:id="rId6"/>
    <p:sldLayoutId id="2147483886" r:id="rId7"/>
    <p:sldLayoutId id="2147483887" r:id="rId8"/>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AEB3E65-D2B2-6444-B182-478532C39F49}"/>
              </a:ext>
            </a:extLst>
          </p:cNvPr>
          <p:cNvPicPr>
            <a:picLocks noChangeAspect="1"/>
          </p:cNvPicPr>
          <p:nvPr userDrawn="1"/>
        </p:nvPicPr>
        <p:blipFill>
          <a:blip r:embed="rId9"/>
          <a:srcRect/>
          <a:stretch/>
        </p:blipFill>
        <p:spPr>
          <a:xfrm>
            <a:off x="0" y="0"/>
            <a:ext cx="9144000" cy="5143500"/>
          </a:xfrm>
          <a:prstGeom prst="rect">
            <a:avLst/>
          </a:prstGeom>
          <a:noFill/>
        </p:spPr>
      </p:pic>
      <p:sp>
        <p:nvSpPr>
          <p:cNvPr id="2" name="Tijdelijke aanduiding voor titel 1"/>
          <p:cNvSpPr>
            <a:spLocks noGrp="1"/>
          </p:cNvSpPr>
          <p:nvPr>
            <p:ph type="title"/>
          </p:nvPr>
        </p:nvSpPr>
        <p:spPr>
          <a:xfrm>
            <a:off x="212400" y="206375"/>
            <a:ext cx="8722800" cy="857250"/>
          </a:xfrm>
          <a:prstGeom prst="rect">
            <a:avLst/>
          </a:prstGeom>
        </p:spPr>
        <p:txBody>
          <a:bodyPr vert="horz" lIns="90000" tIns="45720" rIns="91440" bIns="45720" rtlCol="0" anchor="ctr">
            <a:normAutofit/>
          </a:bodyPr>
          <a:lstStyle/>
          <a:p>
            <a:r>
              <a:rPr lang="en-GB" noProof="0" dirty="0"/>
              <a:t>Title of presentation</a:t>
            </a:r>
          </a:p>
        </p:txBody>
      </p:sp>
      <p:sp>
        <p:nvSpPr>
          <p:cNvPr id="3" name="Tijdelijke aanduiding voor tekst 2"/>
          <p:cNvSpPr>
            <a:spLocks noGrp="1"/>
          </p:cNvSpPr>
          <p:nvPr>
            <p:ph type="body" idx="1"/>
          </p:nvPr>
        </p:nvSpPr>
        <p:spPr>
          <a:xfrm>
            <a:off x="212400" y="1200151"/>
            <a:ext cx="8722799" cy="2874582"/>
          </a:xfrm>
          <a:prstGeom prst="rect">
            <a:avLst/>
          </a:prstGeom>
        </p:spPr>
        <p:txBody>
          <a:bodyPr vert="horz" lIns="91440" tIns="45720" rIns="91440" bIns="45720" rtlCol="0">
            <a:normAutofit/>
          </a:bodyPr>
          <a:lstStyle/>
          <a:p>
            <a:pPr lvl="0"/>
            <a:r>
              <a:rPr lang="en-GB" noProof="0" dirty="0"/>
              <a:t>Click to add text</a:t>
            </a:r>
          </a:p>
        </p:txBody>
      </p:sp>
      <p:sp>
        <p:nvSpPr>
          <p:cNvPr id="10" name="Tijdelijke aanduiding voor voettekst 4"/>
          <p:cNvSpPr>
            <a:spLocks noGrp="1"/>
          </p:cNvSpPr>
          <p:nvPr>
            <p:ph type="ftr" sz="quarter" idx="3"/>
          </p:nvPr>
        </p:nvSpPr>
        <p:spPr>
          <a:xfrm>
            <a:off x="1609344" y="4630341"/>
            <a:ext cx="6249456"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8103600" y="4629600"/>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313787225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90" r:id="rId7"/>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33.png"/><Relationship Id="rId4" Type="http://schemas.openxmlformats.org/officeDocument/2006/relationships/hyperlink" Target="http://www.educatief-partnerschap.n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33.png"/><Relationship Id="rId4" Type="http://schemas.openxmlformats.org/officeDocument/2006/relationships/hyperlink" Target="http://www.educatief-partnerschap.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12" name="Tijdelijke aanduiding voor inhoud 11"/>
          <p:cNvPicPr>
            <a:picLocks noGrp="1" noChangeAspect="1"/>
          </p:cNvPicPr>
          <p:nvPr>
            <p:ph idx="1"/>
          </p:nvPr>
        </p:nvPicPr>
        <p:blipFill rotWithShape="1">
          <a:blip r:embed="rId3">
            <a:extLst>
              <a:ext uri="{BEBA8EAE-BF5A-486C-A8C5-ECC9F3942E4B}">
                <a14:imgProps xmlns:a14="http://schemas.microsoft.com/office/drawing/2010/main">
                  <a14:imgLayer r:embed="rId4">
                    <a14:imgEffect>
                      <a14:artisticBlur radius="0"/>
                    </a14:imgEffect>
                    <a14:imgEffect>
                      <a14:colorTemperature colorTemp="11200"/>
                    </a14:imgEffect>
                  </a14:imgLayer>
                </a14:imgProps>
              </a:ext>
              <a:ext uri="{28A0092B-C50C-407E-A947-70E740481C1C}">
                <a14:useLocalDpi xmlns:a14="http://schemas.microsoft.com/office/drawing/2010/main" val="0"/>
              </a:ext>
            </a:extLst>
          </a:blip>
          <a:srcRect l="215" t="22797" r="-215" b="13516"/>
          <a:stretch/>
        </p:blipFill>
        <p:spPr>
          <a:xfrm>
            <a:off x="161365" y="116378"/>
            <a:ext cx="8866257" cy="5027121"/>
          </a:xfrm>
          <a:effectLst>
            <a:reflection blurRad="177800" stA="45000" endPos="65000" dist="50800" dir="5400000" sy="-100000" algn="bl" rotWithShape="0"/>
          </a:effectLst>
        </p:spPr>
      </p:pic>
      <p:sp>
        <p:nvSpPr>
          <p:cNvPr id="5" name="Titel 4"/>
          <p:cNvSpPr>
            <a:spLocks noGrp="1"/>
          </p:cNvSpPr>
          <p:nvPr>
            <p:ph type="title"/>
          </p:nvPr>
        </p:nvSpPr>
        <p:spPr>
          <a:xfrm>
            <a:off x="277293" y="1137600"/>
            <a:ext cx="8803096" cy="857250"/>
          </a:xfrm>
          <a:effectLst>
            <a:reflection blurRad="520700" stA="45000" endPos="65000" dist="50800" dir="5400000" sy="-100000" algn="bl" rotWithShape="0"/>
          </a:effectLst>
        </p:spPr>
        <p:txBody>
          <a:bodyPr>
            <a:noAutofit/>
          </a:bodyPr>
          <a:lstStyle/>
          <a:p>
            <a:r>
              <a:rPr lang="en-US" sz="2800" dirty="0"/>
              <a:t/>
            </a:r>
            <a:br>
              <a:rPr lang="en-US" sz="2800" dirty="0"/>
            </a:br>
            <a:r>
              <a:rPr lang="en-US" sz="2800" dirty="0"/>
              <a:t/>
            </a:r>
            <a:br>
              <a:rPr lang="en-US" sz="2800" dirty="0"/>
            </a:br>
            <a:r>
              <a:rPr lang="en-US" sz="2800" dirty="0"/>
              <a:t/>
            </a:r>
            <a:br>
              <a:rPr lang="en-US" sz="2800" dirty="0"/>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Learning </a:t>
            </a:r>
            <a:r>
              <a:rPr lang="en-US" sz="2800" dirty="0" err="1">
                <a:solidFill>
                  <a:schemeClr val="bg1"/>
                </a:solidFill>
              </a:rPr>
              <a:t>Community</a:t>
            </a:r>
            <a:r>
              <a:rPr lang="en-US" sz="2800" dirty="0" err="1">
                <a:solidFill>
                  <a:schemeClr val="bg1"/>
                </a:solidFill>
                <a:effectLst>
                  <a:outerShdw blurRad="50800" dist="38100" dir="2700000" algn="tl" rotWithShape="0">
                    <a:prstClr val="black">
                      <a:alpha val="40000"/>
                    </a:prstClr>
                  </a:outerShdw>
                </a:effectLst>
              </a:rPr>
              <a:t>bijeenkomst</a:t>
            </a:r>
            <a:r>
              <a:rPr lang="en-US" sz="2800" dirty="0">
                <a:solidFill>
                  <a:schemeClr val="bg1"/>
                </a:solidFill>
                <a:effectLst>
                  <a:outerShdw blurRad="50800" dist="38100" dir="2700000" algn="tl" rotWithShape="0">
                    <a:prstClr val="black">
                      <a:alpha val="40000"/>
                    </a:prstClr>
                  </a:outerShdw>
                </a:effectLst>
              </a:rPr>
              <a:t> I</a:t>
            </a:r>
            <a:br>
              <a:rPr lang="en-US" sz="2800" dirty="0">
                <a:solidFill>
                  <a:schemeClr val="bg1"/>
                </a:solidFill>
                <a:effectLst>
                  <a:outerShdw blurRad="50800" dist="38100" dir="2700000" algn="tl" rotWithShape="0">
                    <a:prstClr val="black">
                      <a:alpha val="40000"/>
                    </a:prstClr>
                  </a:outerShdw>
                </a:effectLst>
              </a:rPr>
            </a:br>
            <a:r>
              <a:rPr lang="en-US" sz="2800" dirty="0" err="1">
                <a:solidFill>
                  <a:schemeClr val="bg1"/>
                </a:solidFill>
                <a:effectLst>
                  <a:outerShdw blurRad="50800" dist="38100" dir="2700000" algn="tl" rotWithShape="0">
                    <a:prstClr val="black">
                      <a:alpha val="40000"/>
                    </a:prstClr>
                  </a:outerShdw>
                </a:effectLst>
              </a:rPr>
              <a:t>Partnerschap</a:t>
            </a:r>
            <a:r>
              <a:rPr lang="en-US" sz="2800" dirty="0">
                <a:solidFill>
                  <a:schemeClr val="bg1"/>
                </a:solidFill>
                <a:effectLst>
                  <a:outerShdw blurRad="50800" dist="38100" dir="2700000" algn="tl" rotWithShape="0">
                    <a:prstClr val="black">
                      <a:alpha val="40000"/>
                    </a:prstClr>
                  </a:outerShdw>
                </a:effectLst>
              </a:rPr>
              <a:t> in Jeugdhulp en </a:t>
            </a:r>
            <a:r>
              <a:rPr lang="en-US" sz="2800" dirty="0" err="1">
                <a:solidFill>
                  <a:schemeClr val="bg1"/>
                </a:solidFill>
                <a:effectLst>
                  <a:outerShdw blurRad="50800" dist="38100" dir="2700000" algn="tl" rotWithShape="0">
                    <a:prstClr val="black">
                      <a:alpha val="40000"/>
                    </a:prstClr>
                  </a:outerShdw>
                </a:effectLst>
              </a:rPr>
              <a:t>Speciaal</a:t>
            </a:r>
            <a:r>
              <a:rPr lang="en-US" sz="2800" dirty="0">
                <a:solidFill>
                  <a:schemeClr val="bg1"/>
                </a:solidFill>
                <a:effectLst>
                  <a:outerShdw blurRad="50800" dist="38100" dir="2700000" algn="tl" rotWithShape="0">
                    <a:prstClr val="black">
                      <a:alpha val="40000"/>
                    </a:prstClr>
                  </a:outerShdw>
                </a:effectLst>
              </a:rPr>
              <a:t> Onderwijs</a:t>
            </a: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nl-NL" sz="2800" dirty="0">
                <a:solidFill>
                  <a:schemeClr val="bg1"/>
                </a:solidFill>
              </a:rPr>
              <a:t/>
            </a:r>
            <a:br>
              <a:rPr lang="nl-NL" sz="2800" dirty="0">
                <a:solidFill>
                  <a:schemeClr val="bg1"/>
                </a:solidFill>
              </a:rPr>
            </a:br>
            <a:r>
              <a:rPr lang="nl-NL" sz="2800" dirty="0">
                <a:solidFill>
                  <a:schemeClr val="bg1"/>
                </a:solidFill>
              </a:rPr>
              <a:t/>
            </a:r>
            <a:br>
              <a:rPr lang="nl-NL" sz="2800" dirty="0">
                <a:solidFill>
                  <a:schemeClr val="bg1"/>
                </a:solidFill>
              </a:rPr>
            </a:br>
            <a:r>
              <a:rPr lang="nl-NL" sz="2800" dirty="0">
                <a:solidFill>
                  <a:schemeClr val="bg1"/>
                </a:solidFill>
              </a:rPr>
              <a:t>           </a:t>
            </a:r>
            <a:r>
              <a:rPr lang="nl-NL" sz="2800" dirty="0" smtClean="0">
                <a:solidFill>
                  <a:schemeClr val="bg1"/>
                </a:solidFill>
              </a:rPr>
              <a:t>13 juni 2023,  Eindhoven</a:t>
            </a:r>
            <a:endParaRPr lang="nl-NL" sz="2800" dirty="0">
              <a:solidFill>
                <a:schemeClr val="bg1"/>
              </a:solidFill>
            </a:endParaRPr>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5771" y="4180114"/>
            <a:ext cx="1037625" cy="836183"/>
          </a:xfrm>
          <a:prstGeom prst="rect">
            <a:avLst/>
          </a:prstGeom>
        </p:spPr>
      </p:pic>
      <p:pic>
        <p:nvPicPr>
          <p:cNvPr id="4" name="Afbeelding 3"/>
          <p:cNvPicPr>
            <a:picLocks noChangeAspect="1"/>
          </p:cNvPicPr>
          <p:nvPr/>
        </p:nvPicPr>
        <p:blipFill>
          <a:blip r:embed="rId6"/>
          <a:stretch>
            <a:fillRect/>
          </a:stretch>
        </p:blipFill>
        <p:spPr>
          <a:xfrm>
            <a:off x="256429" y="4050348"/>
            <a:ext cx="1006314" cy="954263"/>
          </a:xfrm>
          <a:prstGeom prst="rect">
            <a:avLst/>
          </a:prstGeom>
        </p:spPr>
      </p:pic>
    </p:spTree>
    <p:extLst>
      <p:ext uri="{BB962C8B-B14F-4D97-AF65-F5344CB8AC3E}">
        <p14:creationId xmlns:p14="http://schemas.microsoft.com/office/powerpoint/2010/main" val="3131054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1262270" y="1200150"/>
            <a:ext cx="7672930" cy="3099651"/>
          </a:xfrm>
        </p:spPr>
        <p:txBody>
          <a:bodyPr vert="horz" lIns="68580" tIns="34290" rIns="68580" bIns="34290" rtlCol="0" anchor="t">
            <a:normAutofit fontScale="62500" lnSpcReduction="20000"/>
          </a:bodyPr>
          <a:lstStyle/>
          <a:p>
            <a:pPr marL="342424" indent="-342424"/>
            <a:r>
              <a:rPr lang="nl-NL" sz="2900" dirty="0">
                <a:solidFill>
                  <a:srgbClr val="002060"/>
                </a:solidFill>
              </a:rPr>
              <a:t>Alliantie (WAV-12R)</a:t>
            </a:r>
          </a:p>
          <a:p>
            <a:pPr marL="742474" lvl="1" indent="-285274"/>
            <a:r>
              <a:rPr lang="nl-NL" sz="2600" dirty="0">
                <a:solidFill>
                  <a:srgbClr val="002060"/>
                </a:solidFill>
              </a:rPr>
              <a:t>Band </a:t>
            </a:r>
            <a:endParaRPr lang="nl-NL" sz="2600" dirty="0">
              <a:solidFill>
                <a:srgbClr val="002060"/>
              </a:solidFill>
              <a:cs typeface="Calibri"/>
            </a:endParaRPr>
          </a:p>
          <a:p>
            <a:pPr marL="1142524" lvl="2" indent="-228124"/>
            <a:r>
              <a:rPr lang="nl-NL" sz="1725" dirty="0">
                <a:solidFill>
                  <a:srgbClr val="002060"/>
                </a:solidFill>
              </a:rPr>
              <a:t>De hulpverleners en ik respecteren elkaar</a:t>
            </a:r>
            <a:endParaRPr lang="nl-NL" sz="1725" dirty="0">
              <a:solidFill>
                <a:srgbClr val="002060"/>
              </a:solidFill>
              <a:cs typeface="Calibri"/>
            </a:endParaRPr>
          </a:p>
          <a:p>
            <a:pPr marL="742474" lvl="1" indent="-285274"/>
            <a:r>
              <a:rPr lang="nl-NL" sz="2600" dirty="0">
                <a:solidFill>
                  <a:srgbClr val="002060"/>
                </a:solidFill>
              </a:rPr>
              <a:t>Doel </a:t>
            </a:r>
            <a:endParaRPr lang="nl-NL" sz="2600" dirty="0">
              <a:solidFill>
                <a:srgbClr val="002060"/>
              </a:solidFill>
              <a:cs typeface="Calibri"/>
            </a:endParaRPr>
          </a:p>
          <a:p>
            <a:pPr marL="1142524" lvl="2" indent="-228124"/>
            <a:r>
              <a:rPr lang="nl-NL" sz="1725" dirty="0">
                <a:solidFill>
                  <a:srgbClr val="002060"/>
                </a:solidFill>
              </a:rPr>
              <a:t>De hulpverleners en ik werken aan de doelen die we samen hebben goedgekeurd</a:t>
            </a:r>
            <a:endParaRPr lang="nl-NL" sz="1725" dirty="0">
              <a:solidFill>
                <a:srgbClr val="002060"/>
              </a:solidFill>
              <a:cs typeface="Calibri"/>
            </a:endParaRPr>
          </a:p>
          <a:p>
            <a:pPr marL="742474" lvl="1" indent="-285274"/>
            <a:r>
              <a:rPr lang="nl-NL" sz="2900" dirty="0">
                <a:solidFill>
                  <a:srgbClr val="002060"/>
                </a:solidFill>
              </a:rPr>
              <a:t>Taak</a:t>
            </a:r>
            <a:endParaRPr lang="nl-NL" sz="2900" dirty="0">
              <a:solidFill>
                <a:srgbClr val="002060"/>
              </a:solidFill>
              <a:cs typeface="Calibri"/>
            </a:endParaRPr>
          </a:p>
          <a:p>
            <a:pPr marL="1142524" lvl="2" indent="-228124"/>
            <a:r>
              <a:rPr lang="nl-NL" sz="1725" dirty="0">
                <a:solidFill>
                  <a:srgbClr val="002060"/>
                </a:solidFill>
              </a:rPr>
              <a:t>Ik geloof dat de hulpverleners en ik op de goede manier aan de problemen werken</a:t>
            </a:r>
            <a:endParaRPr lang="nl-NL" dirty="0">
              <a:solidFill>
                <a:srgbClr val="002060"/>
              </a:solidFill>
              <a:cs typeface="Calibri"/>
            </a:endParaRPr>
          </a:p>
          <a:p>
            <a:pPr marL="342424" indent="-342424"/>
            <a:endParaRPr lang="nl-NL" dirty="0">
              <a:solidFill>
                <a:srgbClr val="002060"/>
              </a:solidFill>
            </a:endParaRPr>
          </a:p>
          <a:p>
            <a:pPr marL="342424" indent="-342424"/>
            <a:r>
              <a:rPr lang="nl-NL" sz="2900" dirty="0">
                <a:solidFill>
                  <a:srgbClr val="002060"/>
                </a:solidFill>
              </a:rPr>
              <a:t>Inspraak (jeugdigen)</a:t>
            </a:r>
          </a:p>
          <a:p>
            <a:pPr marL="1142524" lvl="2" indent="-228124"/>
            <a:r>
              <a:rPr lang="nl-NL" sz="1725" dirty="0">
                <a:solidFill>
                  <a:srgbClr val="002060"/>
                </a:solidFill>
              </a:rPr>
              <a:t>De hulpverleners luisteren naar wat ik wil zeggen </a:t>
            </a:r>
            <a:endParaRPr lang="nl-NL" sz="1725" dirty="0">
              <a:solidFill>
                <a:srgbClr val="002060"/>
              </a:solidFill>
              <a:cs typeface="Calibri"/>
            </a:endParaRPr>
          </a:p>
          <a:p>
            <a:pPr marL="342424" indent="-342424"/>
            <a:endParaRPr lang="nl-NL" dirty="0">
              <a:solidFill>
                <a:srgbClr val="002060"/>
              </a:solidFill>
            </a:endParaRPr>
          </a:p>
          <a:p>
            <a:pPr marL="342424" indent="-342424"/>
            <a:r>
              <a:rPr lang="nl-NL" sz="2900" dirty="0">
                <a:solidFill>
                  <a:srgbClr val="002060"/>
                </a:solidFill>
              </a:rPr>
              <a:t>Opvoedcompetentie (ouders)</a:t>
            </a:r>
          </a:p>
          <a:p>
            <a:pPr marL="1142524" lvl="2" indent="-228124"/>
            <a:r>
              <a:rPr lang="nl-NL" sz="1725" dirty="0">
                <a:solidFill>
                  <a:srgbClr val="002060"/>
                </a:solidFill>
              </a:rPr>
              <a:t>Door de hulp lukt het opvoeden mij beter</a:t>
            </a:r>
            <a:endParaRPr lang="nl-NL" sz="1725" dirty="0">
              <a:solidFill>
                <a:srgbClr val="002060"/>
              </a:solidFill>
              <a:cs typeface="Calibri"/>
            </a:endParaRP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p:txBody>
          <a:bodyPr>
            <a:normAutofit/>
          </a:bodyPr>
          <a:lstStyle/>
          <a:p>
            <a:r>
              <a:rPr lang="nl-NL" sz="2800" dirty="0"/>
              <a:t>Meetinstrumenten: Samenwerking</a:t>
            </a:r>
          </a:p>
        </p:txBody>
      </p:sp>
      <p:sp>
        <p:nvSpPr>
          <p:cNvPr id="4" name="Tekstvak 3">
            <a:extLst>
              <a:ext uri="{FF2B5EF4-FFF2-40B4-BE49-F238E27FC236}">
                <a16:creationId xmlns:a16="http://schemas.microsoft.com/office/drawing/2014/main" id="{8B2100A7-DAF7-A781-4A20-A2331B5AC8A3}"/>
              </a:ext>
            </a:extLst>
          </p:cNvPr>
          <p:cNvSpPr txBox="1"/>
          <p:nvPr/>
        </p:nvSpPr>
        <p:spPr>
          <a:xfrm>
            <a:off x="1538868" y="4407520"/>
            <a:ext cx="685800" cy="384717"/>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6" name="Tekstvak 5">
            <a:extLst>
              <a:ext uri="{FF2B5EF4-FFF2-40B4-BE49-F238E27FC236}">
                <a16:creationId xmlns:a16="http://schemas.microsoft.com/office/drawing/2014/main" id="{22C3BE0D-905F-C324-BEDB-B2186F6B1BF1}"/>
              </a:ext>
            </a:extLst>
          </p:cNvPr>
          <p:cNvSpPr txBox="1"/>
          <p:nvPr/>
        </p:nvSpPr>
        <p:spPr>
          <a:xfrm>
            <a:off x="2143125" y="4407520"/>
            <a:ext cx="4570605" cy="276999"/>
          </a:xfrm>
          <a:prstGeom prst="rect">
            <a:avLst/>
          </a:prstGeom>
          <a:noFill/>
        </p:spPr>
        <p:txBody>
          <a:bodyPr wrap="square" lIns="68580" tIns="34290" rIns="68580" bIns="34290" anchor="t">
            <a:spAutoFit/>
          </a:bodyPr>
          <a:lstStyle/>
          <a:p>
            <a:r>
              <a:rPr lang="nl-NL" sz="1350" dirty="0">
                <a:solidFill>
                  <a:srgbClr val="002060"/>
                </a:solidFill>
              </a:rPr>
              <a:t>ZELDEN OF NOOIT / SOMS / REGELMATIG / HEEL VAAK / ALTIJD</a:t>
            </a:r>
            <a:endParaRPr lang="nl-NL" sz="1350" dirty="0">
              <a:solidFill>
                <a:srgbClr val="002060"/>
              </a:solidFill>
              <a:cs typeface="Calibri"/>
            </a:endParaRPr>
          </a:p>
        </p:txBody>
      </p:sp>
      <p:pic>
        <p:nvPicPr>
          <p:cNvPr id="7" name="Afbeelding 6"/>
          <p:cNvPicPr>
            <a:picLocks noChangeAspect="1"/>
          </p:cNvPicPr>
          <p:nvPr/>
        </p:nvPicPr>
        <p:blipFill>
          <a:blip r:embed="rId3"/>
          <a:stretch>
            <a:fillRect/>
          </a:stretch>
        </p:blipFill>
        <p:spPr>
          <a:xfrm>
            <a:off x="8029963" y="4144617"/>
            <a:ext cx="903434" cy="998882"/>
          </a:xfrm>
          <a:prstGeom prst="rect">
            <a:avLst/>
          </a:prstGeom>
        </p:spPr>
      </p:pic>
    </p:spTree>
    <p:extLst>
      <p:ext uri="{BB962C8B-B14F-4D97-AF65-F5344CB8AC3E}">
        <p14:creationId xmlns:p14="http://schemas.microsoft.com/office/powerpoint/2010/main" val="3178297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a:xfrm>
            <a:off x="421200" y="97045"/>
            <a:ext cx="8722800" cy="857250"/>
          </a:xfrm>
        </p:spPr>
        <p:txBody>
          <a:bodyPr>
            <a:normAutofit/>
          </a:bodyPr>
          <a:lstStyle/>
          <a:p>
            <a:r>
              <a:rPr lang="nl-NL" sz="2800" dirty="0"/>
              <a:t>Meetinstrumenten: Partnerschapscompetenties</a:t>
            </a:r>
          </a:p>
        </p:txBody>
      </p:sp>
      <p:pic>
        <p:nvPicPr>
          <p:cNvPr id="7" name="Afbeelding 6">
            <a:extLst>
              <a:ext uri="{FF2B5EF4-FFF2-40B4-BE49-F238E27FC236}">
                <a16:creationId xmlns:a16="http://schemas.microsoft.com/office/drawing/2014/main" id="{B4B69DC5-A907-C433-12C9-983445BEBDE4}"/>
              </a:ext>
            </a:extLst>
          </p:cNvPr>
          <p:cNvPicPr>
            <a:picLocks noChangeAspect="1"/>
          </p:cNvPicPr>
          <p:nvPr/>
        </p:nvPicPr>
        <p:blipFill>
          <a:blip r:embed="rId3"/>
          <a:stretch>
            <a:fillRect/>
          </a:stretch>
        </p:blipFill>
        <p:spPr>
          <a:xfrm>
            <a:off x="1764511" y="1025611"/>
            <a:ext cx="5370968" cy="3671630"/>
          </a:xfrm>
          <a:prstGeom prst="rect">
            <a:avLst/>
          </a:prstGeom>
        </p:spPr>
      </p:pic>
      <p:pic>
        <p:nvPicPr>
          <p:cNvPr id="4" name="Afbeelding 3"/>
          <p:cNvPicPr>
            <a:picLocks noChangeAspect="1"/>
          </p:cNvPicPr>
          <p:nvPr/>
        </p:nvPicPr>
        <p:blipFill>
          <a:blip r:embed="rId4"/>
          <a:stretch>
            <a:fillRect/>
          </a:stretch>
        </p:blipFill>
        <p:spPr>
          <a:xfrm>
            <a:off x="8101877" y="4224130"/>
            <a:ext cx="831519" cy="919369"/>
          </a:xfrm>
          <a:prstGeom prst="rect">
            <a:avLst/>
          </a:prstGeom>
        </p:spPr>
      </p:pic>
    </p:spTree>
    <p:extLst>
      <p:ext uri="{BB962C8B-B14F-4D97-AF65-F5344CB8AC3E}">
        <p14:creationId xmlns:p14="http://schemas.microsoft.com/office/powerpoint/2010/main" val="569689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Resultaten</a:t>
            </a:r>
            <a:br>
              <a:rPr lang="nl-NL" sz="2800" dirty="0"/>
            </a:br>
            <a:r>
              <a:rPr lang="nl-NL" sz="2800" dirty="0"/>
              <a:t>Heel positief over de onderlinge band</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graphicFrame>
        <p:nvGraphicFramePr>
          <p:cNvPr id="2" name="Grafiek 1">
            <a:extLst>
              <a:ext uri="{FF2B5EF4-FFF2-40B4-BE49-F238E27FC236}">
                <a16:creationId xmlns:a16="http://schemas.microsoft.com/office/drawing/2014/main" id="{A018C61B-008F-17A6-632D-B0C54428AEE9}"/>
              </a:ext>
            </a:extLst>
          </p:cNvPr>
          <p:cNvGraphicFramePr/>
          <p:nvPr>
            <p:extLst/>
          </p:nvPr>
        </p:nvGraphicFramePr>
        <p:xfrm>
          <a:off x="639957" y="1313056"/>
          <a:ext cx="4803388" cy="27599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vak 5">
            <a:extLst>
              <a:ext uri="{FF2B5EF4-FFF2-40B4-BE49-F238E27FC236}">
                <a16:creationId xmlns:a16="http://schemas.microsoft.com/office/drawing/2014/main" id="{3D1E02C2-AA97-0B07-7297-0AD87E25E49D}"/>
              </a:ext>
            </a:extLst>
          </p:cNvPr>
          <p:cNvSpPr txBox="1"/>
          <p:nvPr/>
        </p:nvSpPr>
        <p:spPr>
          <a:xfrm>
            <a:off x="5297091" y="1253145"/>
            <a:ext cx="3409034" cy="2791790"/>
          </a:xfrm>
          <a:prstGeom prst="rect">
            <a:avLst/>
          </a:prstGeom>
          <a:noFill/>
        </p:spPr>
        <p:txBody>
          <a:bodyPr wrap="square" lIns="68580" tIns="34290" rIns="68580" bIns="34290" anchor="t">
            <a:spAutoFit/>
          </a:bodyPr>
          <a:lstStyle/>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Allemaal hoge scores</a:t>
            </a:r>
            <a:endParaRPr lang="nl-NL" sz="2400" dirty="0">
              <a:solidFill>
                <a:srgbClr val="002060"/>
              </a:solidFill>
              <a:cs typeface="Calibri"/>
            </a:endParaRPr>
          </a:p>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M</a:t>
            </a:r>
            <a:r>
              <a:rPr lang="nl-NL" sz="2400" kern="100" dirty="0" smtClean="0">
                <a:solidFill>
                  <a:srgbClr val="002060"/>
                </a:solidFill>
                <a:ea typeface="Calibri" panose="020F0502020204030204" pitchFamily="34" charset="0"/>
                <a:cs typeface="Times New Roman"/>
              </a:rPr>
              <a:t>aar </a:t>
            </a:r>
            <a:r>
              <a:rPr lang="nl-NL" sz="2400" kern="100" dirty="0">
                <a:solidFill>
                  <a:srgbClr val="002060"/>
                </a:solidFill>
                <a:ea typeface="Calibri" panose="020F0502020204030204" pitchFamily="34" charset="0"/>
                <a:cs typeface="Times New Roman"/>
              </a:rPr>
              <a:t>jeugdigen minder positief over band </a:t>
            </a:r>
            <a:r>
              <a:rPr lang="nl-NL" sz="2400" kern="100" dirty="0" smtClean="0">
                <a:solidFill>
                  <a:srgbClr val="002060"/>
                </a:solidFill>
                <a:ea typeface="Calibri" panose="020F0502020204030204" pitchFamily="34" charset="0"/>
                <a:cs typeface="Times New Roman"/>
              </a:rPr>
              <a:t>met hulpverleners, </a:t>
            </a:r>
            <a:r>
              <a:rPr lang="nl-NL" sz="2400" kern="100" dirty="0">
                <a:solidFill>
                  <a:srgbClr val="002060"/>
                </a:solidFill>
                <a:ea typeface="Calibri" panose="020F0502020204030204" pitchFamily="34" charset="0"/>
                <a:cs typeface="Times New Roman"/>
              </a:rPr>
              <a:t>dan dat professionals dit inschatten</a:t>
            </a:r>
            <a:endParaRPr lang="nl-NL" sz="2400" dirty="0">
              <a:solidFill>
                <a:srgbClr val="002060"/>
              </a:solidFill>
              <a:cs typeface="Calibri"/>
            </a:endParaRPr>
          </a:p>
          <a:p>
            <a:pPr>
              <a:lnSpc>
                <a:spcPct val="107000"/>
              </a:lnSpc>
              <a:spcAft>
                <a:spcPts val="600"/>
              </a:spcAft>
            </a:pPr>
            <a:endParaRPr lang="nl-NL" sz="12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5313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rmAutofit/>
          </a:bodyPr>
          <a:lstStyle/>
          <a:p>
            <a:r>
              <a:rPr lang="nl-NL" sz="2800" dirty="0"/>
              <a:t>Gemiddelde scores op (afstemmen over) doelen</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graphicFrame>
        <p:nvGraphicFramePr>
          <p:cNvPr id="2" name="Grafiek 1">
            <a:extLst>
              <a:ext uri="{FF2B5EF4-FFF2-40B4-BE49-F238E27FC236}">
                <a16:creationId xmlns:a16="http://schemas.microsoft.com/office/drawing/2014/main" id="{A018C61B-008F-17A6-632D-B0C54428AEE9}"/>
              </a:ext>
            </a:extLst>
          </p:cNvPr>
          <p:cNvGraphicFramePr/>
          <p:nvPr>
            <p:extLst/>
          </p:nvPr>
        </p:nvGraphicFramePr>
        <p:xfrm>
          <a:off x="639957" y="1313056"/>
          <a:ext cx="4803388" cy="27599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vak 5">
            <a:extLst>
              <a:ext uri="{FF2B5EF4-FFF2-40B4-BE49-F238E27FC236}">
                <a16:creationId xmlns:a16="http://schemas.microsoft.com/office/drawing/2014/main" id="{3D1E02C2-AA97-0B07-7297-0AD87E25E49D}"/>
              </a:ext>
            </a:extLst>
          </p:cNvPr>
          <p:cNvSpPr txBox="1"/>
          <p:nvPr/>
        </p:nvSpPr>
        <p:spPr>
          <a:xfrm>
            <a:off x="5257800" y="1063625"/>
            <a:ext cx="3886200" cy="4449423"/>
          </a:xfrm>
          <a:prstGeom prst="rect">
            <a:avLst/>
          </a:prstGeom>
          <a:noFill/>
        </p:spPr>
        <p:txBody>
          <a:bodyPr wrap="square" lIns="68580" tIns="34290" rIns="68580" bIns="34290" anchor="t">
            <a:spAutoFit/>
          </a:bodyPr>
          <a:lstStyle/>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Allemaal gemiddelde scores, maar lager dan je zou mogen verwachten vanwege wettelijke verplichting</a:t>
            </a:r>
          </a:p>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Jeugdigen zijn duidelijk minder positief dan ouders</a:t>
            </a:r>
          </a:p>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[evaluatie Passend Onderwijs, 2020: ouders niet tevreden]</a:t>
            </a:r>
          </a:p>
          <a:p>
            <a:pPr>
              <a:lnSpc>
                <a:spcPct val="107000"/>
              </a:lnSpc>
              <a:spcAft>
                <a:spcPts val="600"/>
              </a:spcAft>
            </a:pPr>
            <a:endParaRPr lang="nl-NL" sz="12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5109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rmAutofit/>
          </a:bodyPr>
          <a:lstStyle/>
          <a:p>
            <a:r>
              <a:rPr lang="nl-NL" sz="2800" dirty="0"/>
              <a:t>Gemiddelde scores op taak </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graphicFrame>
        <p:nvGraphicFramePr>
          <p:cNvPr id="2" name="Grafiek 1">
            <a:extLst>
              <a:ext uri="{FF2B5EF4-FFF2-40B4-BE49-F238E27FC236}">
                <a16:creationId xmlns:a16="http://schemas.microsoft.com/office/drawing/2014/main" id="{A018C61B-008F-17A6-632D-B0C54428AEE9}"/>
              </a:ext>
            </a:extLst>
          </p:cNvPr>
          <p:cNvGraphicFramePr/>
          <p:nvPr>
            <p:extLst/>
          </p:nvPr>
        </p:nvGraphicFramePr>
        <p:xfrm>
          <a:off x="639957" y="1313056"/>
          <a:ext cx="4803388" cy="27599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vak 5">
            <a:extLst>
              <a:ext uri="{FF2B5EF4-FFF2-40B4-BE49-F238E27FC236}">
                <a16:creationId xmlns:a16="http://schemas.microsoft.com/office/drawing/2014/main" id="{3D1E02C2-AA97-0B07-7297-0AD87E25E49D}"/>
              </a:ext>
            </a:extLst>
          </p:cNvPr>
          <p:cNvSpPr txBox="1"/>
          <p:nvPr/>
        </p:nvSpPr>
        <p:spPr>
          <a:xfrm>
            <a:off x="5227984" y="1028688"/>
            <a:ext cx="3916016" cy="4706417"/>
          </a:xfrm>
          <a:prstGeom prst="rect">
            <a:avLst/>
          </a:prstGeom>
          <a:noFill/>
        </p:spPr>
        <p:txBody>
          <a:bodyPr wrap="square" lIns="68580" tIns="34290" rIns="68580" bIns="34290" anchor="t">
            <a:spAutoFit/>
          </a:bodyPr>
          <a:lstStyle/>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Gemiddelde scores</a:t>
            </a:r>
            <a:endParaRPr lang="nl-NL" sz="2400" dirty="0">
              <a:solidFill>
                <a:srgbClr val="002060"/>
              </a:solidFill>
              <a:cs typeface="Times New Roman"/>
            </a:endParaRPr>
          </a:p>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Ouders zijn duidelijk positiever dan hulpverleners over of ze met de juiste dingen bezig zijn en de goede dingen doen</a:t>
            </a:r>
          </a:p>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a:t>
            </a:r>
            <a:r>
              <a:rPr lang="nl-NL" sz="2400" kern="100" dirty="0" err="1">
                <a:solidFill>
                  <a:srgbClr val="002060"/>
                </a:solidFill>
                <a:ea typeface="Calibri" panose="020F0502020204030204" pitchFamily="34" charset="0"/>
                <a:cs typeface="Times New Roman"/>
              </a:rPr>
              <a:t>vgl</a:t>
            </a:r>
            <a:r>
              <a:rPr lang="nl-NL" sz="2400" kern="100" dirty="0">
                <a:solidFill>
                  <a:srgbClr val="002060"/>
                </a:solidFill>
                <a:ea typeface="Calibri" panose="020F0502020204030204" pitchFamily="34" charset="0"/>
                <a:cs typeface="Times New Roman"/>
              </a:rPr>
              <a:t> evaluatie Passend Onderwijs, 2020]</a:t>
            </a:r>
          </a:p>
          <a:p>
            <a:pPr marL="257175" indent="-257175">
              <a:lnSpc>
                <a:spcPct val="107000"/>
              </a:lnSpc>
              <a:spcAft>
                <a:spcPts val="600"/>
              </a:spcAft>
              <a:buFont typeface="Arial"/>
              <a:buChar char="•"/>
            </a:pPr>
            <a:endParaRPr lang="nl-NL" sz="2400" kern="100" dirty="0">
              <a:solidFill>
                <a:srgbClr val="002060"/>
              </a:solidFill>
              <a:ea typeface="Calibri" panose="020F0502020204030204" pitchFamily="34" charset="0"/>
              <a:cs typeface="Times New Roman" panose="02020603050405020304" pitchFamily="18" charset="0"/>
            </a:endParaRPr>
          </a:p>
          <a:p>
            <a:pPr marL="257175" indent="-257175">
              <a:lnSpc>
                <a:spcPct val="107000"/>
              </a:lnSpc>
              <a:spcAft>
                <a:spcPts val="600"/>
              </a:spcAft>
              <a:buFont typeface="Arial"/>
              <a:buChar char="•"/>
            </a:pPr>
            <a:endParaRPr lang="nl-NL" sz="24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7410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rmAutofit/>
          </a:bodyPr>
          <a:lstStyle/>
          <a:p>
            <a:r>
              <a:rPr lang="nl-NL" sz="2800" dirty="0"/>
              <a:t>Hoge scores op inspraak/ eigen stem jeugdigen</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522305" y="1063625"/>
            <a:ext cx="4492486" cy="3779689"/>
          </a:xfrm>
          <a:prstGeom prst="rect">
            <a:avLst/>
          </a:prstGeom>
          <a:noFill/>
        </p:spPr>
        <p:txBody>
          <a:bodyPr wrap="square" lIns="68580" tIns="34290" rIns="68580" bIns="34290" anchor="t">
            <a:spAutoFit/>
          </a:bodyPr>
          <a:lstStyle/>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Opvallend hoge scores, vooral bij de professionals!</a:t>
            </a:r>
          </a:p>
          <a:p>
            <a:pPr marL="257175" indent="-257175">
              <a:lnSpc>
                <a:spcPct val="107000"/>
              </a:lnSpc>
              <a:spcAft>
                <a:spcPts val="600"/>
              </a:spcAft>
              <a:buFont typeface="Arial" panose="020B0604020202020204" pitchFamily="34" charset="0"/>
              <a:buChar char="•"/>
            </a:pPr>
            <a:r>
              <a:rPr lang="nl-NL" sz="2400" kern="100" dirty="0">
                <a:solidFill>
                  <a:srgbClr val="FF0000"/>
                </a:solidFill>
                <a:ea typeface="Calibri" panose="020F0502020204030204" pitchFamily="34" charset="0"/>
                <a:cs typeface="Times New Roman"/>
              </a:rPr>
              <a:t>Maar</a:t>
            </a:r>
            <a:r>
              <a:rPr lang="nl-NL" sz="2400" kern="100" dirty="0">
                <a:solidFill>
                  <a:srgbClr val="002060"/>
                </a:solidFill>
                <a:ea typeface="Calibri" panose="020F0502020204030204" pitchFamily="34" charset="0"/>
                <a:cs typeface="Times New Roman"/>
              </a:rPr>
              <a:t> jeugdigen vinden dat hun stem minder gehoord wordt dan hoe professionals dit inschatten</a:t>
            </a:r>
            <a:endParaRPr lang="nl-NL" sz="2400" dirty="0">
              <a:solidFill>
                <a:srgbClr val="002060"/>
              </a:solidFill>
              <a:cs typeface="Calibri"/>
            </a:endParaRPr>
          </a:p>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Leraren schatten de aandacht voor eigen stem leerlingen lager in dan de hulpverleners [realistische inschatting?]</a:t>
            </a:r>
          </a:p>
        </p:txBody>
      </p:sp>
      <p:graphicFrame>
        <p:nvGraphicFramePr>
          <p:cNvPr id="2" name="Grafiek 1">
            <a:extLst>
              <a:ext uri="{FF2B5EF4-FFF2-40B4-BE49-F238E27FC236}">
                <a16:creationId xmlns:a16="http://schemas.microsoft.com/office/drawing/2014/main" id="{69A0E1C9-9F18-AFD5-3A01-CAFC63C28C03}"/>
              </a:ext>
            </a:extLst>
          </p:cNvPr>
          <p:cNvGraphicFramePr/>
          <p:nvPr>
            <p:extLst>
              <p:ext uri="{D42A27DB-BD31-4B8C-83A1-F6EECF244321}">
                <p14:modId xmlns:p14="http://schemas.microsoft.com/office/powerpoint/2010/main" val="4269023441"/>
              </p:ext>
            </p:extLst>
          </p:nvPr>
        </p:nvGraphicFramePr>
        <p:xfrm>
          <a:off x="556591" y="1530350"/>
          <a:ext cx="4114800" cy="2400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4061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a:xfrm>
            <a:off x="212400" y="206375"/>
            <a:ext cx="8836815" cy="857250"/>
          </a:xfrm>
        </p:spPr>
        <p:txBody>
          <a:bodyPr>
            <a:normAutofit fontScale="90000"/>
          </a:bodyPr>
          <a:lstStyle/>
          <a:p>
            <a:r>
              <a:rPr lang="nl-NL" sz="3188" dirty="0"/>
              <a:t/>
            </a:r>
            <a:br>
              <a:rPr lang="nl-NL" sz="3188" dirty="0"/>
            </a:br>
            <a:r>
              <a:rPr lang="nl-NL" sz="3100" dirty="0"/>
              <a:t>L</a:t>
            </a:r>
            <a:r>
              <a:rPr lang="nl-NL" sz="3100" dirty="0" smtClean="0"/>
              <a:t>age </a:t>
            </a:r>
            <a:r>
              <a:rPr lang="nl-NL" sz="3100" dirty="0"/>
              <a:t>scores op opvoedcompetentie ouders versterken</a:t>
            </a:r>
            <a:r>
              <a:rPr lang="nl-NL" sz="2400" dirty="0"/>
              <a:t/>
            </a:r>
            <a:br>
              <a:rPr lang="nl-NL" sz="2400" dirty="0"/>
            </a:br>
            <a:endParaRPr lang="nl-NL" dirty="0"/>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333461" y="1350642"/>
            <a:ext cx="4715754" cy="3384516"/>
          </a:xfrm>
          <a:prstGeom prst="rect">
            <a:avLst/>
          </a:prstGeom>
          <a:noFill/>
        </p:spPr>
        <p:txBody>
          <a:bodyPr wrap="square" lIns="68580" tIns="34290" rIns="68580" bIns="34290" anchor="t">
            <a:spAutoFit/>
          </a:bodyPr>
          <a:lstStyle/>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Laagste scores van hele vragenlijst</a:t>
            </a:r>
            <a:endParaRPr lang="nl-NL" sz="2400" kern="100" dirty="0">
              <a:solidFill>
                <a:srgbClr val="002060"/>
              </a:solidFill>
              <a:cs typeface="Times New Roman"/>
            </a:endParaRPr>
          </a:p>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Leraren scoren lager dan hulpverleners in hoe zij vinden dat ze de vaardigheden van ouders bevorderen. </a:t>
            </a:r>
          </a:p>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In lijn met eerder onderzoek (Leenders et al., 2021);  hangt samen met taakopvatting leraren?</a:t>
            </a:r>
            <a:endParaRPr lang="nl-NL" sz="2400" kern="100" dirty="0">
              <a:solidFill>
                <a:srgbClr val="002060"/>
              </a:solidFill>
              <a:cs typeface="Times New Roman"/>
            </a:endParaRPr>
          </a:p>
        </p:txBody>
      </p:sp>
      <p:graphicFrame>
        <p:nvGraphicFramePr>
          <p:cNvPr id="4" name="Grafiek 3">
            <a:extLst>
              <a:ext uri="{FF2B5EF4-FFF2-40B4-BE49-F238E27FC236}">
                <a16:creationId xmlns:a16="http://schemas.microsoft.com/office/drawing/2014/main" id="{59592EFF-0339-89B9-423A-2B56BF0C6CBA}"/>
              </a:ext>
            </a:extLst>
          </p:cNvPr>
          <p:cNvGraphicFramePr/>
          <p:nvPr>
            <p:extLst>
              <p:ext uri="{D42A27DB-BD31-4B8C-83A1-F6EECF244321}">
                <p14:modId xmlns:p14="http://schemas.microsoft.com/office/powerpoint/2010/main" val="1317703282"/>
              </p:ext>
            </p:extLst>
          </p:nvPr>
        </p:nvGraphicFramePr>
        <p:xfrm>
          <a:off x="288235" y="1463444"/>
          <a:ext cx="4182166" cy="2400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8504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Interessante verschillen jeugdigen - hulpverleners in de residentiële hulpverlening</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740966" y="1063625"/>
            <a:ext cx="4295020" cy="3757888"/>
          </a:xfrm>
          <a:prstGeom prst="rect">
            <a:avLst/>
          </a:prstGeom>
          <a:noFill/>
        </p:spPr>
        <p:txBody>
          <a:bodyPr wrap="square" lIns="68580" tIns="34290" rIns="68580" bIns="34290" anchor="t">
            <a:spAutoFit/>
          </a:bodyPr>
          <a:lstStyle/>
          <a:p>
            <a:pPr>
              <a:lnSpc>
                <a:spcPct val="107000"/>
              </a:lnSpc>
              <a:spcAft>
                <a:spcPts val="600"/>
              </a:spcAft>
            </a:pPr>
            <a:r>
              <a:rPr lang="nl-NL" sz="2400" dirty="0" smtClean="0">
                <a:solidFill>
                  <a:srgbClr val="002060"/>
                </a:solidFill>
              </a:rPr>
              <a:t>Verschil in perspectief</a:t>
            </a:r>
            <a:r>
              <a:rPr lang="nl-NL" sz="2400" dirty="0">
                <a:solidFill>
                  <a:srgbClr val="002060"/>
                </a:solidFill>
              </a:rPr>
              <a:t> </a:t>
            </a:r>
            <a:r>
              <a:rPr lang="nl-NL" sz="2400" dirty="0" smtClean="0">
                <a:solidFill>
                  <a:srgbClr val="002060"/>
                </a:solidFill>
              </a:rPr>
              <a:t>tussen hulpverleners </a:t>
            </a:r>
            <a:r>
              <a:rPr lang="nl-NL" sz="2400" dirty="0">
                <a:solidFill>
                  <a:srgbClr val="002060"/>
                </a:solidFill>
              </a:rPr>
              <a:t>en jeugdigen (residentieel)</a:t>
            </a:r>
            <a:endParaRPr lang="nl-NL" sz="2400" dirty="0">
              <a:solidFill>
                <a:srgbClr val="002060"/>
              </a:solidFill>
              <a:cs typeface="Calibri"/>
            </a:endParaRPr>
          </a:p>
          <a:p>
            <a:pPr marL="257175" indent="-257175">
              <a:lnSpc>
                <a:spcPct val="107000"/>
              </a:lnSpc>
              <a:spcAft>
                <a:spcPts val="600"/>
              </a:spcAft>
              <a:buFont typeface="Arial"/>
              <a:buChar char="•"/>
            </a:pPr>
            <a:r>
              <a:rPr lang="nl-NL" sz="2000" dirty="0">
                <a:solidFill>
                  <a:srgbClr val="002060"/>
                </a:solidFill>
              </a:rPr>
              <a:t>Jeugdigen zijn positiever over of ze met de juiste zaken bezig zijn, </a:t>
            </a:r>
            <a:r>
              <a:rPr lang="nl-NL" sz="2000" dirty="0" smtClean="0">
                <a:solidFill>
                  <a:srgbClr val="002060"/>
                </a:solidFill>
              </a:rPr>
              <a:t>dan </a:t>
            </a:r>
            <a:r>
              <a:rPr lang="nl-NL" sz="2000" dirty="0">
                <a:solidFill>
                  <a:srgbClr val="002060"/>
                </a:solidFill>
              </a:rPr>
              <a:t>hulpverleners </a:t>
            </a:r>
            <a:endParaRPr lang="nl-NL" sz="2000" dirty="0">
              <a:solidFill>
                <a:srgbClr val="002060"/>
              </a:solidFill>
              <a:cs typeface="Calibri"/>
            </a:endParaRPr>
          </a:p>
          <a:p>
            <a:pPr marL="257175" indent="-257175">
              <a:lnSpc>
                <a:spcPct val="107000"/>
              </a:lnSpc>
              <a:spcAft>
                <a:spcPts val="600"/>
              </a:spcAft>
              <a:buFont typeface="Arial"/>
              <a:buChar char="•"/>
            </a:pPr>
            <a:r>
              <a:rPr lang="nl-NL" sz="2000" dirty="0">
                <a:solidFill>
                  <a:srgbClr val="002060"/>
                </a:solidFill>
              </a:rPr>
              <a:t>Jeugdigen beoordelen hun inspraak / eigen stem negatiever dan dat hulpverleners dat doen </a:t>
            </a:r>
            <a:endParaRPr lang="nl-NL" sz="2000" dirty="0">
              <a:solidFill>
                <a:srgbClr val="002060"/>
              </a:solidFill>
              <a:cs typeface="Calibri"/>
            </a:endParaRPr>
          </a:p>
          <a:p>
            <a:pPr>
              <a:lnSpc>
                <a:spcPct val="107000"/>
              </a:lnSpc>
              <a:spcAft>
                <a:spcPts val="600"/>
              </a:spcAft>
            </a:pPr>
            <a:endParaRPr lang="nl-NL" kern="100" dirty="0">
              <a:ea typeface="Calibri" panose="020F0502020204030204" pitchFamily="34" charset="0"/>
              <a:cs typeface="Times New Roman" panose="02020603050405020304" pitchFamily="18" charset="0"/>
            </a:endParaRPr>
          </a:p>
        </p:txBody>
      </p:sp>
      <p:graphicFrame>
        <p:nvGraphicFramePr>
          <p:cNvPr id="2" name="Grafiek 1">
            <a:extLst>
              <a:ext uri="{FF2B5EF4-FFF2-40B4-BE49-F238E27FC236}">
                <a16:creationId xmlns:a16="http://schemas.microsoft.com/office/drawing/2014/main" id="{7DAE520D-E48F-3324-67C1-B10271041D6A}"/>
              </a:ext>
            </a:extLst>
          </p:cNvPr>
          <p:cNvGraphicFramePr/>
          <p:nvPr>
            <p:extLst/>
          </p:nvPr>
        </p:nvGraphicFramePr>
        <p:xfrm>
          <a:off x="583487" y="1872466"/>
          <a:ext cx="2191465" cy="2342507"/>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vak 5">
            <a:extLst>
              <a:ext uri="{FF2B5EF4-FFF2-40B4-BE49-F238E27FC236}">
                <a16:creationId xmlns:a16="http://schemas.microsoft.com/office/drawing/2014/main" id="{7CEA092F-351F-5E5A-B4A6-DEA662864E80}"/>
              </a:ext>
            </a:extLst>
          </p:cNvPr>
          <p:cNvSpPr txBox="1"/>
          <p:nvPr/>
        </p:nvSpPr>
        <p:spPr>
          <a:xfrm flipH="1">
            <a:off x="4991100" y="3936313"/>
            <a:ext cx="39455" cy="415050"/>
          </a:xfrm>
          <a:prstGeom prst="rect">
            <a:avLst/>
          </a:prstGeom>
          <a:noFill/>
        </p:spPr>
        <p:txBody>
          <a:bodyPr wrap="square" lIns="68580" tIns="34290" rIns="68580" bIns="34290" anchor="t">
            <a:spAutoFit/>
          </a:bodyPr>
          <a:lstStyle/>
          <a:p>
            <a:pPr>
              <a:lnSpc>
                <a:spcPct val="107000"/>
              </a:lnSpc>
              <a:spcAft>
                <a:spcPts val="600"/>
              </a:spcAft>
            </a:pPr>
            <a:endParaRPr lang="nl-NL" sz="2100" b="1" kern="100" dirty="0">
              <a:ea typeface="Calibri" panose="020F0502020204030204" pitchFamily="34" charset="0"/>
              <a:cs typeface="Times New Roman" panose="02020603050405020304" pitchFamily="18" charset="0"/>
            </a:endParaRPr>
          </a:p>
        </p:txBody>
      </p:sp>
      <p:pic>
        <p:nvPicPr>
          <p:cNvPr id="4" name="Afbeelding 3"/>
          <p:cNvPicPr>
            <a:picLocks noChangeAspect="1"/>
          </p:cNvPicPr>
          <p:nvPr/>
        </p:nvPicPr>
        <p:blipFill>
          <a:blip r:embed="rId4"/>
          <a:stretch>
            <a:fillRect/>
          </a:stretch>
        </p:blipFill>
        <p:spPr>
          <a:xfrm>
            <a:off x="2801565" y="1872361"/>
            <a:ext cx="2157428" cy="2046087"/>
          </a:xfrm>
          <a:prstGeom prst="rect">
            <a:avLst/>
          </a:prstGeom>
        </p:spPr>
      </p:pic>
    </p:spTree>
    <p:extLst>
      <p:ext uri="{BB962C8B-B14F-4D97-AF65-F5344CB8AC3E}">
        <p14:creationId xmlns:p14="http://schemas.microsoft.com/office/powerpoint/2010/main" val="203387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Jeugdigen in ambulant/dagopvang het meest positief over band, taak en doel</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701209" y="1049535"/>
            <a:ext cx="4440618" cy="3501728"/>
          </a:xfrm>
          <a:prstGeom prst="rect">
            <a:avLst/>
          </a:prstGeom>
          <a:noFill/>
        </p:spPr>
        <p:txBody>
          <a:bodyPr wrap="square" lIns="68580" tIns="34290" rIns="68580" bIns="34290" anchor="t">
            <a:spAutoFit/>
          </a:bodyPr>
          <a:lstStyle/>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Duidelijke tendens: jeugdigen in ambulante hulp/dagopvang laten steeds de hoogste scores zien</a:t>
            </a:r>
          </a:p>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Bij 'band' is dat verschil significant. Zij vinden dat ze een betere klik hebben met de hulpverlener dan de jeugdigen in de andere </a:t>
            </a:r>
            <a:r>
              <a:rPr lang="nl-NL" sz="2000" kern="100" dirty="0" smtClean="0">
                <a:solidFill>
                  <a:srgbClr val="002060"/>
                </a:solidFill>
                <a:ea typeface="Calibri" panose="020F0502020204030204" pitchFamily="34" charset="0"/>
                <a:cs typeface="Times New Roman"/>
              </a:rPr>
              <a:t>domeinen</a:t>
            </a:r>
            <a:endParaRPr lang="nl-NL" sz="2000" kern="100" dirty="0">
              <a:solidFill>
                <a:srgbClr val="002060"/>
              </a:solidFill>
              <a:ea typeface="Calibri" panose="020F0502020204030204" pitchFamily="34" charset="0"/>
              <a:cs typeface="Times New Roman"/>
            </a:endParaRPr>
          </a:p>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Speciaal onderwijs scoort het laagst [hangt samen met 'afstand' tot hulpverlener in school?]</a:t>
            </a:r>
            <a:endParaRPr lang="nl-NL" sz="2000" dirty="0">
              <a:solidFill>
                <a:srgbClr val="002060"/>
              </a:solidFill>
              <a:cs typeface="Calibri"/>
            </a:endParaRPr>
          </a:p>
        </p:txBody>
      </p:sp>
      <p:graphicFrame>
        <p:nvGraphicFramePr>
          <p:cNvPr id="4" name="Grafiek 3">
            <a:extLst>
              <a:ext uri="{FF2B5EF4-FFF2-40B4-BE49-F238E27FC236}">
                <a16:creationId xmlns:a16="http://schemas.microsoft.com/office/drawing/2014/main" id="{4988030F-C39E-9FAE-6D81-067AECD48BC2}"/>
              </a:ext>
            </a:extLst>
          </p:cNvPr>
          <p:cNvGraphicFramePr/>
          <p:nvPr>
            <p:extLst>
              <p:ext uri="{D42A27DB-BD31-4B8C-83A1-F6EECF244321}">
                <p14:modId xmlns:p14="http://schemas.microsoft.com/office/powerpoint/2010/main" val="1480410417"/>
              </p:ext>
            </p:extLst>
          </p:nvPr>
        </p:nvGraphicFramePr>
        <p:xfrm>
          <a:off x="69575" y="1227254"/>
          <a:ext cx="4810538" cy="26889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8892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Jeugdigen in ambulant/dagopvang het meest positief over inspraak/ eigen stem </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5064198" y="1308172"/>
            <a:ext cx="3945840" cy="3290068"/>
          </a:xfrm>
          <a:prstGeom prst="rect">
            <a:avLst/>
          </a:prstGeom>
          <a:noFill/>
        </p:spPr>
        <p:txBody>
          <a:bodyPr wrap="square" lIns="68580" tIns="34290" rIns="68580" bIns="34290" anchor="t">
            <a:spAutoFit/>
          </a:bodyPr>
          <a:lstStyle/>
          <a:p>
            <a:pPr marL="257175" indent="-257175">
              <a:lnSpc>
                <a:spcPct val="107000"/>
              </a:lnSpc>
              <a:spcAft>
                <a:spcPts val="600"/>
              </a:spcAft>
              <a:buFont typeface="Arial"/>
              <a:buChar char="•"/>
            </a:pPr>
            <a:r>
              <a:rPr lang="nl-NL" sz="2400" kern="100" dirty="0">
                <a:solidFill>
                  <a:srgbClr val="002060"/>
                </a:solidFill>
                <a:ea typeface="Calibri" panose="020F0502020204030204" pitchFamily="34" charset="0"/>
                <a:cs typeface="Times New Roman"/>
              </a:rPr>
              <a:t>De jeugdigen in een residentiële setting zijn significant minder positief over het hebben van inspraak dan de jeugdigen in een ambulante setting</a:t>
            </a:r>
          </a:p>
          <a:p>
            <a:pPr marL="257175" indent="-257175">
              <a:lnSpc>
                <a:spcPct val="107000"/>
              </a:lnSpc>
              <a:spcAft>
                <a:spcPts val="600"/>
              </a:spcAft>
              <a:buFont typeface="Arial"/>
              <a:buChar char="•"/>
            </a:pPr>
            <a:r>
              <a:rPr lang="nl-NL" sz="2400" kern="100" dirty="0">
                <a:solidFill>
                  <a:srgbClr val="002060"/>
                </a:solidFill>
                <a:cs typeface="Times New Roman"/>
              </a:rPr>
              <a:t>Speciaal onderwijs zit ertussenin</a:t>
            </a:r>
          </a:p>
        </p:txBody>
      </p:sp>
      <p:graphicFrame>
        <p:nvGraphicFramePr>
          <p:cNvPr id="2" name="Grafiek 1">
            <a:extLst>
              <a:ext uri="{FF2B5EF4-FFF2-40B4-BE49-F238E27FC236}">
                <a16:creationId xmlns:a16="http://schemas.microsoft.com/office/drawing/2014/main" id="{6AB5D18A-65BE-7CDA-96F6-7CF01BC38DD3}"/>
              </a:ext>
            </a:extLst>
          </p:cNvPr>
          <p:cNvGraphicFramePr/>
          <p:nvPr>
            <p:extLst/>
          </p:nvPr>
        </p:nvGraphicFramePr>
        <p:xfrm>
          <a:off x="665356" y="1374469"/>
          <a:ext cx="4344329" cy="25312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3813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400" y="206375"/>
            <a:ext cx="8722800" cy="576614"/>
          </a:xfrm>
        </p:spPr>
        <p:txBody>
          <a:bodyPr>
            <a:normAutofit fontScale="90000"/>
          </a:bodyPr>
          <a:lstStyle/>
          <a:p>
            <a:r>
              <a:rPr lang="nl-NL" dirty="0" smtClean="0"/>
              <a:t/>
            </a:r>
            <a:br>
              <a:rPr lang="nl-NL" dirty="0" smtClean="0"/>
            </a:br>
            <a:r>
              <a:rPr lang="nl-NL" dirty="0" smtClean="0"/>
              <a:t/>
            </a:r>
            <a:br>
              <a:rPr lang="nl-NL" dirty="0" smtClean="0"/>
            </a:br>
            <a:r>
              <a:rPr lang="nl-NL" dirty="0"/>
              <a:t/>
            </a:r>
            <a:br>
              <a:rPr lang="nl-NL" dirty="0"/>
            </a:br>
            <a:r>
              <a:rPr lang="nl-NL" sz="3100" dirty="0" smtClean="0"/>
              <a:t>Woord van welkom      </a:t>
            </a:r>
            <a:r>
              <a:rPr lang="nl-NL" sz="2200" b="0" dirty="0" smtClean="0"/>
              <a:t>[Hélène Leenders]</a:t>
            </a:r>
            <a:br>
              <a:rPr lang="nl-NL" sz="2200" b="0" dirty="0" smtClean="0"/>
            </a:br>
            <a:r>
              <a:rPr lang="nl-NL" sz="2200" b="0" dirty="0"/>
              <a:t/>
            </a:r>
            <a:br>
              <a:rPr lang="nl-NL" sz="2200" b="0" dirty="0"/>
            </a:br>
            <a:endParaRPr lang="nl-NL" sz="2200" b="0" dirty="0"/>
          </a:p>
        </p:txBody>
      </p:sp>
      <p:pic>
        <p:nvPicPr>
          <p:cNvPr id="6" name="Tijdelijke aanduiding voor inhoud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706" y="1368862"/>
            <a:ext cx="3793912" cy="3618437"/>
          </a:xfrm>
        </p:spPr>
      </p:pic>
      <p:sp>
        <p:nvSpPr>
          <p:cNvPr id="4" name="Tijdelijke aanduiding voor inhoud 3"/>
          <p:cNvSpPr>
            <a:spLocks noGrp="1"/>
          </p:cNvSpPr>
          <p:nvPr>
            <p:ph sz="half" idx="2"/>
          </p:nvPr>
        </p:nvSpPr>
        <p:spPr>
          <a:xfrm>
            <a:off x="3859618" y="1368862"/>
            <a:ext cx="5241851" cy="3685525"/>
          </a:xfrm>
        </p:spPr>
        <p:txBody>
          <a:bodyPr>
            <a:normAutofit fontScale="92500"/>
          </a:bodyPr>
          <a:lstStyle/>
          <a:p>
            <a:pPr marL="0" indent="0">
              <a:buNone/>
            </a:pPr>
            <a:r>
              <a:rPr lang="nl-NL" sz="1800" b="1" dirty="0">
                <a:solidFill>
                  <a:srgbClr val="7030A0"/>
                </a:solidFill>
              </a:rPr>
              <a:t>Programma 15-16 uur  - online en in Eindhoven </a:t>
            </a:r>
            <a:endParaRPr lang="nl-NL" sz="1800" b="1" dirty="0" smtClean="0">
              <a:solidFill>
                <a:srgbClr val="7030A0"/>
              </a:solidFill>
            </a:endParaRPr>
          </a:p>
          <a:p>
            <a:r>
              <a:rPr lang="en-US" sz="1800" b="1" dirty="0" err="1" smtClean="0">
                <a:solidFill>
                  <a:srgbClr val="002060"/>
                </a:solidFill>
              </a:rPr>
              <a:t>Inleiding</a:t>
            </a:r>
            <a:r>
              <a:rPr lang="en-US" sz="1800" b="1" dirty="0">
                <a:solidFill>
                  <a:srgbClr val="002060"/>
                </a:solidFill>
              </a:rPr>
              <a:t>:</a:t>
            </a:r>
            <a:r>
              <a:rPr lang="en-US" sz="1800" b="1" dirty="0" smtClean="0">
                <a:solidFill>
                  <a:srgbClr val="002060"/>
                </a:solidFill>
              </a:rPr>
              <a:t> </a:t>
            </a:r>
            <a:r>
              <a:rPr lang="en-US" sz="1800" b="1" dirty="0">
                <a:solidFill>
                  <a:srgbClr val="002060"/>
                </a:solidFill>
              </a:rPr>
              <a:t>‘</a:t>
            </a:r>
            <a:r>
              <a:rPr lang="en-US" sz="1800" b="1" dirty="0" smtClean="0">
                <a:solidFill>
                  <a:srgbClr val="002060"/>
                </a:solidFill>
              </a:rPr>
              <a:t>Do’s en don’ts in het contact met </a:t>
            </a:r>
            <a:r>
              <a:rPr lang="en-US" sz="1800" b="1" dirty="0" err="1" smtClean="0">
                <a:solidFill>
                  <a:srgbClr val="002060"/>
                </a:solidFill>
              </a:rPr>
              <a:t>kwetsbare</a:t>
            </a:r>
            <a:r>
              <a:rPr lang="en-US" sz="1800" b="1" dirty="0" smtClean="0">
                <a:solidFill>
                  <a:srgbClr val="002060"/>
                </a:solidFill>
              </a:rPr>
              <a:t> </a:t>
            </a:r>
            <a:r>
              <a:rPr lang="en-US" sz="1800" b="1" dirty="0" err="1" smtClean="0">
                <a:solidFill>
                  <a:srgbClr val="002060"/>
                </a:solidFill>
              </a:rPr>
              <a:t>gezinnen</a:t>
            </a:r>
            <a:r>
              <a:rPr lang="en-US" sz="1800" b="1" dirty="0" smtClean="0">
                <a:solidFill>
                  <a:srgbClr val="002060"/>
                </a:solidFill>
              </a:rPr>
              <a:t>’  </a:t>
            </a:r>
          </a:p>
          <a:p>
            <a:pPr marL="0" indent="0">
              <a:buNone/>
            </a:pPr>
            <a:r>
              <a:rPr lang="en-US" sz="1800" b="1" dirty="0">
                <a:solidFill>
                  <a:srgbClr val="002060"/>
                </a:solidFill>
              </a:rPr>
              <a:t> </a:t>
            </a:r>
            <a:r>
              <a:rPr lang="en-US" sz="1800" b="1" dirty="0" smtClean="0">
                <a:solidFill>
                  <a:srgbClr val="002060"/>
                </a:solidFill>
              </a:rPr>
              <a:t>     </a:t>
            </a:r>
            <a:r>
              <a:rPr lang="en-US" sz="1800" dirty="0" smtClean="0">
                <a:solidFill>
                  <a:srgbClr val="002060"/>
                </a:solidFill>
              </a:rPr>
              <a:t>[Will </a:t>
            </a:r>
            <a:r>
              <a:rPr lang="en-US" sz="1800" dirty="0" err="1" smtClean="0">
                <a:solidFill>
                  <a:srgbClr val="002060"/>
                </a:solidFill>
              </a:rPr>
              <a:t>Bertrams</a:t>
            </a:r>
            <a:r>
              <a:rPr lang="en-US" sz="1800" dirty="0" smtClean="0">
                <a:solidFill>
                  <a:srgbClr val="002060"/>
                </a:solidFill>
              </a:rPr>
              <a:t>, </a:t>
            </a:r>
            <a:r>
              <a:rPr lang="en-US" sz="1800" dirty="0" err="1" smtClean="0">
                <a:solidFill>
                  <a:srgbClr val="002060"/>
                </a:solidFill>
              </a:rPr>
              <a:t>Koraal</a:t>
            </a:r>
            <a:r>
              <a:rPr lang="en-US" sz="1800" dirty="0" smtClean="0">
                <a:solidFill>
                  <a:srgbClr val="002060"/>
                </a:solidFill>
              </a:rPr>
              <a:t>, </a:t>
            </a:r>
            <a:r>
              <a:rPr lang="en-US" sz="1800" dirty="0" err="1" smtClean="0">
                <a:solidFill>
                  <a:srgbClr val="002060"/>
                </a:solidFill>
              </a:rPr>
              <a:t>Gastenhof</a:t>
            </a:r>
            <a:r>
              <a:rPr lang="en-US" sz="1800" dirty="0" smtClean="0">
                <a:solidFill>
                  <a:srgbClr val="002060"/>
                </a:solidFill>
              </a:rPr>
              <a:t> Venlo]</a:t>
            </a:r>
            <a:r>
              <a:rPr lang="en-US" sz="1800" dirty="0">
                <a:solidFill>
                  <a:srgbClr val="002060"/>
                </a:solidFill>
              </a:rPr>
              <a:t> </a:t>
            </a:r>
            <a:endParaRPr lang="en-US" sz="1800" b="1" dirty="0">
              <a:solidFill>
                <a:srgbClr val="002060"/>
              </a:solidFill>
            </a:endParaRPr>
          </a:p>
          <a:p>
            <a:r>
              <a:rPr lang="en-US" sz="1800" b="1" dirty="0" err="1" smtClean="0">
                <a:solidFill>
                  <a:srgbClr val="002060"/>
                </a:solidFill>
              </a:rPr>
              <a:t>Bevindingen</a:t>
            </a:r>
            <a:r>
              <a:rPr lang="en-US" sz="1800" b="1" dirty="0" smtClean="0">
                <a:solidFill>
                  <a:srgbClr val="002060"/>
                </a:solidFill>
              </a:rPr>
              <a:t> </a:t>
            </a:r>
            <a:r>
              <a:rPr lang="en-US" sz="1800" b="1" dirty="0" err="1" smtClean="0">
                <a:solidFill>
                  <a:srgbClr val="002060"/>
                </a:solidFill>
              </a:rPr>
              <a:t>vragenlijstonderzoek</a:t>
            </a:r>
            <a:r>
              <a:rPr lang="en-US" sz="1800" b="1" dirty="0" smtClean="0">
                <a:solidFill>
                  <a:srgbClr val="002060"/>
                </a:solidFill>
              </a:rPr>
              <a:t> </a:t>
            </a:r>
          </a:p>
          <a:p>
            <a:pPr marL="0" indent="0">
              <a:buNone/>
            </a:pPr>
            <a:r>
              <a:rPr lang="en-US" sz="1800" b="1" dirty="0">
                <a:solidFill>
                  <a:srgbClr val="002060"/>
                </a:solidFill>
              </a:rPr>
              <a:t> </a:t>
            </a:r>
            <a:r>
              <a:rPr lang="en-US" sz="1800" b="1" dirty="0" smtClean="0">
                <a:solidFill>
                  <a:srgbClr val="002060"/>
                </a:solidFill>
              </a:rPr>
              <a:t>     </a:t>
            </a:r>
            <a:r>
              <a:rPr lang="en-US" sz="1800" dirty="0" smtClean="0">
                <a:solidFill>
                  <a:srgbClr val="002060"/>
                </a:solidFill>
              </a:rPr>
              <a:t>[Marc Delsing &amp; Johan de Jong]</a:t>
            </a:r>
          </a:p>
          <a:p>
            <a:r>
              <a:rPr lang="en-US" sz="1800" b="1" dirty="0" smtClean="0">
                <a:solidFill>
                  <a:srgbClr val="002060"/>
                </a:solidFill>
              </a:rPr>
              <a:t>Tools </a:t>
            </a:r>
            <a:r>
              <a:rPr lang="en-US" sz="1800" dirty="0" err="1" smtClean="0">
                <a:solidFill>
                  <a:srgbClr val="002060"/>
                </a:solidFill>
              </a:rPr>
              <a:t>uit</a:t>
            </a:r>
            <a:r>
              <a:rPr lang="en-US" sz="1800" dirty="0" smtClean="0">
                <a:solidFill>
                  <a:srgbClr val="002060"/>
                </a:solidFill>
              </a:rPr>
              <a:t> de </a:t>
            </a:r>
            <a:r>
              <a:rPr lang="en-US" sz="1800" dirty="0" err="1" smtClean="0">
                <a:solidFill>
                  <a:srgbClr val="002060"/>
                </a:solidFill>
              </a:rPr>
              <a:t>ontwikkelgroepen</a:t>
            </a:r>
            <a:endParaRPr lang="en-US" sz="1800" dirty="0" smtClean="0">
              <a:solidFill>
                <a:srgbClr val="002060"/>
              </a:solidFill>
            </a:endParaRPr>
          </a:p>
          <a:p>
            <a:endParaRPr lang="en-US" sz="1800" dirty="0" smtClean="0">
              <a:solidFill>
                <a:srgbClr val="002060"/>
              </a:solidFill>
            </a:endParaRPr>
          </a:p>
          <a:p>
            <a:pPr marL="0" indent="0">
              <a:buNone/>
            </a:pPr>
            <a:r>
              <a:rPr lang="nl-NL" sz="1800" b="1" dirty="0">
                <a:solidFill>
                  <a:srgbClr val="7030A0"/>
                </a:solidFill>
              </a:rPr>
              <a:t>Programma </a:t>
            </a:r>
            <a:r>
              <a:rPr lang="nl-NL" sz="1800" b="1" dirty="0" smtClean="0">
                <a:solidFill>
                  <a:srgbClr val="7030A0"/>
                </a:solidFill>
              </a:rPr>
              <a:t>16-17uur  - </a:t>
            </a:r>
            <a:r>
              <a:rPr lang="nl-NL" sz="1800" b="1" dirty="0">
                <a:solidFill>
                  <a:srgbClr val="7030A0"/>
                </a:solidFill>
              </a:rPr>
              <a:t>in Eindhoven </a:t>
            </a:r>
            <a:endParaRPr lang="nl-NL" sz="1800" b="1" dirty="0" smtClean="0">
              <a:solidFill>
                <a:srgbClr val="7030A0"/>
              </a:solidFill>
            </a:endParaRPr>
          </a:p>
          <a:p>
            <a:r>
              <a:rPr lang="nl-NL" sz="1800" b="1" dirty="0" smtClean="0">
                <a:solidFill>
                  <a:srgbClr val="002060"/>
                </a:solidFill>
              </a:rPr>
              <a:t>Dialoogsessie.</a:t>
            </a:r>
            <a:r>
              <a:rPr lang="nl-NL" sz="1800" dirty="0" smtClean="0">
                <a:solidFill>
                  <a:srgbClr val="002060"/>
                </a:solidFill>
              </a:rPr>
              <a:t> Uitwisseling over bevindingen vragenlijstonderzoek, tools, vervolgstappen in de praktijk</a:t>
            </a:r>
            <a:endParaRPr lang="nl-NL" sz="1800" dirty="0">
              <a:solidFill>
                <a:srgbClr val="002060"/>
              </a:solidFill>
            </a:endParaRPr>
          </a:p>
        </p:txBody>
      </p:sp>
    </p:spTree>
    <p:extLst>
      <p:ext uri="{BB962C8B-B14F-4D97-AF65-F5344CB8AC3E}">
        <p14:creationId xmlns:p14="http://schemas.microsoft.com/office/powerpoint/2010/main" val="1620262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Professionals over de alliantie met ouders: een consistent beeld</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934416" y="1026496"/>
            <a:ext cx="4120132" cy="4157357"/>
          </a:xfrm>
          <a:prstGeom prst="rect">
            <a:avLst/>
          </a:prstGeom>
          <a:noFill/>
        </p:spPr>
        <p:txBody>
          <a:bodyPr wrap="square" lIns="68580" tIns="34290" rIns="68580" bIns="34290" anchor="t">
            <a:spAutoFit/>
          </a:bodyPr>
          <a:lstStyle/>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Steeds het beeld dat ambulant/dagopvang het hoogste scoort en residentieel het laagste</a:t>
            </a:r>
          </a:p>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Op alle schalen zien we significante verschillen tussen domeinen</a:t>
            </a:r>
          </a:p>
          <a:p>
            <a:pPr marL="257175" indent="-257175">
              <a:lnSpc>
                <a:spcPct val="107000"/>
              </a:lnSpc>
              <a:spcAft>
                <a:spcPts val="600"/>
              </a:spcAft>
              <a:buFont typeface="Arial" panose="020B0604020202020204" pitchFamily="34" charset="0"/>
              <a:buChar char="•"/>
            </a:pPr>
            <a:r>
              <a:rPr lang="nl-NL" sz="2400" kern="100" dirty="0">
                <a:solidFill>
                  <a:srgbClr val="002060"/>
                </a:solidFill>
                <a:ea typeface="Calibri" panose="020F0502020204030204" pitchFamily="34" charset="0"/>
                <a:cs typeface="Times New Roman"/>
              </a:rPr>
              <a:t>Bij doel, het samen beslissen met ouders, zijn scores relatief laag</a:t>
            </a:r>
          </a:p>
        </p:txBody>
      </p:sp>
      <p:graphicFrame>
        <p:nvGraphicFramePr>
          <p:cNvPr id="4" name="Grafiek 3">
            <a:extLst>
              <a:ext uri="{FF2B5EF4-FFF2-40B4-BE49-F238E27FC236}">
                <a16:creationId xmlns:a16="http://schemas.microsoft.com/office/drawing/2014/main" id="{09C25B5E-C24B-D423-231D-49D285EFAAC9}"/>
              </a:ext>
            </a:extLst>
          </p:cNvPr>
          <p:cNvGraphicFramePr/>
          <p:nvPr>
            <p:extLst/>
          </p:nvPr>
        </p:nvGraphicFramePr>
        <p:xfrm>
          <a:off x="407020" y="1154152"/>
          <a:ext cx="4527395" cy="28853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5935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Partnerschapscompetenties van professionals</a:t>
            </a:r>
            <a:br>
              <a:rPr lang="nl-NL" sz="2800" dirty="0"/>
            </a:br>
            <a:endParaRPr lang="nl-NL" sz="2800" dirty="0"/>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840356" y="844826"/>
            <a:ext cx="4094843" cy="5119094"/>
          </a:xfrm>
          <a:prstGeom prst="rect">
            <a:avLst/>
          </a:prstGeom>
          <a:noFill/>
        </p:spPr>
        <p:txBody>
          <a:bodyPr wrap="square" lIns="68580" tIns="34290" rIns="68580" bIns="34290" anchor="t">
            <a:spAutoFit/>
          </a:bodyPr>
          <a:lstStyle/>
          <a:p>
            <a:pPr marL="257175" indent="-257175">
              <a:lnSpc>
                <a:spcPct val="107000"/>
              </a:lnSpc>
              <a:spcAft>
                <a:spcPts val="600"/>
              </a:spcAft>
              <a:buFont typeface="Arial"/>
              <a:buChar char="•"/>
            </a:pPr>
            <a:r>
              <a:rPr lang="nl-NL" sz="2400" dirty="0">
                <a:solidFill>
                  <a:srgbClr val="002060"/>
                </a:solidFill>
              </a:rPr>
              <a:t>Professionals hechten zeer sterk waarde aan </a:t>
            </a:r>
            <a:r>
              <a:rPr lang="nl-NL" sz="2400" dirty="0" smtClean="0">
                <a:solidFill>
                  <a:srgbClr val="002060"/>
                </a:solidFill>
              </a:rPr>
              <a:t>partnerschapscompetenties</a:t>
            </a:r>
            <a:r>
              <a:rPr lang="nl-NL" sz="2400" dirty="0">
                <a:solidFill>
                  <a:srgbClr val="002060"/>
                </a:solidFill>
              </a:rPr>
              <a:t>, maar het lukt minder in de praktijk</a:t>
            </a:r>
            <a:endParaRPr lang="nl-NL" sz="2400" dirty="0">
              <a:solidFill>
                <a:srgbClr val="002060"/>
              </a:solidFill>
              <a:cs typeface="Calibri"/>
            </a:endParaRPr>
          </a:p>
          <a:p>
            <a:pPr marL="257175" indent="-257175">
              <a:lnSpc>
                <a:spcPct val="107000"/>
              </a:lnSpc>
              <a:spcAft>
                <a:spcPts val="600"/>
              </a:spcAft>
              <a:buFont typeface="Arial"/>
              <a:buChar char="•"/>
            </a:pPr>
            <a:r>
              <a:rPr lang="nl-NL" sz="2400" dirty="0">
                <a:solidFill>
                  <a:srgbClr val="002060"/>
                </a:solidFill>
              </a:rPr>
              <a:t>Tendens: </a:t>
            </a:r>
            <a:r>
              <a:rPr lang="nl-NL" sz="2400" dirty="0" smtClean="0">
                <a:solidFill>
                  <a:srgbClr val="002060"/>
                </a:solidFill>
              </a:rPr>
              <a:t>ambulant/dagopvang </a:t>
            </a:r>
            <a:r>
              <a:rPr lang="nl-NL" sz="2400" dirty="0">
                <a:solidFill>
                  <a:srgbClr val="002060"/>
                </a:solidFill>
              </a:rPr>
              <a:t>hoogste scores, leraren speciaal onderwijs het laagste. Verschil is significant.</a:t>
            </a:r>
            <a:endParaRPr lang="nl-NL" sz="2400" dirty="0">
              <a:solidFill>
                <a:srgbClr val="002060"/>
              </a:solidFill>
              <a:cs typeface="Calibri"/>
            </a:endParaRPr>
          </a:p>
          <a:p>
            <a:pPr>
              <a:lnSpc>
                <a:spcPct val="107000"/>
              </a:lnSpc>
              <a:spcAft>
                <a:spcPts val="600"/>
              </a:spcAft>
            </a:pPr>
            <a:endParaRPr lang="nl-NL" dirty="0"/>
          </a:p>
          <a:p>
            <a:pPr>
              <a:lnSpc>
                <a:spcPct val="107000"/>
              </a:lnSpc>
              <a:spcAft>
                <a:spcPts val="600"/>
              </a:spcAft>
            </a:pPr>
            <a:endParaRPr lang="nl-NL" dirty="0"/>
          </a:p>
          <a:p>
            <a:pPr marL="214313" indent="-214313">
              <a:lnSpc>
                <a:spcPct val="107000"/>
              </a:lnSpc>
              <a:spcAft>
                <a:spcPts val="600"/>
              </a:spcAft>
              <a:buFontTx/>
              <a:buChar char="-"/>
            </a:pPr>
            <a:endParaRPr lang="nl-NL" sz="1200" kern="100" dirty="0">
              <a:ea typeface="Calibri" panose="020F0502020204030204" pitchFamily="34" charset="0"/>
              <a:cs typeface="Times New Roman" panose="02020603050405020304" pitchFamily="18" charset="0"/>
            </a:endParaRPr>
          </a:p>
        </p:txBody>
      </p:sp>
      <p:graphicFrame>
        <p:nvGraphicFramePr>
          <p:cNvPr id="2" name="Grafiek 1">
            <a:extLst>
              <a:ext uri="{FF2B5EF4-FFF2-40B4-BE49-F238E27FC236}">
                <a16:creationId xmlns:a16="http://schemas.microsoft.com/office/drawing/2014/main" id="{0BB87104-0188-B665-F543-566FFF03FF37}"/>
              </a:ext>
            </a:extLst>
          </p:cNvPr>
          <p:cNvGraphicFramePr/>
          <p:nvPr>
            <p:extLst>
              <p:ext uri="{D42A27DB-BD31-4B8C-83A1-F6EECF244321}">
                <p14:modId xmlns:p14="http://schemas.microsoft.com/office/powerpoint/2010/main" val="2381762930"/>
              </p:ext>
            </p:extLst>
          </p:nvPr>
        </p:nvGraphicFramePr>
        <p:xfrm>
          <a:off x="463029" y="1408542"/>
          <a:ext cx="4447320" cy="25473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0762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Autofit/>
          </a:bodyPr>
          <a:lstStyle/>
          <a:p>
            <a:r>
              <a:rPr lang="nl-NL" sz="2800" dirty="0"/>
              <a:t>Mannelijke professionals scoren lager dan vrouwen</a:t>
            </a:r>
          </a:p>
        </p:txBody>
      </p:sp>
      <p:sp>
        <p:nvSpPr>
          <p:cNvPr id="5" name="Tekstvak 4">
            <a:extLst>
              <a:ext uri="{FF2B5EF4-FFF2-40B4-BE49-F238E27FC236}">
                <a16:creationId xmlns:a16="http://schemas.microsoft.com/office/drawing/2014/main" id="{6B7EAF6E-3A1A-D7CE-8E17-B71A614AE4F9}"/>
              </a:ext>
            </a:extLst>
          </p:cNvPr>
          <p:cNvSpPr txBox="1"/>
          <p:nvPr/>
        </p:nvSpPr>
        <p:spPr>
          <a:xfrm>
            <a:off x="6102350" y="1530350"/>
            <a:ext cx="685800" cy="685800"/>
          </a:xfrm>
          <a:prstGeom prst="rect">
            <a:avLst/>
          </a:prstGeom>
        </p:spPr>
        <p:txBody>
          <a:bodyPr vert="horz" wrap="none" lIns="68580" tIns="34290" rIns="68580" bIns="34290" rtlCol="0" anchor="t">
            <a:normAutofit/>
          </a:bodyPr>
          <a:lstStyle/>
          <a:p>
            <a:pPr algn="l"/>
            <a:endParaRPr lang="nl-NL" sz="1350" dirty="0">
              <a:solidFill>
                <a:srgbClr val="C00000"/>
              </a:solidFill>
            </a:endParaRPr>
          </a:p>
        </p:txBody>
      </p:sp>
      <p:sp>
        <p:nvSpPr>
          <p:cNvPr id="7" name="Tekstvak 6">
            <a:extLst>
              <a:ext uri="{FF2B5EF4-FFF2-40B4-BE49-F238E27FC236}">
                <a16:creationId xmlns:a16="http://schemas.microsoft.com/office/drawing/2014/main" id="{72487446-4FFA-4C95-6871-841A11487F05}"/>
              </a:ext>
            </a:extLst>
          </p:cNvPr>
          <p:cNvSpPr txBox="1"/>
          <p:nvPr/>
        </p:nvSpPr>
        <p:spPr>
          <a:xfrm>
            <a:off x="4802289" y="1252482"/>
            <a:ext cx="4268376" cy="4614468"/>
          </a:xfrm>
          <a:prstGeom prst="rect">
            <a:avLst/>
          </a:prstGeom>
          <a:noFill/>
        </p:spPr>
        <p:txBody>
          <a:bodyPr wrap="square" lIns="68580" tIns="34290" rIns="68580" bIns="34290" anchor="t">
            <a:spAutoFit/>
          </a:bodyPr>
          <a:lstStyle/>
          <a:p>
            <a:pPr>
              <a:lnSpc>
                <a:spcPct val="107000"/>
              </a:lnSpc>
              <a:spcAft>
                <a:spcPts val="600"/>
              </a:spcAft>
            </a:pPr>
            <a:r>
              <a:rPr lang="nl-NL" sz="2000" kern="100" dirty="0">
                <a:solidFill>
                  <a:srgbClr val="002060"/>
                </a:solidFill>
                <a:ea typeface="Calibri" panose="020F0502020204030204" pitchFamily="34" charset="0"/>
                <a:cs typeface="Times New Roman"/>
              </a:rPr>
              <a:t>Over de gehele linie scoren mannen significant lager dan vrouwen</a:t>
            </a:r>
            <a:endParaRPr lang="nl-NL" sz="2000" dirty="0">
              <a:solidFill>
                <a:srgbClr val="002060"/>
              </a:solidFill>
              <a:cs typeface="Times New Roman"/>
            </a:endParaRPr>
          </a:p>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bij hoe professionals de alliantie met jeugdigen als met ouders beoordelen </a:t>
            </a:r>
            <a:endParaRPr lang="nl-NL" sz="2000" kern="100" dirty="0">
              <a:solidFill>
                <a:srgbClr val="002060"/>
              </a:solidFill>
              <a:ea typeface="Calibri" panose="020F0502020204030204" pitchFamily="34" charset="0"/>
              <a:cs typeface="Times New Roman" panose="02020603050405020304" pitchFamily="18" charset="0"/>
            </a:endParaRPr>
          </a:p>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bij inspraak (jeugdigen) en opvoedcompetentie (ouders)</a:t>
            </a:r>
          </a:p>
          <a:p>
            <a:pPr marL="257175" indent="-257175">
              <a:lnSpc>
                <a:spcPct val="107000"/>
              </a:lnSpc>
              <a:spcAft>
                <a:spcPts val="600"/>
              </a:spcAft>
              <a:buFont typeface="Arial" panose="020B0604020202020204" pitchFamily="34" charset="0"/>
              <a:buChar char="•"/>
            </a:pPr>
            <a:r>
              <a:rPr lang="nl-NL" sz="2000" kern="100" dirty="0">
                <a:solidFill>
                  <a:srgbClr val="002060"/>
                </a:solidFill>
                <a:ea typeface="Calibri" panose="020F0502020204030204" pitchFamily="34" charset="0"/>
                <a:cs typeface="Times New Roman"/>
              </a:rPr>
              <a:t>bij partnerschapscompetenties, zowel op hoe belangrijk ze het vinden als hoe het hen lukt</a:t>
            </a:r>
          </a:p>
          <a:p>
            <a:pPr marL="257175" indent="-257175">
              <a:lnSpc>
                <a:spcPct val="107000"/>
              </a:lnSpc>
              <a:spcAft>
                <a:spcPts val="600"/>
              </a:spcAft>
              <a:buFont typeface="Arial" panose="020B0604020202020204" pitchFamily="34" charset="0"/>
              <a:buChar char="•"/>
            </a:pPr>
            <a:endParaRPr lang="nl-NL" kern="100" dirty="0">
              <a:ea typeface="Calibri" panose="020F0502020204030204" pitchFamily="34" charset="0"/>
              <a:cs typeface="Times New Roman"/>
            </a:endParaRPr>
          </a:p>
          <a:p>
            <a:pPr marL="257175" indent="-257175">
              <a:lnSpc>
                <a:spcPct val="107000"/>
              </a:lnSpc>
              <a:spcAft>
                <a:spcPts val="600"/>
              </a:spcAft>
              <a:buFont typeface="Arial" panose="020B0604020202020204" pitchFamily="34" charset="0"/>
              <a:buChar char="•"/>
            </a:pPr>
            <a:endParaRPr lang="nl-NL" kern="100" dirty="0">
              <a:ea typeface="Calibri" panose="020F0502020204030204" pitchFamily="34" charset="0"/>
              <a:cs typeface="Times New Roman" panose="02020603050405020304" pitchFamily="18" charset="0"/>
            </a:endParaRPr>
          </a:p>
          <a:p>
            <a:pPr>
              <a:lnSpc>
                <a:spcPct val="107000"/>
              </a:lnSpc>
              <a:spcAft>
                <a:spcPts val="600"/>
              </a:spcAft>
            </a:pPr>
            <a:endParaRPr lang="nl-NL" sz="1200" kern="100" dirty="0">
              <a:ea typeface="Calibri" panose="020F0502020204030204" pitchFamily="34" charset="0"/>
              <a:cs typeface="Times New Roman" panose="02020603050405020304" pitchFamily="18" charset="0"/>
            </a:endParaRPr>
          </a:p>
        </p:txBody>
      </p:sp>
      <p:graphicFrame>
        <p:nvGraphicFramePr>
          <p:cNvPr id="4" name="Grafiek 3">
            <a:extLst>
              <a:ext uri="{FF2B5EF4-FFF2-40B4-BE49-F238E27FC236}">
                <a16:creationId xmlns:a16="http://schemas.microsoft.com/office/drawing/2014/main" id="{A602CCC3-60D6-2C6C-7465-C1122536DF70}"/>
              </a:ext>
            </a:extLst>
          </p:cNvPr>
          <p:cNvGraphicFramePr/>
          <p:nvPr>
            <p:extLst/>
          </p:nvPr>
        </p:nvGraphicFramePr>
        <p:xfrm>
          <a:off x="457200" y="1254511"/>
          <a:ext cx="2082800" cy="1387088"/>
        </p:xfrm>
        <a:graphic>
          <a:graphicData uri="http://schemas.openxmlformats.org/drawingml/2006/chart">
            <c:chart xmlns:c="http://schemas.openxmlformats.org/drawingml/2006/chart" xmlns:r="http://schemas.openxmlformats.org/officeDocument/2006/relationships" r:id="rId3"/>
          </a:graphicData>
        </a:graphic>
      </p:graphicFrame>
      <p:pic>
        <p:nvPicPr>
          <p:cNvPr id="2" name="Afbeelding 1"/>
          <p:cNvPicPr>
            <a:picLocks noChangeAspect="1"/>
          </p:cNvPicPr>
          <p:nvPr/>
        </p:nvPicPr>
        <p:blipFill>
          <a:blip r:embed="rId4"/>
          <a:stretch>
            <a:fillRect/>
          </a:stretch>
        </p:blipFill>
        <p:spPr>
          <a:xfrm>
            <a:off x="2971800" y="1254511"/>
            <a:ext cx="1689100" cy="1387088"/>
          </a:xfrm>
          <a:prstGeom prst="rect">
            <a:avLst/>
          </a:prstGeom>
        </p:spPr>
      </p:pic>
      <p:pic>
        <p:nvPicPr>
          <p:cNvPr id="6" name="Afbeelding 5"/>
          <p:cNvPicPr>
            <a:picLocks noChangeAspect="1"/>
          </p:cNvPicPr>
          <p:nvPr/>
        </p:nvPicPr>
        <p:blipFill>
          <a:blip r:embed="rId5"/>
          <a:stretch>
            <a:fillRect/>
          </a:stretch>
        </p:blipFill>
        <p:spPr>
          <a:xfrm>
            <a:off x="388731" y="2641599"/>
            <a:ext cx="2151269" cy="1472569"/>
          </a:xfrm>
          <a:prstGeom prst="rect">
            <a:avLst/>
          </a:prstGeom>
        </p:spPr>
      </p:pic>
      <p:pic>
        <p:nvPicPr>
          <p:cNvPr id="8" name="Afbeelding 7"/>
          <p:cNvPicPr>
            <a:picLocks noChangeAspect="1"/>
          </p:cNvPicPr>
          <p:nvPr/>
        </p:nvPicPr>
        <p:blipFill>
          <a:blip r:embed="rId6"/>
          <a:stretch>
            <a:fillRect/>
          </a:stretch>
        </p:blipFill>
        <p:spPr>
          <a:xfrm>
            <a:off x="2971800" y="2641599"/>
            <a:ext cx="1689100" cy="1331590"/>
          </a:xfrm>
          <a:prstGeom prst="rect">
            <a:avLst/>
          </a:prstGeom>
        </p:spPr>
      </p:pic>
    </p:spTree>
    <p:extLst>
      <p:ext uri="{BB962C8B-B14F-4D97-AF65-F5344CB8AC3E}">
        <p14:creationId xmlns:p14="http://schemas.microsoft.com/office/powerpoint/2010/main" val="14668381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0512C45-E03A-5C13-AF3E-85231F61DFAF}"/>
              </a:ext>
            </a:extLst>
          </p:cNvPr>
          <p:cNvSpPr>
            <a:spLocks noGrp="1"/>
          </p:cNvSpPr>
          <p:nvPr>
            <p:ph idx="1"/>
          </p:nvPr>
        </p:nvSpPr>
        <p:spPr>
          <a:xfrm>
            <a:off x="212401" y="1200151"/>
            <a:ext cx="8722799" cy="3496214"/>
          </a:xfrm>
        </p:spPr>
        <p:txBody>
          <a:bodyPr vert="horz" lIns="68580" tIns="34290" rIns="68580" bIns="34290" rtlCol="0" anchor="t">
            <a:normAutofit/>
          </a:bodyPr>
          <a:lstStyle/>
          <a:p>
            <a:pPr marL="342424" indent="-342424"/>
            <a:r>
              <a:rPr lang="nl-NL" dirty="0">
                <a:solidFill>
                  <a:srgbClr val="002060"/>
                </a:solidFill>
              </a:rPr>
              <a:t>Jeugdigen: </a:t>
            </a:r>
            <a:r>
              <a:rPr lang="nl-NL" u="sng" dirty="0">
                <a:solidFill>
                  <a:srgbClr val="002060"/>
                </a:solidFill>
              </a:rPr>
              <a:t>Geen</a:t>
            </a:r>
            <a:r>
              <a:rPr lang="nl-NL" dirty="0">
                <a:solidFill>
                  <a:srgbClr val="002060"/>
                </a:solidFill>
              </a:rPr>
              <a:t> verschillen tussen jongens en meisjes</a:t>
            </a:r>
          </a:p>
          <a:p>
            <a:pPr marL="342424" indent="-342424"/>
            <a:r>
              <a:rPr lang="nl-NL" dirty="0">
                <a:solidFill>
                  <a:srgbClr val="002060"/>
                </a:solidFill>
              </a:rPr>
              <a:t>Ouders: </a:t>
            </a:r>
            <a:r>
              <a:rPr lang="nl-NL" u="sng" dirty="0">
                <a:solidFill>
                  <a:srgbClr val="002060"/>
                </a:solidFill>
              </a:rPr>
              <a:t>Geen</a:t>
            </a:r>
            <a:r>
              <a:rPr lang="nl-NL" dirty="0">
                <a:solidFill>
                  <a:srgbClr val="002060"/>
                </a:solidFill>
              </a:rPr>
              <a:t> verschillen tussen vaders en moeders </a:t>
            </a:r>
          </a:p>
          <a:p>
            <a:pPr marL="342424" indent="-342424"/>
            <a:r>
              <a:rPr lang="nl-NL" dirty="0">
                <a:solidFill>
                  <a:srgbClr val="002060"/>
                </a:solidFill>
              </a:rPr>
              <a:t>Jeugdigen: Hoe ouder, hoe hoger de score op 'Band'</a:t>
            </a:r>
          </a:p>
        </p:txBody>
      </p:sp>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rmAutofit/>
          </a:bodyPr>
          <a:lstStyle/>
          <a:p>
            <a:r>
              <a:rPr lang="nl-NL" sz="2800" dirty="0"/>
              <a:t>Geslacht en leeftijd: ouders en jeugdigen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177" y="2573383"/>
            <a:ext cx="4235448" cy="2570116"/>
          </a:xfrm>
          <a:prstGeom prst="rect">
            <a:avLst/>
          </a:prstGeom>
        </p:spPr>
      </p:pic>
    </p:spTree>
    <p:extLst>
      <p:ext uri="{BB962C8B-B14F-4D97-AF65-F5344CB8AC3E}">
        <p14:creationId xmlns:p14="http://schemas.microsoft.com/office/powerpoint/2010/main" val="3960320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0512C45-E03A-5C13-AF3E-85231F61DFAF}"/>
              </a:ext>
            </a:extLst>
          </p:cNvPr>
          <p:cNvSpPr>
            <a:spLocks noGrp="1"/>
          </p:cNvSpPr>
          <p:nvPr>
            <p:ph idx="1"/>
          </p:nvPr>
        </p:nvSpPr>
        <p:spPr>
          <a:xfrm>
            <a:off x="212401" y="924033"/>
            <a:ext cx="8722799" cy="4056110"/>
          </a:xfrm>
        </p:spPr>
        <p:txBody>
          <a:bodyPr vert="horz" lIns="68580" tIns="34290" rIns="68580" bIns="34290" rtlCol="0" anchor="t">
            <a:noAutofit/>
          </a:bodyPr>
          <a:lstStyle/>
          <a:p>
            <a:pPr marL="342424" indent="-342424">
              <a:lnSpc>
                <a:spcPct val="107000"/>
              </a:lnSpc>
              <a:spcAft>
                <a:spcPts val="600"/>
              </a:spcAft>
            </a:pPr>
            <a:r>
              <a:rPr lang="nl-NL" sz="1050" b="1" kern="100" dirty="0">
                <a:solidFill>
                  <a:srgbClr val="002060"/>
                </a:solidFill>
                <a:ea typeface="Calibri" panose="020F0502020204030204" pitchFamily="34" charset="0"/>
              </a:rPr>
              <a:t>Alliantie, inspraak en opvoedcompetenties</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Samenwerking (alliantie) en inspraak worden redelijk tot goed beoordeeld; geldt met name voor band en inspraak, en met name bij Ambulant/Dagopvang en vrouwelijke professionals</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Hulpverlener positiever over band met, en eigen stem, jeugdigen dan andersom</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Ouders meer op één lijn met hulpverleners wat betreft doelen dan jeugdigen</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Relatief lage scores wat betreft bevorderen opvoedcompetenties; in mindere mate bij Ambulant/ dagopvang en vrouwelijke professionals</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Hulpverleners positiever over overeenstemming doelen met ouders en bevorderen van hun opvoedcompetenties dan leerkrachten</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Hulpverleners positiever over inspraak jeugdigen dan leerkrachten</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Mogelijk speelt leeftijdsverschil tussen jeugdigen en professionals rol bij bepaalde aspecten van de alliantie </a:t>
            </a:r>
            <a:endParaRPr lang="nl-NL" sz="1050" kern="1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424" indent="-342424">
              <a:lnSpc>
                <a:spcPct val="107000"/>
              </a:lnSpc>
              <a:spcAft>
                <a:spcPts val="600"/>
              </a:spcAft>
            </a:pPr>
            <a:r>
              <a:rPr lang="nl-NL" sz="1050" b="1" kern="100" dirty="0">
                <a:solidFill>
                  <a:srgbClr val="002060"/>
                </a:solidFill>
                <a:ea typeface="Calibri" panose="020F0502020204030204" pitchFamily="34" charset="0"/>
              </a:rPr>
              <a:t>Partnerschapscompetenties</a:t>
            </a:r>
          </a:p>
          <a:p>
            <a:pPr marL="742474"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Bij Ambulant/Dagopvang meer sprake van partnerschapscompetenties dan bij Residentieel en SO/VSO (in ogen van professionals); bij Ambulant/Dagopvang wordt hier ook meer belang aan gehecht</a:t>
            </a:r>
          </a:p>
          <a:p>
            <a:pPr marL="736759" lvl="1" indent="-285274">
              <a:lnSpc>
                <a:spcPct val="107000"/>
              </a:lnSpc>
              <a:spcAft>
                <a:spcPts val="600"/>
              </a:spcAft>
            </a:pPr>
            <a:r>
              <a:rPr lang="nl-NL" sz="1050" kern="100" dirty="0">
                <a:solidFill>
                  <a:srgbClr val="002060"/>
                </a:solidFill>
                <a:latin typeface="Arial"/>
                <a:ea typeface="Calibri" panose="020F0502020204030204" pitchFamily="34" charset="0"/>
                <a:cs typeface="Arial"/>
              </a:rPr>
              <a:t>Vrouwen scoren hoger op partnerschapscompetenties en belang dat eraan gehecht wordt dan mannen</a:t>
            </a:r>
            <a:endParaRPr lang="nl-NL" sz="1050" dirty="0">
              <a:solidFill>
                <a:srgbClr val="002060"/>
              </a:solidFill>
              <a:latin typeface="Arial"/>
              <a:cs typeface="Arial"/>
            </a:endParaRPr>
          </a:p>
          <a:p>
            <a:pPr marL="342424" indent="-342424"/>
            <a:endParaRPr lang="nl-NL" sz="1500" dirty="0">
              <a:solidFill>
                <a:srgbClr val="002060"/>
              </a:solidFill>
            </a:endParaRPr>
          </a:p>
        </p:txBody>
      </p:sp>
      <p:sp>
        <p:nvSpPr>
          <p:cNvPr id="3" name="Titel 2">
            <a:extLst>
              <a:ext uri="{FF2B5EF4-FFF2-40B4-BE49-F238E27FC236}">
                <a16:creationId xmlns:a16="http://schemas.microsoft.com/office/drawing/2014/main" id="{7423AC3A-2DE9-B8DD-5A7E-7DE64583D353}"/>
              </a:ext>
            </a:extLst>
          </p:cNvPr>
          <p:cNvSpPr>
            <a:spLocks noGrp="1"/>
          </p:cNvSpPr>
          <p:nvPr>
            <p:ph type="title"/>
          </p:nvPr>
        </p:nvSpPr>
        <p:spPr/>
        <p:txBody>
          <a:bodyPr>
            <a:normAutofit/>
          </a:bodyPr>
          <a:lstStyle/>
          <a:p>
            <a:r>
              <a:rPr lang="nl-NL" sz="2400" dirty="0"/>
              <a:t>Samenvatting belangrijkste bevindingen</a:t>
            </a:r>
          </a:p>
        </p:txBody>
      </p:sp>
    </p:spTree>
    <p:extLst>
      <p:ext uri="{BB962C8B-B14F-4D97-AF65-F5344CB8AC3E}">
        <p14:creationId xmlns:p14="http://schemas.microsoft.com/office/powerpoint/2010/main" val="174722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90377"/>
            <a:ext cx="7772400" cy="446567"/>
          </a:xfrm>
        </p:spPr>
        <p:txBody>
          <a:bodyPr>
            <a:noAutofit/>
          </a:bodyPr>
          <a:lstStyle/>
          <a:p>
            <a:r>
              <a:rPr lang="nl-NL" sz="2800" dirty="0" smtClean="0"/>
              <a:t>Tools uit de ontwikkelgroepen</a:t>
            </a:r>
            <a:endParaRPr lang="nl-NL" sz="2800" dirty="0"/>
          </a:p>
        </p:txBody>
      </p:sp>
      <p:sp>
        <p:nvSpPr>
          <p:cNvPr id="4" name="AutoShape 2" descr="https://euc-powerpoint.officeapps.live.com/pods/GetClipboardImage.ashx?Id=32c2c86b-5960-488d-a62b-0c222473920d&amp;DC=GEU2&amp;pkey=f46cab16-4532-490d-8811-0c03b9799309&amp;wdwaccluster=GEU2"/>
          <p:cNvSpPr>
            <a:spLocks noGrp="1" noChangeAspect="1" noChangeArrowheads="1"/>
          </p:cNvSpPr>
          <p:nvPr>
            <p:ph type="subTitle" idx="1"/>
          </p:nvPr>
        </p:nvSpPr>
        <p:spPr bwMode="auto">
          <a:xfrm>
            <a:off x="919715" y="733647"/>
            <a:ext cx="8022265" cy="40297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25000" lnSpcReduction="20000"/>
          </a:bodyPr>
          <a:lstStyle/>
          <a:p>
            <a:pPr algn="l" fontAlgn="base"/>
            <a:r>
              <a:rPr lang="nl-NL" sz="6400" b="1" dirty="0">
                <a:solidFill>
                  <a:schemeClr val="tx2">
                    <a:lumMod val="75000"/>
                  </a:schemeClr>
                </a:solidFill>
              </a:rPr>
              <a:t>Contour </a:t>
            </a:r>
            <a:r>
              <a:rPr lang="nl-NL" sz="6400" b="1" dirty="0" err="1">
                <a:solidFill>
                  <a:schemeClr val="tx2">
                    <a:lumMod val="75000"/>
                  </a:schemeClr>
                </a:solidFill>
              </a:rPr>
              <a:t>deTwern</a:t>
            </a:r>
            <a:r>
              <a:rPr lang="nl-NL" sz="6400" b="1" dirty="0">
                <a:solidFill>
                  <a:schemeClr val="tx2">
                    <a:lumMod val="75000"/>
                  </a:schemeClr>
                </a:solidFill>
              </a:rPr>
              <a:t> </a:t>
            </a:r>
            <a:r>
              <a:rPr lang="nl-NL" sz="6400" b="1" dirty="0" err="1">
                <a:solidFill>
                  <a:schemeClr val="tx2">
                    <a:lumMod val="75000"/>
                  </a:schemeClr>
                </a:solidFill>
              </a:rPr>
              <a:t>kids</a:t>
            </a:r>
            <a:r>
              <a:rPr lang="nl-NL" sz="6400" b="1" dirty="0">
                <a:solidFill>
                  <a:schemeClr val="tx2">
                    <a:lumMod val="75000"/>
                  </a:schemeClr>
                </a:solidFill>
              </a:rPr>
              <a:t> </a:t>
            </a:r>
            <a:r>
              <a:rPr lang="nl-NL" sz="6400" dirty="0">
                <a:solidFill>
                  <a:schemeClr val="tx2">
                    <a:lumMod val="75000"/>
                  </a:schemeClr>
                </a:solidFill>
              </a:rPr>
              <a:t>​</a:t>
            </a:r>
          </a:p>
          <a:p>
            <a:pPr marL="857250" indent="-857250" algn="l" fontAlgn="base">
              <a:buFont typeface="Arial" panose="020B0604020202020204" pitchFamily="34" charset="0"/>
              <a:buChar char="•"/>
            </a:pPr>
            <a:r>
              <a:rPr lang="nl-NL" sz="6400" dirty="0">
                <a:solidFill>
                  <a:schemeClr val="tx2">
                    <a:lumMod val="75000"/>
                  </a:schemeClr>
                </a:solidFill>
              </a:rPr>
              <a:t>Doe-boekje voor ouders en jeugd om samen het proces te monitoren</a:t>
            </a:r>
            <a:r>
              <a:rPr lang="nl-NL" sz="6400" dirty="0" smtClean="0">
                <a:solidFill>
                  <a:schemeClr val="tx2">
                    <a:lumMod val="75000"/>
                  </a:schemeClr>
                </a:solidFill>
              </a:rPr>
              <a:t>;</a:t>
            </a:r>
            <a:endParaRPr lang="en-US" sz="6400" dirty="0">
              <a:solidFill>
                <a:schemeClr val="tx2">
                  <a:lumMod val="75000"/>
                </a:schemeClr>
              </a:solidFill>
            </a:endParaRPr>
          </a:p>
          <a:p>
            <a:pPr marL="857250" indent="-857250" algn="l" fontAlgn="base">
              <a:buFont typeface="Arial" panose="020B0604020202020204" pitchFamily="34" charset="0"/>
              <a:buChar char="•"/>
            </a:pPr>
            <a:r>
              <a:rPr lang="nl-NL" sz="6400" dirty="0">
                <a:solidFill>
                  <a:schemeClr val="tx2">
                    <a:lumMod val="75000"/>
                  </a:schemeClr>
                </a:solidFill>
              </a:rPr>
              <a:t>Advies voor collega’s over empowerment</a:t>
            </a:r>
            <a:r>
              <a:rPr lang="en-US" sz="6400" dirty="0">
                <a:solidFill>
                  <a:schemeClr val="tx2">
                    <a:lumMod val="75000"/>
                  </a:schemeClr>
                </a:solidFill>
              </a:rPr>
              <a:t>​</a:t>
            </a:r>
          </a:p>
          <a:p>
            <a:pPr algn="l" fontAlgn="base"/>
            <a:r>
              <a:rPr lang="nl-NL" sz="6400" b="1" dirty="0" smtClean="0">
                <a:solidFill>
                  <a:schemeClr val="tx2">
                    <a:lumMod val="75000"/>
                  </a:schemeClr>
                </a:solidFill>
              </a:rPr>
              <a:t>Contour</a:t>
            </a:r>
            <a:r>
              <a:rPr lang="nl-NL" sz="6400" b="1" dirty="0">
                <a:solidFill>
                  <a:schemeClr val="tx2">
                    <a:lumMod val="75000"/>
                  </a:schemeClr>
                </a:solidFill>
              </a:rPr>
              <a:t> </a:t>
            </a:r>
            <a:r>
              <a:rPr lang="nl-NL" sz="6400" b="1" dirty="0" err="1">
                <a:solidFill>
                  <a:schemeClr val="tx2">
                    <a:lumMod val="75000"/>
                  </a:schemeClr>
                </a:solidFill>
              </a:rPr>
              <a:t>deTwern</a:t>
            </a:r>
            <a:r>
              <a:rPr lang="nl-NL" sz="6400" b="1" dirty="0">
                <a:solidFill>
                  <a:schemeClr val="tx2">
                    <a:lumMod val="75000"/>
                  </a:schemeClr>
                </a:solidFill>
              </a:rPr>
              <a:t> Jongerenwerk</a:t>
            </a:r>
            <a:r>
              <a:rPr lang="nl-NL" sz="6400" dirty="0">
                <a:solidFill>
                  <a:schemeClr val="tx2">
                    <a:lumMod val="75000"/>
                  </a:schemeClr>
                </a:solidFill>
              </a:rPr>
              <a:t>​</a:t>
            </a:r>
          </a:p>
          <a:p>
            <a:pPr marL="857250" indent="-857250" algn="l" fontAlgn="base">
              <a:buFont typeface="Arial" panose="020B0604020202020204" pitchFamily="34" charset="0"/>
              <a:buChar char="•"/>
            </a:pPr>
            <a:r>
              <a:rPr lang="nl-NL" sz="6400" dirty="0">
                <a:solidFill>
                  <a:schemeClr val="tx2">
                    <a:lumMod val="75000"/>
                  </a:schemeClr>
                </a:solidFill>
              </a:rPr>
              <a:t>Verklarende analyse om verhaal jongere te verhelderen​</a:t>
            </a:r>
          </a:p>
          <a:p>
            <a:pPr algn="l" fontAlgn="base"/>
            <a:r>
              <a:rPr lang="nl-NL" sz="6400" b="1" dirty="0" err="1">
                <a:solidFill>
                  <a:schemeClr val="tx2">
                    <a:lumMod val="75000"/>
                  </a:schemeClr>
                </a:solidFill>
              </a:rPr>
              <a:t>Gastenhof</a:t>
            </a:r>
            <a:r>
              <a:rPr lang="nl-NL" sz="6400" b="1" dirty="0">
                <a:solidFill>
                  <a:schemeClr val="tx2">
                    <a:lumMod val="75000"/>
                  </a:schemeClr>
                </a:solidFill>
              </a:rPr>
              <a:t> </a:t>
            </a:r>
            <a:r>
              <a:rPr lang="en-US" sz="6400" dirty="0">
                <a:solidFill>
                  <a:schemeClr val="tx2">
                    <a:lumMod val="75000"/>
                  </a:schemeClr>
                </a:solidFill>
              </a:rPr>
              <a:t>​</a:t>
            </a:r>
          </a:p>
          <a:p>
            <a:pPr marL="857250" indent="-857250" algn="l" fontAlgn="base">
              <a:buFont typeface="Arial" panose="020B0604020202020204" pitchFamily="34" charset="0"/>
              <a:buChar char="•"/>
            </a:pPr>
            <a:r>
              <a:rPr lang="nl-NL" sz="6400" dirty="0">
                <a:solidFill>
                  <a:schemeClr val="tx2">
                    <a:lumMod val="75000"/>
                  </a:schemeClr>
                </a:solidFill>
              </a:rPr>
              <a:t>Scholing gericht op professionals in residentiële jeugdhulp gericht op partnerschap met </a:t>
            </a:r>
            <a:r>
              <a:rPr lang="nl-NL" sz="6400" dirty="0" smtClean="0">
                <a:solidFill>
                  <a:schemeClr val="tx2">
                    <a:lumMod val="75000"/>
                  </a:schemeClr>
                </a:solidFill>
              </a:rPr>
              <a:t>ouders</a:t>
            </a:r>
            <a:r>
              <a:rPr lang="nl-NL" sz="6400" dirty="0">
                <a:solidFill>
                  <a:schemeClr val="tx2">
                    <a:lumMod val="75000"/>
                  </a:schemeClr>
                </a:solidFill>
              </a:rPr>
              <a:t> </a:t>
            </a:r>
            <a:r>
              <a:rPr lang="en-US" sz="6400" dirty="0">
                <a:solidFill>
                  <a:schemeClr val="tx2">
                    <a:lumMod val="75000"/>
                  </a:schemeClr>
                </a:solidFill>
              </a:rPr>
              <a:t>​</a:t>
            </a:r>
          </a:p>
          <a:p>
            <a:pPr marL="857250" indent="-857250" algn="l" fontAlgn="base">
              <a:buFont typeface="Arial" panose="020B0604020202020204" pitchFamily="34" charset="0"/>
              <a:buChar char="•"/>
            </a:pPr>
            <a:r>
              <a:rPr lang="nl-NL" sz="6400" dirty="0">
                <a:solidFill>
                  <a:schemeClr val="tx2">
                    <a:lumMod val="75000"/>
                  </a:schemeClr>
                </a:solidFill>
              </a:rPr>
              <a:t>Informatieboekje en stappenplan voor ouders en jeugdigen ter ondersteuning van opnameproces</a:t>
            </a:r>
            <a:r>
              <a:rPr lang="en-US" sz="6400" dirty="0">
                <a:solidFill>
                  <a:schemeClr val="tx2">
                    <a:lumMod val="75000"/>
                  </a:schemeClr>
                </a:solidFill>
              </a:rPr>
              <a:t>​</a:t>
            </a:r>
          </a:p>
          <a:p>
            <a:pPr marL="857250" indent="-857250" algn="l" fontAlgn="base">
              <a:buFont typeface="Arial" panose="020B0604020202020204" pitchFamily="34" charset="0"/>
              <a:buChar char="•"/>
            </a:pPr>
            <a:r>
              <a:rPr lang="nl-NL" sz="6400" dirty="0">
                <a:solidFill>
                  <a:schemeClr val="tx2">
                    <a:lumMod val="75000"/>
                  </a:schemeClr>
                </a:solidFill>
              </a:rPr>
              <a:t>Handreiking kennis, vaardigheden en houding professionals</a:t>
            </a:r>
            <a:r>
              <a:rPr lang="en-US" sz="6400" dirty="0">
                <a:solidFill>
                  <a:schemeClr val="tx2">
                    <a:lumMod val="75000"/>
                  </a:schemeClr>
                </a:solidFill>
              </a:rPr>
              <a:t>​</a:t>
            </a:r>
          </a:p>
          <a:p>
            <a:pPr marL="857250" indent="-857250" algn="l" fontAlgn="base">
              <a:buFont typeface="Arial" panose="020B0604020202020204" pitchFamily="34" charset="0"/>
              <a:buChar char="•"/>
            </a:pPr>
            <a:r>
              <a:rPr lang="nl-NL" sz="6400" dirty="0">
                <a:solidFill>
                  <a:schemeClr val="tx2">
                    <a:lumMod val="75000"/>
                  </a:schemeClr>
                </a:solidFill>
              </a:rPr>
              <a:t>Ontwerpcriteria voor informatievideo (behandelgroepen) en gespreksruimte</a:t>
            </a:r>
            <a:r>
              <a:rPr lang="en-US" sz="6400" dirty="0">
                <a:solidFill>
                  <a:schemeClr val="tx2">
                    <a:lumMod val="75000"/>
                  </a:schemeClr>
                </a:solidFill>
              </a:rPr>
              <a:t>​</a:t>
            </a:r>
          </a:p>
          <a:p>
            <a:pPr algn="l" fontAlgn="base"/>
            <a:r>
              <a:rPr lang="nl-NL" sz="6400" b="1" dirty="0" smtClean="0">
                <a:solidFill>
                  <a:schemeClr val="tx2">
                    <a:lumMod val="75000"/>
                  </a:schemeClr>
                </a:solidFill>
              </a:rPr>
              <a:t>PI </a:t>
            </a:r>
            <a:r>
              <a:rPr lang="nl-NL" sz="6400" b="1" dirty="0">
                <a:solidFill>
                  <a:schemeClr val="tx2">
                    <a:lumMod val="75000"/>
                  </a:schemeClr>
                </a:solidFill>
              </a:rPr>
              <a:t>de Hondsberg</a:t>
            </a:r>
            <a:r>
              <a:rPr lang="nl-NL" sz="6400" dirty="0">
                <a:solidFill>
                  <a:schemeClr val="tx2">
                    <a:lumMod val="75000"/>
                  </a:schemeClr>
                </a:solidFill>
              </a:rPr>
              <a:t>​</a:t>
            </a:r>
          </a:p>
          <a:p>
            <a:pPr marL="857250" indent="-857250" algn="l" fontAlgn="base">
              <a:buFont typeface="Arial" panose="020B0604020202020204" pitchFamily="34" charset="0"/>
              <a:buChar char="•"/>
            </a:pPr>
            <a:r>
              <a:rPr lang="nl-NL" sz="6400" dirty="0">
                <a:solidFill>
                  <a:schemeClr val="tx2">
                    <a:lumMod val="75000"/>
                  </a:schemeClr>
                </a:solidFill>
              </a:rPr>
              <a:t>Routing intake en eerste contactmoment​</a:t>
            </a:r>
          </a:p>
          <a:p>
            <a:pPr marL="857250" indent="-857250" algn="l" fontAlgn="base">
              <a:buFont typeface="Arial" panose="020B0604020202020204" pitchFamily="34" charset="0"/>
              <a:buChar char="•"/>
            </a:pPr>
            <a:r>
              <a:rPr lang="nl-NL" sz="6400" dirty="0">
                <a:solidFill>
                  <a:schemeClr val="tx2">
                    <a:lumMod val="75000"/>
                  </a:schemeClr>
                </a:solidFill>
              </a:rPr>
              <a:t>Handleidingen voor het 2e en 3e contactmoment, en voor effectieve oudergesprekken​</a:t>
            </a:r>
          </a:p>
          <a:p>
            <a:pPr marL="857250" indent="-857250" algn="l" fontAlgn="base">
              <a:buFont typeface="Arial" panose="020B0604020202020204" pitchFamily="34" charset="0"/>
              <a:buChar char="•"/>
            </a:pPr>
            <a:r>
              <a:rPr lang="nl-NL" sz="6400" dirty="0">
                <a:solidFill>
                  <a:schemeClr val="tx2">
                    <a:lumMod val="75000"/>
                  </a:schemeClr>
                </a:solidFill>
              </a:rPr>
              <a:t>Klasgenotenboekje​</a:t>
            </a:r>
          </a:p>
          <a:p>
            <a:pPr algn="l"/>
            <a:endParaRPr lang="nl-NL" dirty="0"/>
          </a:p>
        </p:txBody>
      </p:sp>
    </p:spTree>
    <p:extLst>
      <p:ext uri="{BB962C8B-B14F-4D97-AF65-F5344CB8AC3E}">
        <p14:creationId xmlns:p14="http://schemas.microsoft.com/office/powerpoint/2010/main" val="1064320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noChangeAspect="1"/>
          </p:cNvPicPr>
          <p:nvPr/>
        </p:nvPicPr>
        <p:blipFill>
          <a:blip r:embed="rId3"/>
          <a:stretch>
            <a:fillRect/>
          </a:stretch>
        </p:blipFill>
        <p:spPr>
          <a:xfrm>
            <a:off x="669926" y="1262063"/>
            <a:ext cx="3193390" cy="2905335"/>
          </a:xfrm>
          <a:prstGeom prst="rect">
            <a:avLst/>
          </a:prstGeom>
        </p:spPr>
      </p:pic>
      <p:sp>
        <p:nvSpPr>
          <p:cNvPr id="2" name="Titel 1"/>
          <p:cNvSpPr>
            <a:spLocks noGrp="1"/>
          </p:cNvSpPr>
          <p:nvPr>
            <p:ph type="title"/>
          </p:nvPr>
        </p:nvSpPr>
        <p:spPr>
          <a:xfrm>
            <a:off x="212400" y="206375"/>
            <a:ext cx="8722800" cy="258763"/>
          </a:xfrm>
        </p:spPr>
        <p:txBody>
          <a:bodyPr>
            <a:normAutofit fontScale="90000"/>
          </a:bodyPr>
          <a:lstStyle/>
          <a:p>
            <a:r>
              <a:rPr lang="nl-NL" sz="2400" dirty="0" smtClean="0">
                <a:solidFill>
                  <a:srgbClr val="FF0000"/>
                </a:solidFill>
              </a:rPr>
              <a:t>                        </a:t>
            </a:r>
            <a:endParaRPr lang="nl-NL" sz="2400" dirty="0"/>
          </a:p>
        </p:txBody>
      </p:sp>
      <p:sp>
        <p:nvSpPr>
          <p:cNvPr id="4" name="Tijdelijke aanduiding voor inhoud 3"/>
          <p:cNvSpPr>
            <a:spLocks noGrp="1"/>
          </p:cNvSpPr>
          <p:nvPr>
            <p:ph sz="half" idx="2"/>
          </p:nvPr>
        </p:nvSpPr>
        <p:spPr>
          <a:xfrm>
            <a:off x="4648199" y="914400"/>
            <a:ext cx="4283401" cy="4021741"/>
          </a:xfrm>
        </p:spPr>
        <p:txBody>
          <a:bodyPr>
            <a:normAutofit/>
          </a:bodyPr>
          <a:lstStyle/>
          <a:p>
            <a:pPr marL="0" indent="0">
              <a:buNone/>
            </a:pPr>
            <a:r>
              <a:rPr lang="nl-NL" dirty="0" smtClean="0">
                <a:solidFill>
                  <a:srgbClr val="002060"/>
                </a:solidFill>
              </a:rPr>
              <a:t>Check voor de zomer: </a:t>
            </a:r>
            <a:r>
              <a:rPr lang="nl-NL" dirty="0" smtClean="0">
                <a:solidFill>
                  <a:srgbClr val="002060"/>
                </a:solidFill>
                <a:hlinkClick r:id="rId4"/>
              </a:rPr>
              <a:t>www.educatief-partnerschap.nl</a:t>
            </a:r>
            <a:endParaRPr lang="nl-NL" dirty="0" smtClean="0">
              <a:solidFill>
                <a:srgbClr val="002060"/>
              </a:solidFill>
            </a:endParaRPr>
          </a:p>
          <a:p>
            <a:pPr marL="0" indent="0">
              <a:buNone/>
            </a:pPr>
            <a:endParaRPr lang="nl-NL" dirty="0">
              <a:solidFill>
                <a:srgbClr val="002060"/>
              </a:solidFill>
            </a:endParaRPr>
          </a:p>
          <a:p>
            <a:r>
              <a:rPr lang="nl-NL" dirty="0" err="1" smtClean="0">
                <a:solidFill>
                  <a:srgbClr val="002060"/>
                </a:solidFill>
              </a:rPr>
              <a:t>onderzoeksrapportage</a:t>
            </a:r>
            <a:r>
              <a:rPr lang="nl-NL" dirty="0" smtClean="0">
                <a:solidFill>
                  <a:srgbClr val="002060"/>
                </a:solidFill>
              </a:rPr>
              <a:t> pilotstudie</a:t>
            </a:r>
          </a:p>
          <a:p>
            <a:r>
              <a:rPr lang="nl-NL" dirty="0" err="1" smtClean="0">
                <a:solidFill>
                  <a:srgbClr val="002060"/>
                </a:solidFill>
              </a:rPr>
              <a:t>onderzoeksrapportage</a:t>
            </a:r>
            <a:r>
              <a:rPr lang="nl-NL" dirty="0" smtClean="0">
                <a:solidFill>
                  <a:srgbClr val="002060"/>
                </a:solidFill>
              </a:rPr>
              <a:t> vragenlijstonderzoek</a:t>
            </a:r>
          </a:p>
          <a:p>
            <a:r>
              <a:rPr lang="nl-NL" dirty="0">
                <a:solidFill>
                  <a:srgbClr val="002060"/>
                </a:solidFill>
              </a:rPr>
              <a:t>t</a:t>
            </a:r>
            <a:r>
              <a:rPr lang="nl-NL" dirty="0" smtClean="0">
                <a:solidFill>
                  <a:srgbClr val="002060"/>
                </a:solidFill>
              </a:rPr>
              <a:t>ools uit de ontwikkelgroepen</a:t>
            </a:r>
          </a:p>
          <a:p>
            <a:r>
              <a:rPr lang="nl-NL" dirty="0" smtClean="0">
                <a:solidFill>
                  <a:srgbClr val="002060"/>
                </a:solidFill>
              </a:rPr>
              <a:t>Inspiraties </a:t>
            </a:r>
          </a:p>
          <a:p>
            <a:pPr marL="0" indent="0">
              <a:buNone/>
            </a:pPr>
            <a:r>
              <a:rPr lang="nl-NL" dirty="0">
                <a:solidFill>
                  <a:srgbClr val="002060"/>
                </a:solidFill>
              </a:rPr>
              <a:t> </a:t>
            </a:r>
            <a:r>
              <a:rPr lang="nl-NL" dirty="0" smtClean="0">
                <a:solidFill>
                  <a:srgbClr val="002060"/>
                </a:solidFill>
              </a:rPr>
              <a:t>    </a:t>
            </a:r>
            <a:r>
              <a:rPr lang="nl-NL" dirty="0" err="1" smtClean="0">
                <a:solidFill>
                  <a:srgbClr val="002060"/>
                </a:solidFill>
              </a:rPr>
              <a:t>etc</a:t>
            </a:r>
            <a:r>
              <a:rPr lang="nl-NL" dirty="0" smtClean="0">
                <a:solidFill>
                  <a:srgbClr val="002060"/>
                </a:solidFill>
              </a:rPr>
              <a:t>…….</a:t>
            </a:r>
          </a:p>
          <a:p>
            <a:pPr marL="0" indent="0">
              <a:buNone/>
            </a:pPr>
            <a:endParaRPr lang="nl-NL" dirty="0" smtClean="0">
              <a:solidFill>
                <a:srgbClr val="002060"/>
              </a:solidFill>
            </a:endParaRPr>
          </a:p>
        </p:txBody>
      </p:sp>
      <p:sp>
        <p:nvSpPr>
          <p:cNvPr id="10" name="AutoShape 2" descr="data:image/png;base64,%20iVBORw0KGgoAAAANSUhEUgAAASkAAAEoCAYAAAAExQcnAAAAAXNSR0IArs4c6QAAAARnQU1BAACxjwv8YQUAAAAJcEhZcwAADsMAAA7DAcdvqGQAAP+lSURBVHhe7H0HoCVJVfbpvve+MDNvctzdmc05A7ssuwuSg4CI/iJJEBRMGBFRJBpQSSqi/iAgigmRqJIzu+SFzTnObJicX7ihu//v+6pO37p33iwLzMzO7v++96qr6tSpXHXuqerqbpvDHOYwhznMYQ5zmMMc5jCHOcxhDnOYwxzmMIc5zGEOc5jDHOYwhznMYQ5zmMMc5jCHOcxhDnOYwxzmMIc5zGEOc5jDHOYwhznMYQ5zmMMc5jCHOcxhDnOYwxzmMIc5zGEOc5jDHOYwhznMYQ5zmMMc5vAARjZkE6l7DnOYwwMUD9SJ/MOUu4r2HOYwhwcQHkhCaris9FPw3Jc63BcBNSfEDjN8zmzVmNkF6OATYC9tmhUts00jZtdNmH1rldneyDqHBzEeCELKyzhbWVPasMByvwuf1D0b9hd2b3HmcBDw12ajp5g9HwLpBRBO5ywyWziam+UwPYR3G63Nedb47ujMzHv/yexDbzArQ8w5PBgx28Q/nODlm80eFh6z1eW+CJgfVHDNCa2DCAqoI83etsDshcvN5o9BMBlUJ5kGOWCVuU2cdLZNbt421bxj/bt2mL3+YWa7QugcHmzgEDhcMSyYHPSnhnWgGabvL4xw2zHsvzek6czhAAOC6c+wrPtVLOfmj1AozYNZGA1UKppiYWm7N99kC3/66fPGHv/Y3wLLX30jcMzhQYj423TYIRUCLhSclvrduLBN/e4m3E+kdHenNGI4fDZ42L3xzOEHwLvMnonl3R8thTa1EC3ahMegUklQjcJAerkpi471duy0RS/5VWpW5/RuuL7992ZfRugcHmTwyX04wSc87bR8LmgoWD2Mbto0yRDeJ2x/JuVhmp5uarvb/Q4Pc7g/pc3hPuJ16Dd0xs9DLi2kPGqxF8ej8aVe0sMZGDv33GS7P/0RW/DSF9voqaf+7tfMzkfoHB5kYNcfTvAJntqpgJA52o7Od9ku7qFyw5R7RL5P5DweZyBe4k/pBP1ESkvtYbf7idTtSHlmC59DxLfN1rzY7BGQQz/fNftJrNnmc1XXoqSaD0NtioLJhZT3FAF397bbbWT1UTayZMXIzOVXLHpnVf1XDJ3DgwSH4wRKBQaRChS6i2sv/+WT1h219GWjrV4JbJve09vc7hU7pye7O7Ks3Ll14+7dt92xZ++mHbu719+xZ2br1kaV543ObbfdUu3cua269toB4ZYawm2CeQ77iZSfGI47HC91/3+P2yB6Npg9vjB7SdvsPJDmb8eibgpiaA08a9B6IxRQi2G41HMNioKKLYuIbipEai040hY94ol29/v/7a5Ou33xI8xuR+gcDk8Mz43vC590hwtYHi+Tu11Iud3edOuvP275kvn/mjfz5VZA3pCKapcVhm1WtS3P21mWT1VVMQP6jqKo9kzPFFsaDduZZdX2Xru3qdctJifLautoblO79rR3WdVs75nuzswba05vm9zVueuu7TMbN+a9D3/4us6Xv3yHT4vvd6vby8xOcHsY/18LrC+YXYRGfC20pieyQdmpNBBSOvR0FAyFVIt7URRSXO65kHJNihGpR9NGQhUij68+ybbecOvk3l7vFx9v9h8ImcPhi/3NjVlB5sMJLI8bwscw/bQ5TKdvu+alT117xNL3NPJsqYTUbMgYBe1AmyaniXQ2D0xVInKJYV7ZJOidqrLdZVHsrrJqR1FlW8G+B9G2Zw3bW1q2s9Pu7MkaEH5W7M5HRqf27C72dmY6k0sXFZM37t07Nf/ohdMnveFvuvaGuXM7w3gdWv9xZr80afbHaPpllDHsIe9gF1JH0CBglBoUhRQ1KteiXJNi6/rPRgcGEbNdme2eqXogve5iszeCOofDF+xF4j4JKmc+HOBl4Zh12w3DaHO4ztx9wy89a9XKRe/I83zCivtUz/2DKUugARJkMPQ3Ig2SS5OiLK3C6hL8HQm1PJ8uimIv3Xme7a0shwAr95QFBVs2WTay3VWZ784b3V29braz0Wzu6szM7IIWt3vhkYt3ma2dvOaaT7fPOOOD0AXuW2c9UIHKZV80+70Zsz9BUzZdgrOFWXE2wG4YLP1sBcyRMBOjCKOQokbVgklHAiOpT2AopBA5Q4tu61KZtj/7MbNXgzqHwxdxcsn24bBfOPPhAC8Lh6Lb/vvpQ5Tu9vrrX/rzR65c/CYIqXkalocCdbPC4UaligG02NwUajS9CkWrCpCpobWz3NooajeDG5raNKJDqcj2VFlzT1V09+ZluatqFFtA22FVhqVpthV8e2xibCsSxPzu7rbsqE5mvymhhviHqOI/Or5i9iIoO1AxbT6VHxaczUV7CoZyhnRqV9w0p5BairbFTxCkFQyXfD4CPCLbmpHQMhRS5R6zzWhfpPHaJ5v9OahzOLzBnqQh7lVQOdPhAC80jQ9HF1I0visxs/6aX3zpkWuW/jGE1OghE1I/CNSquEAiBZuGNIKOpMx0Rm2tAhDMqVfABUoBd95Ba7QzCK+qKKarotydNbI9EI5bkNIGa/R2W5Fvhla3pzHS2Gp5c0+n7LVHmu29k7uLXru1Z2bZskVIaxLz92qk97Qiy95wr4PiAEEV/bTZOcj4P2BOpqZEQUSw2tMwlDHsXJ4yoLCi0rQaZhXMPGpTFFJc+pFhWEgxQUo5SMAZuDdBXEFeveA5Zh8DdQ6HN3xGeI/SzApnvL/h5eAwdJsmFVIcvzSd2699yW+vW7X0lVmeNTTBHwwY6InhbmEdQavJ0U3j1e8VkG5VARrmetWGZxfCJrNmtQktOW1VuQVL1u1V1diB5emuslHtrcpqB8ThJCTj7qpRzrTy9jQE3kzWnWxXo5Od7M4tHTvdZrLsyy5b7itUstcdffTYw+6440+h9v0OFB3roq8ogQmXL2T0vXFWhRktgVkJswyBIxRUFFJ+FIGjgozUJynhkEgPie0AbbvZbRgg5/+EGbTPORzmYNe7TcOfHR/NA3DGwwEsy2xCyjUoCij+nnZvv+Ylr1i3ZulvZ8CDRkgdMKAZvdulwcHUrUoiQO2zLK3sFtTcOhBW01iOToJ1d1VBU+MOT1VO864oegBaW74TDQ1ad9IKaHTN7kyzaTu63R7kTm9n2ds73auae+bvbkzbCe1ulv0XBJtV/2R26gJIOMiRFdSSKFewBNZopBZFGmUPj0R5h1OIsbMpqJbDLEaRR0DI0PMVRwCrwC6HNMuQQAeJ7oKfe1pYP/8ZtKhXwTmHwx9xMAp008wqqFLG+xNeDo5Tun3MugblQoqmXH/9S1+9ds2SX7ISrHNC6oeHhJjb0e03Dugm1L4wPd44gFArIVuyqlPlGTSwspdXWHpWVRuCbhJ06DblVNGrdkxPdqevev1XVq1//7U/OYU0qUVpMy0KKWpRTJlKEjvZO5yG4exo7pvTcMU3ivI0WSwwsEi8qduBzTuCFFBI78odZk96mdlGeOfwwICPMto0DyghRUPBNCyk+KPbu/PGX3nNkasWv4TawL5VmsNBQS24op0KOAEdAQ2t6lXWmenZVKewy37tE7b+f2+yLnq1RyEFQ25qS9B61NkUUqTRnRqOVnY+TyD43rlvS7HLuSykoGM6k5ndCfH5nF8yuwTeOTywoFGUGA6PgVlN4uGA4YJyLHKMupCi4Rilqe685Vf+9MiVi59jXQ7lOdxfoEZDlBRO8GB5iOVXaTPtwqbapX3jif9kk5umuJ6UgKKgYucOCynaw53OXyUKIvLSz18nDgLysNcZRrPgtGXlw/7ogk8c/7S1l1R7OrvKVrEzH23uzKpyb7fTnm7mo9NZUU5Za2qm2r2n2DU+3e10rLdy5RYsFq8tIGOZxRzuP7DrCR8GHFUDfeIM9ze8HD5W0/FKwcQx60KqtenWX/3zlasW/aRhIszh0MOFE+0S2iyFE00bAqpNATXVs717ZuzKx/+ztcHTAQ8FlAspRqeQYu8NL/e80ymUuF9FXr8rSDfDXK2mhnXmKy+2o//8iWZ7oFdBGPLeQVH0yqrCUjRD9mU5nVm1F0J0d57b7iord2ZW7qx6tt3ycm810tyeV70ZlHB31eshkWJvI+vt7fa601W3M1XmM+2xbGY6m+q0q2LXTHbiTZ0s023bORw4cFj43Kft3S2QcDggLSThY5XGNSn9mEL9H7v9jl9/8/IVE0+xmbkfwUMJakvsJlpBc8LU7kFLgul0oEFxmYc+2TvZtb07pm3Dsz4oAdOFkJImxdhRUHHjnGEujLzzKYBcCHGJRyFGt2tUfgidv1a8ubf018+3tW9/itl2+DSadQngUlQ3C1DgdK9NMgamRKoUbLqJgEpwbz+vZuCfznhAt6z2ZDm0sKK3VzcSGtmuHIINFd9bWGfSOjbZynrbqzGEl7Y3y7p7O91qT2vh+CQqtSuzUVRxPqq6o8yyD84N1v1DvZIYgsNFcML9ibQM6Q+q29KeYCSkjlxs86+88mVvXbpi0eNsuq7HHA4iJJuiDQ1Fm9a9Hk9OFtbtFNbuUDiVNj3dtalJaFFTEFK72zb1ko9Lk6qFVEhAHc4ZS22KSVMQsZO9w1Mh5ScPaHjHbykM4/DOIIXUipdfaGvfAk0KQvEHRxx6vq9GqxZkMCyQglBh0nlXFJqaGgCmKlAxCDUoVt2yKqFhVW0Is5my6HXyhk2ixtMI32W9YhpScBeSmawa+Q7Lu9tRCQg8aHNFvscK+BfPn8zGij1VNU7BhrSWdg/RebbDAd7iqeEQUf3pORyQFi4VUj5e66XeuSc3F3/2M7/6V8tWLrzIMCnmcHCRCijOSS7ruljW0VA4TeOHYpoaFJZ4kxRSsim0ejb62i9YZ8eMdQoIM6QhIRUTY0e7oGFH8xeIHewCyX+V3PC1m8uim2nRdBqZrf6zJ9qa33mE2e4fRkj9IEimipy4OIm2GwfdWn7SxgVtRz+fF62yDBOwV2RVQdPDEnQGEq9rWTkJYTeTldVuMO5Gw+zMWtVOCMedSGML0oJwa+ywMWp42a6qOTJpvV3Q4ho927i3nZ3YxE8H0rUtyOy4B5r2xmFAsOXoZstJC0mb9f6Cl8EL53b6o+pCqvnjT1yx6t/f+9y/Wrhs4rw5IXXw4PKEwLLHejRxacd9p3Ybgmia+08QTBRUFFAyhc20uzbdLm3i36606rK7LV+6xGamprAc5Esp0MFI3EckBRUNO50dnnY2tSh/GQI1KGpWnHUcuYxjq+bb0e98hi160rFYPx7mWrVrazXg9ycSasCvhodRGAWb26gflqdlSVFfFlkGza2qpqqsmsqwPOWeW6Y9t2o7stqBRfmOoltsy5ukN7f3rATvzN4mFF6byqZstMJvS687lrdmspmyYyNFx444AhPqnb37ac+NDeHG5QA7lQeNDgukBeRYpU0BNTxuG7/ygqOP/os//8m/nFgycfackDp44Nyg4Z07GgmnTmkdCKjpGQghaksQUNKeojY1A/oMl38QUG3YY1dtskX/doUtuugi27N5s+246SarsMbRvhSMj0QXPJwZpFFb4hKQ2hOFE5/nI43h5CM/97NGzl1jp3zsudacwBBhYR+0YCuldqwrvax3Tj9MBmEmd9Da1FLcd8OynM+RggbFtcCS1PaCdypr5LuxZN2VWbELP0S7skaxt8qzPblVewrj+bdisgGNDprflLWyPVmZTVe99nTWGZ22ieaUTUzwFAiWpe86EBORtUkNhwIr06Xn/kSaf1o4GtekXEBxnGZ/+NsnnfQHv/vkt81fMnGqYWLM4cAhnefUnng6nOc3u10YCB0KIAknCiYKKLT/9FQnCqiwN0UtS0tBxM+2Tdvad3/bFhx9si0+72F20wc+YB1oU3xQIEfaLqj8V4k0djg1Jm6OUzj5m1pYNAonF2g9RFjxGxfY0W9+gtle6VVzmHU6UXjRHzuXgkz7brQZBsNO4HI0h0F/W9HTwd2qlMYG9bdsY0k6meXlNPimMVCmsUqFkMt2I93pCkINfTqFMAi//HPZig989YfQxrzwXnCXA/e7kCLSwrFQtDluXUi5JkUhZX/7p+ee+/MveuRb5y2aOMaw5JjDgUEqoPToCsdrEfaeePapDSHEO3dc1oW9J2pTMNCeuPSjcOp0YSDIyN9jXHTPiq9vsOVfuMXWPP/5tu2662zr5ZejhzPMEb71JnQ4O7mJPNXJsKlFUVCxw9n5BIuHIsnwZztbMd9O/fKLbAxLPt3Am8MPgP01GOlo6To4umlqbS36panBUFPTXVKENUor250/y5ff8tof8nlPt91QBlQcI4cT2BLD8MIT1cjEeCvP8+asnHP4kcGjBRRQJZZ3uoMHLYrLPO4xzUAY8aAmBZb2paJA4lKwK6EUNta5PKSN32PbdvIy6x6xyO759w/YvIkJGx0fD0IJy74mhJXcNNHdgu2aFbtYWlNiKKBoVv/OhTayZgELDN8cfjCwzWYzFDyw2aYykUT1lY8NdNEzHZg2bfx8dPAz0sNPil5VgcX5yArLGstadtnedM7eVzA3B91u+E3Ywx4saF3pifnNUYzjkbnBeeDgTQnZIlPgAqUIAigIqA4EFLWksGEeNSYYalncTKcpINAYT3tY+JWlnfcKm1w8Znc//ChrjOa288tfsbFm01rIsIFOpECSQd6+pqegSgWUCyU33Ita9JOn2LIXnQ2GQkvHORwKsEf2Y2qhxhfd2q7sYZexq35YMFGH3A8EITVQxuboKMf1nCZ1gMCxxXlOW8u8qL3rbBM1JD6LxyUfBJWOHrhQgubEIwm+sa4XYElAVVoJUCNjmnmna5tPWGJ3PPpoa402LNu5y0YomBDYgKGAoqFwkgbFeLBTzcnvAFJALXziCbb2z59gjUYOYYa/ORl1+ADjIW9VB/pL0ofNcs+HGu1hwzFLm2XNxkZsNMuzlmbAHH4ksAldQEmocJlHgUPhA+lA7SgIpLCBXmtKMORnz7gwYgelUOfhkuPSLAq759QVdtNTT7J80aiN9HrWQh7ch9LelNIKaXJ14QLKhZMMhNLS555l6/7qSTaybDwMiAfCT+z/L2BnY/mPztwZKT8MMBBquzaHSzezMBx3XkhC4zyaGiOjY+NZlmO5Fwlz+KEgwYKWjfJBJggobpjTwO12FEq84yc7ppGi7ixcgglaTp5n1oCh5rT9uMV29c+eYbvPXm3NBuiQitSmmLnuJCK+L+somGRDEuXHLLaj3/EUO+qNj7XR5fOsgXKEzXJd5nA4AF2B8dMtuhnfnnMgcb8LKR9ltDn201Hnc4G0mm90rDWCX2euDubwQ4JywUFnlBPRUBhhwEV3zbQP0CUSRJkEkQsk0qnh0J3DwWVZAwKp2cpsBPTesjG76Wkn200vPtf2nH+U9VbNt2LxmBXjTeuNNa0LuwttqzhiwhoXrLVVf/JYO/5/n2eLoYVxucibTDnSm9uLOsygsWDTjazHp51+FOwz2g6Hng4jO4BCk1sTtHXTB8b3VGmyb33hp15w3kOOe41VCPJJNIcfCGw2zvEglIJAkhalhyp4R6/UGw06ncp0vABqPG3e3QvHDXoIC3TaHSzfejxL1S109IBpcZkYloUh7RRcAmbs5XktG0N+E9umbN7ero1ifI6Ot2zeygU2cfpyW3TCUpvXbMDkNjrWsCbsBjWroEapDnM4TIAfo6rX21rknZ9pLfnrL0XqDwuXCTSH3areh11qD5hmqzFqLd9mZfHdeJQ5/CBw8SFhEu3wZF3Qjmi0RQ2Ha0c5BmRfS8qxdINpQluCEGlRkMDfajWiyW0EKlQwjWBGcxsbadqCKrMxbqYft9TsorXWfNKJNu/HT7CJR661iTUTNg9lGY8CiukyH9fa5gTUYQb+cDRsb2Ok+lE1KQeHpszhJKQ47Lxg+0OjZVPjNrPJutMbrdveYr3OdvyK74IWMIllCh9C72Kicbo5mCxHtQsymv+/sc8ET1ucTUWLtgwEE34PuGTj3pKWbhJKUUBB02k2ooG7hR+Qluy+oKqFE8wYBM4YlnXj1Jjmj9jEglFbvGDElsC/FGFLRlu2GBrWwokRmz8fmpY0KCzzIBR9n2sOhyHUMdluKx58e1Kzwcs023BstBq9MevtgXDaIQHVmdkigdWevttmJjfYzNR6a0/ebjN7b4MNN/0II0+vs9WK7k4ItD1W9njCvwPTg1ArJNi0B0NTw4ugDvg+5oGFgWpG1LXBhT+MFAoUStReJKSozSRmJAoiF0CjMBROo9CORqEp0U9Nie4xCJ9xCKd5Yy2bPw4BREG0oGWLFo7aksVjthRmyeJxW7xoDPRRhI8gnSDwuMnuS7w5HKbgrC3LKZss+GKLA4r7u+c9f9o0rCoN13Jc0/kxGj4hMbJ4vo1/63NPePmJxy9+wfQUb3d6dN5xwq+sVALSUr8jcYsl8GXUsDIsOUTErzUmA/flZahCsCjgwTQJEfmLTvc+mhl/6Wnj4uUaEATDUmHYf2jhQorbRXRrTyre0QvvigrnoWjzURe+O4ovttMhznjS3Ok9Ge5D8a2YvFNXWgmbdeRVrYQ24eYChd0IBRuE1zi0pHEIrXkQSPPHIcBgqGVRyEk4YQkZtKfQnt6sczgMAU24mmp/zrrbn5+vfs+mSP1RoGFDc393u+fvBeLM980mF1LcMNdjXCtWtOZ/7X8e+8oTjlv0bL5cLS29TzoJm0h3UUUXEQZ7pIJU4RLCiZgAwLQk4DyIoFAjv4QThBpnXCxuoFHAwaZA466w+OmmHaoUyhZ5VRYaWrD72QOpZyDggMHbSwKKRkIq2PooDAUUbB3ojA8Yh8Od8bQ5BBaFkguz/gFPnqPie5NiBqomBBSXiai6BNRIDs0qCCQKpnmwuayT5oRwHU+I+09KIjbTHA5j4MemnJr5aL50+wuy/L38zOKPCo0cmvu7+z1/L1CYwf07e6mQaq5bM2/iCx991KuOP37RT09NdsP8RSwJHDqZAoRDED6ECNGmRUaKiiCoAjnwpjECkngR3loSYkhLHH3pqLT7btoUWvBQWImIaxRSNc21OGhtmJohcg4tjn8SbiF+aBaCfljKlpeY/w8BFl0GbgonyBaZVEhJQ5INgaQT59SaguDqQar1QOMdvaCF8Y6eL5tDupTb3E+i4NESUQKKAiksBYO7qeWi73eFzXEaFXMODwTgx6ac7rwvXzLvFw7gG0U5Au73YeD5qzAwnJVB7QgCioJKSz36H3r2wsUffu+Fr1m3buHTqEnVsYdAWcSqRVFEj6416AWP3iYRNSQnBtcQf0SMJkfKEYQWXU4VVyAqMHgDOYYRA3GImLOEEkFBBkiggRbtioKNAgwm55Ex8dPPiU03Y8EofybgCJ6KgppBMYy2hBQcQVAFrUrvMKeAisKqkOACTYKJPFjeUYNCJMWB8XNWbFPWpoFi6W4fBFT/Th/3qXIbhdZEGve6Glja6XhBaEiVbw4PIODHpuy1/7ax6K0vi5QDAY6C+30oqBDBKcHkZliTkpA6/yETS//zHx712qPXLXiKNKkETETTotZwIhEIc5FTJiHKcj9iSgsKYq3fKoP8kml0wi07Cd4XjADLJYFH4kUZRHpgqu1QStpELA+uIXx/YBjL7TYEGQURNDIJNmlrdFOQBYHmwkw5VeSHcAKlKjOdOg9CK+xPBe0qLuei0Ko1JxrxBg2KRloQ0qIWJe0IQoiGgipstmdyhyUdDXlZTpSIEefwwAL7DP1ZFp23NBa/9RWBeEDAlDVSDxeks3YYoi2eP4axXM363J4okhoALcQIPk4Y/nkc2jCJV6Hk5+SKQi4EJUXxKCTRQX8MnqU4ABligMeppRrDaMOIxxn8SrDEUZOS3A78oUzDhmBMCArjCxi5FO7AnsLA2YtfuJ1WdLda0dlkRfse67XvtN7MBvjvhP+uYHfvtrK7yareFiSzzbJyJ8xuiLO91simrZnNYBz2rNXo2UiztDH8bIyPZtr8njfe0N24BfNGbWLBmI4VLJwYC2YhbfhBWzCfm+Q8VtCCNhX3n6hBQVjNCagHMtBx0KjxA/ejPLe3Pxw2RxCGZ1vqd3e2YKLRxC8wDyYD/elcAyTOeQ522SJFotx1UvIFP3/9ZUGGkJciS94gU2h0kQMW+GMSdTj9KcTqYhGBigAfbRekHllx6aYj8tVx6RMD7EBhCF3B51wBXg9moxBcgngGwaUANSsIPYZTA8KiDo4uBhi/BTAFsxskjLViO8xWhG2BsNpkebXFGtVmCK2t1spg8q020thuo82dWLrttvHWHggtmkmbNzZj88fbMF2YHvwVhFkF4ZRpmcc7dw2dfQqGWt3AMnUODyygy8pS78844GekeDlchJQKA3CEskzuT0duNjbWaCCkpY3ZexnMHhwsTNLo7l9jiLwxHXioSQ3wMZ6CeYl8tBkMI4vkwB5At1j74qXPAFvOfhohgcAZAwfAEFKDsAmUfgynEUlcOCWo6URjeBqRgEAvW/DyUBSXaNyw1vKLQgPajc5IyebGNzT6Vgnth5pUV6bVmIGQmrLRBgyE1FjTDQRXc7uEWCvbBi0MAs42Ww5hZ8VGaGsbYQetrSq2QdvbDnsXBOUkygNhWfFALsa8Ckd4jTkc5oTZYYfwAzhjjS5+2Q4o1MmHi5DyETc8KlNU8+c38AOcjWjsutkfYrhP0j6SSZsmEPlDGK4xXoib8KWMEYmzFlrDMQbgk08Rk9BaYPVp7hq23dXPu+9KwfFDVgnkyKKaIcBfQ+37SAJpGBW8+09aE+5GXklgtUDUafO4r0StiOedRket78YycGSEe04GU4K/QPwecozvNuC3AKqwDK3KXVhm7oCw2g57G8xmLD3vsbJzN9xYhnY3wH2n/KWWo5thINR6FGh7YKaRVhuGaXNHjcYR6yN72D2bmcOPArRgF8P3QH9XTAP0cBFShI+WZDoJ7s4wOTBdqqBJpRzD8JRowQ4yIWhOcu6DmCUYgpZVR49IfXQz0eCjTacb5cGkGBaRugUnKAI9jEQ3LymG/YwaShhE6GwcAS4HabvsEw12fWwCAdLFopdCi8URu9xihnaFgYKWzxtVOEpArYqGz+vBbknTCtqW7uZBmGlTHPG1jGM+TCpcmLqMC8tgBwoLU0HYZPHte0Gr4rcAuBylYNoJobYVwgpaGARa0bkLQozGBdpdkFl3w9wjvqq3DfGwfIVQs3IqGKRXCzd+KopaW8y7Dy8npwiN+93MoQaaAy03Y0WxI1IOKA4nITUbBkbFvNEW5kPOd/UPjqfaHR0ezsZLwiQ84N8nPiAvL5xEZKBFGhBsXvel+FUFhLPOI/pnhdM9r4FIQB1PqUaQyAlMwZIiMIfQ2VHXGZCtBNge8NANoeLhJEiOADnCpVGBF7JJS788LyGEgjCS4IJ7wCCy4sd05QRdqPOAg+7UhEsfiMjltxCDJMxo4v5VxWUpeEJ01EdLxA5sPsM5DRm3WwKKgqqAUCt70NKw1CwhwGiCIOOyk2az+MJeHOLABMG2F2lOwiRaGwVbuBeqcgTDMg0bD3uQg30Oyd/IoOIeBLAlDyd4b6d27R5t6lmVkXAOB8ZRu6PDx3s67ulOxpSWOgp3YoRonLSgaeA7kX66aQV+Xt3tk1+0QKrt/SMm6GURf+2IiDxCoDsl2IHG62BoHzXFmSJB/Cgkp7nkQc0YHLxKzOA/yNHIRyoCKSD6JoQFNzngDwkAcNSNEdKeDd6WvCoqo9WEkEdo6L5RPxGkhwIEmtxxCEVhpvtEDGNUxeVzmxBoEEC8E8qPBpcSUNwjg+lBsGnvjAKMBm766/00N9DYCmpsWLpiCSvhJsFGjQ1LXA1YZQogfw3n1JBG8wAFi051t9M5GELqfr+7N9w73pOONCxrNHPt7cYxFhuHniEMxBq0NZZp0yNa8HFS9UE3jXMyFH8a6ClfTKJGFGrR1Muq/YHBnoXA9GnhUic0mIMze3nT6Cxjn9+pCUDyie/JS5vSRIfN+glR0DBMdgyiX8FsCwXBkCfwKQ0l6nxxctKrcEBCgib6nU4k7UWynhwgiUnEvFVU2sGCI9Kp8tFNE52h1wJcAPbLSjcdZI6CQnYwFGqKE9tGD6Dz3aESOtSoIISgZeluKISbYRlqJVY7ElYUWhReEGwSalx+wkCLq3jjQDSGQ2uTUKO25ppauvSkYf7DgsztwwQoJtq7jR+DA/WalgHc30LKe4IY7o20R+Qus7yJH8WmRqBHZYj8+4EH0Y4pxnEco0XBErHPRHcnoDga2AoJdh0Zts+giHpiEM4GJM7oIZ9ShwWb6bitcF4YTgQ7pOGl7U/GPpx/EM7H0DrVKABCQ7gh+mnQpQOvKFf4I4F+OhIM0OiA0SiL6UZSzUMy3W5Hp7y8EKArCH6PFg7fyhUs8UbBElOQm+VhiHd6yq84QCSl7eDdGqMHW3m6cWE2LEAIRKb2pP0uLg/jTQNqVtoXo4DjUtK1NggsLTl55/MumA1BqEmwwRRYlpZbwzK04vc4Ey1NNyQo2Fxb80oRXiYv3/7Mj44sh4RdlqFQBx73t5AabqXhFh4wjYK/l1UexqeTGUUEgIMjOgeSikhIA6ExOmlx+kXA7YzI1OewpkL0aBkhJPHSJAAKMpbZk6onX41IUJK4ML7bIjKyAkmIYGAoLSdj8AWOlCuF84iPl4g+f5/Yp9HFGjNOEAF1qFs1M0JrN0E/CHVmSaA3AoPoTA0BW97hJAUQY5JBPA9xwCtBKnsQ4qzbdnZ4Ldm1XrdozYp+/YfBdFJDuO3wyG5TuFHgUPhQwEG74l1M3TSAptbjMpQCjYZCjELtLtBp3w0b2lsZDuQG7Y5aHjW1VFuLglN7azRpBYbLPJveQKRulDc3SN27HpSa1DC85sM2kY+P5aONhtUfYQhajLNEN71pmxPuH0412qmXg76fbrTlh4mjnt5wpipMXoaFyRIQBi15mRYsjfYQXQjeIZCBNi+KlNDcL09ESCFcCZYghPe5+qEEfW54qZOOtsorp6Z4ZIyQmzTUOWYQ3sEV4tfbLmocmuj2mS5/TJP+Mro9ns8FgjS6YWQhnCwCHZ4HoGWZx3MmBrsTfP4jQaL6AG5F93hpBDFFF5jETxtWXZVoHOqa74eEPxQg2oJSD85Z3cN+aHBIQFRULFM/8Ks7FDzTlhWQFbppwBsBNBBa3EODYDOeUevdA8Mza5thqKHx0G7/pkFYglK4UWOjcEu1trqjYUJZrGrAtuks+xQZDjjuTyHlLU9467sh3F0P30Yrp37NLyGhicJUYlv5AKyNj0SHO0l2O5qQVt9wGdEfdEkayot+cQXLQbrC5Imx+jQf0J4H0edOQI9mJOPS7zaNOwjankJAbA2YwBO4SfE4+yLwhIvcuCgNNQo9pBLuDkKM4RLkDeQ5hgG6oGn5whHLYGxR02x+y6yJlPQQII8SgJc2bxHOQ3eCP1vUEn82wedrEIdhTJzwYsPIgr9uFoZFE9hRS84bIpYxdCDLKCq8IYK8MaHIQQpAn2PQHboANlkT9vskmFKInxcaJCS/J+iJp37PwGkxnhBGf8od4HEYxmnjUyeYEEruAte4t0YtjZqW9tYonCiouFdGA+HVoxCjMKOAo4lu0aixIbzLPbjdm9Am3hMHFF6r+wP91guG4tiNP1hMm29BoGm8/Y/POe8Xn3/sX2OEzNcTHYJPz4jEqf5I/bPBw2N6HHyeNNPVZASxn0zw124yw+vDXh6BbqIf0zmcpDkV3WnMhDOgDoh0n7VJjD6CaOqnEQZz3zc76vDo4B4yT51bAQ8bm8cJIEiqHsYhzWTPyo3T1v0CfpX3dK1cP2U2hcG/dQbCp2nV7q5Vk/h1XwyBRDm1Cz+yfIkd02Q+SyGgKKxWjlm2aswaJy60/Mwlls0HbSlozIt5s1A8UYpyZSwHaGn1gwVeELRPFfvLIYHqlfJ+VCReiMgbEgoOpkMoWognr7NG0lBW3x/KQ4nKu384T5q4xxkOS+l+7YcHcUbwGuh1KNvA60q405N0TvEFSgA8agA40TVViVZuFn/eWPbBV4XwA4ukhIcczDs1LqDws1q/AcFf0yIh9a43n3vhz/3sMX9dFTbC9qnFEz1yRHjjO204fBhDYXWfKAkGht/cwBaZA7nuK3k1avmfDIQh7DO498foGIgA2/nrmeru4BxEYI4xoz0k1FNQM2pRMEEI7YUQ6kDIzPSsuGGXlVfusN63tlnxXfzCzhSWn7PYWk9ZbZ2/vNmqqR4SZxmQdg85wU1hRkEjAUNQsHkhCPHD1l05ElAyCjD0fPPhSy1fPGrNx66xbPl4EGRLx6GBNSyHENNBLb63iuXjbzez6FcwOAZowcG7lZqy8KuP4Ex7Sss7b+dIUxMzCj19soo/0I8/DJSeJ6AcEpDuNHenvPtmHCjew4M9nfo8drCTPJxIeMVJkCCDnVY6tin/4eqVjeqVzWUfeBuIBxxxBN3vYCukoN/LRltmrNkcwSBqYGjWbSkodqDoqkaNiG05GGEIHkY78qeDL5CcEJnVSeh62vwXE3kCX7+Eg7ZfacsNdsWNkDPx14Exn+CGqQdR3xqKqCuDwgAN6NcjAkIpW4il1wIYCJLiim3QkCat8z/rbfpnvmTTv/k1a7/5Smv/7Q0QUNugLUEqdJH2di4V0BPLoRFR40EPZSNIazF+W2DnR45hGQehctqEtCad9KQApNDSszYoBwUUEevGNsvKDFrVhHU/s9Haf3KlzbzuOzb52E/b5NM+a52/v8Z6l94Ds9HKW/foGJTyk3aWtHiodIBU7khgAPOhF4aW04h+20RbUdjHwas2lzvQ6rn6wyIUIJoUDPh+CQ/HYy/v29PO5VQi0J0zCfHkxOD0xPZwJQg/g0IwVOjmTrkOAqi53B9Ial67WRaONhpqUqlWJfPsZx514qknLXoi5wYbSpum+AvdkbrdFVtVwTEbNTAu7IRIqiE+mBgtDXeZ0E8XHnUUDfyycGEILbiVhWwvVwQZ0jzE1y+S2wMgwetAuLOOxDLURBi6FYCr0+kLfu4lZfMaVl67y7ofWW/FpZtkd95+vRXf227VDXsglHZYtQlLuTvbof68EaQeQp2wnMtWQcGFzCrXTwehE7dNK3bQYggv/OXHT1i1vWMG/looDQDlgaBpnLEoCMydHSsu410slHRH1xoXL8cSEmW4Z8aq2yCYpmes8/7brPuJu624ZifSRtkWNS1fBU2L5aJSp/o7Yj+on+iPbRO96hs4QqskbVhLoegXs9vgRTuIBUbkyEakAiylz45hBmUQbWLYZhhBv/MGqF/h55UIqfT9wefXwE/Udfdrnx2BgR4GAAkxsOaBo7IOrH9+w5uvvjFSDyg45O4PhFbq19qrTKQ0GhdcHGdsErQkojNEqcAhGxcfUKAFF68Md57gHbCdTtBNE6O5X6nhXy+S65P7Dpm0gzHBOPhFCEkFkOAWLjGxuv+DN/ijuwY9Xu8YTw531zSi7/HhJxLZ57Ws2tO17kdvt6mfu8RmXvYN677lGquu3m69/7nLKgic4gubrXfJ1qChILKWgFhq2XzYXF4pP2g8pyy25uNWYTEOOpZe+dKmtZ62ClrUPCtvmrQSwqm8fhe0tEb4lit4rAvD5aQMEoKwbDxkiZV3TJltbZvOMrIRKdCQbnHFLqumIfTgru5Geruw1JxoWnnFDuu892abfuV3beqFl9rk8y+x7ic3mLUhDH0jXqOGUxD5UKNiudUIsDT56GQoCAxmvjVbcIuXHeLuGCNEZz9HVvmDTT/htofNjv0Fks4EaLshYqL70FQq/MX+ji6/qo6AX8NIDimEGEm4J6uCg6L6h/AA+oMl8CVmXdsdfQccac6HEp4vh5Hb1JZocy+KhntRNFg3hD2pj77vgqf9+OOPfD2/VBKSSBpPg9GT9daDP7IFwOEj597gcRLWvtO7tE4UiBFk4RL+6wHb5yfVEePPUh4JqX3Jg1AG0SbkniUtCBh9FIFv2LwOWtM/3WzFVzZLUNl03EvihvbCpjUfv8o6H747lBXCIhtHXAkfdAfc5T1Y4vXA38CgRz1HfvYoy+Y3rPelrdKcWk9cba2fPMq6n+bdHwgWCjnexeP7r7e1LQdPcTm0pKmeVSOZlTfutmrjDARLYeUOaFsUYtzTovBiH6PcPNogIUmhwzpCVjYvXGzFt3aBn+GBl1/54V1DmwdB+eNH2uiLT7TsaGhx4Nd5S6brYB+RFjuI9Q1OuGSTV1RcwSsEmqN2weH9LMAtzvvUiQ7ykZ8W3Irr8LDUJvaX/mDc4dhEcM9et+Dq+4WUjQgJBKAdy6LakRWdx+dHfuS7kXpAkZTkkMLz5VChm3a6vEuFFAUUzcj/vv/Cpz/xcWtePTMTfh9CKv0qsG+jjABCQ4frEPYhzALyJJHjUJ4lamTkKCV/Ekkknwiw+mUbAonkg0NO8kV+Yr9xBqCYwWZaI2xOlHjTjJXf22ad99xkJZZv9WT1WQVhoQPL3NiGO1sCTWsjNBpuSoM1P34+fiaalq0Ys/y4BWZLRqyxboE1Tltk2dr5li9H12gZhy5EGhWFk5cBdjoZtDFNYUMDSIjRCaFU7uxi6TZjxbU7pH1RUyo3QShimViCbgyHQOIXefITsLQbgQDdgCUg98eYlq7ABLS2PRC+KEvjgpU2+qITrHHhCstXjoe7hfqBS5D0DcusZSHb0TsrVKNvy0HEWpGVoxe2N+kPjToPwh2enyOlpxm63/lZPm/9Pm1QOHksUtPUQow09YBI9WzEwHMH5cZspHhkvvi/biblQGPfchx8eJ603cwmpCSYoh2E1L9d/MwnPnr1K2dmipgIrnSgwXTnJg6sfqN7Y/NKOHN0h8DvjxiNdu0MoxqOYCtr0QAPEr0/JEISMSHHLNJI1hDbvQOMTIfAxKd2w43l4rKt1vvnW634xraQB88uOcDOZZhhKSVBCqFUYQLnx41bNjFq2VEQQBBKjZMWWn7aYtiLpBWpXNR4OjxrE7Pdp5wkMIBIpkRKVgFAoMwQAy5MrNmwbAzDAYKM+03FLXusvHpnEFx37EW99lpx825rnDjPqs0QXLsgkKLQ4/JQG/bQ+EregVw3Dt5Ja128wppPPgpL0aMsp3bFj3jwxe0Ey6AyhYJJSNEZk5RHnRu9QmRwvmgnzni5DwgDJ3oS7EP3BPdHSzMc5BkOoX84xmyUGmmE1CbQXqUVd2QrJh6eZwfke3v7YD+lOuhgvhRMBG36XUDRUDi5oKrNZz9w8bMe86jVvzU9zZ/+pPCzDCz2rz9nNyAYnEeNjIv8dcShdBKQpjgA0pUAYnS4KRLDUKgZYBSIckRBpXR1EddAmYToD/8x7T45RSB5oDwBTWgXW9rW/Wcs6S7dDC0EmsZWLusogCIv4dF4nmkztBVoUI2HL7fmo1dZduKE5WsXwMyzDNoHeSu0dwYBVpdJkb0cQO0g6BggKI60KHR1aKsY3mfpw6PSJlCnDEs40qrN01ZumLICgqraNGXlNzdjaXmP2QwEziiEm37e0DI8lwVBOvrSY6z9D3dYBjc/0TX6OydZPm/URp51rGXHRGHFjJgXtUHYoay0SURJ3Z0KKtoM1sWJjkDzdvI2G2i7HwRKzjP0BOhOsb/wPt1dhHMRg7H6vPtgOAG5ceHNitKuy1aOXphl/3RQ7vDNWp6DDM+TNg2FVKpJUTj5cm9ASH3+w4967qMfsfLXpjhpQCDqHxwReIFnkFjzxpaNIA+sPtsPBsXlYPSurYlyDYxMMURBFpk1aWNYOv4Jj1q7adNTOxInGagh8XDlVdugWczYzO9dLg2jAU2i3NSRZmVtCJm9mL1c0nETmu6lIzbyc8dZ48dWQWtaqLtkvOunzWtqS1weKY8BS47hSafyeKHqwhGsdV+MD4AE7ilJQDBB/91iAjDeMLTpp5bI/Sku9aDJGe8E8u7kZ++07n9tgLY334qvbYew4sSpLD9qzCpoVUoaY6b1c0dZ73NboRGi3s8/1kZeeBJGFdKjUkXNitmiUqFPQ57h7iyd/f6KQbBxqcsY6dFSCmkDAWmbDbff7EgZmAERUu+HuXvYJvq00AuBlvaIj94Q6vEGUdclJDAIdllml9mykyGk3sBnZw44Zi/VwYXnSTtUcVBI0VAoDQipZtNGv/TBH3vxIy5Y+eJpbvjWQHQNluB0W844gAI5dAohlsAQHUPwtGZDSKxv0wl3ICXEOoE+kw8N0vplCZQ+P5A6EX2WeRAcmLRVu2fFp++23n/eoSWRLQBtG9pnb1gGccJymdZ8xpHW++AG3aJvPHSJtZ53LITTamkq4kNyVc/LQqS59d2qK7ziFyXQagwUEkDhQ/sgbYTxEXFpl2Cq66bEYkSPW6eDi3bP6YmB3m+sG50ILvnR0s/cZd1/usWqm7Es3AoNkXw81kC2TmXNJyy38k5ol9fvRaTKGucsgXZ1hjUuggY5D8K5TelMhDKHMqCssQ79MtUOIHEnTlm41D9GgBf7+4NMTGwIabY1T2qnmI1GBLrHcgTOfpz9xR4AGSjji+pz+cpTnnQAPwo6AAqGQw2vO+3UsCwuqFI3tarmvHnN1guffex5Rx4x72x+STcFmzwsqZAMU/KRL7cYIleA23L1PYM9k9L3B0aHCdFSERSiayIqHTKCysFOn4geSxSYWcA4IYGai7E0OaF1lJdBc1q/23pvvxZLs1Gr7p6xbHnLsqPGw21/LPXyNaPSkBpnLbTWs4+11ktOtJFfP0V3vpi20qUSQTnAtJFDqEUIC+i7BgDyQEiIFhE9rEPtjnSvlkgiRk901wKLdsJcg2GwOAycFcKvceoSaIbHW/MpR4QbBKhUvnwkLGmpWa0eE1+1uSNhWd0zY92PrbfyrklrHL0gLG+p1dWyimkw+ZB3fd6N44uQFd1E4lS5VLZApOXVc7jQElsgzQ5PZyABdw/bBCM4nJ7mEuxBn4cH28PcPxjKKwEKygSt9bv5xN/+ZyQecFCDuT/htR0G2yM11uyhObISMw+eGMsDw680rhrUEXLiooEWpl0gRqN/umE7WYAjMN87Io8GmuKGASx/DGRnKm2mSRtkWoEUeFkGlSP8R7iL6fSpdHKpZnt61vuv26z9im9bxc1kaAnljq7uvJW3Q1DNQF1C+iU0Tgqj5rMxcZ+OZd1Tj7b8pMXx7lfIUJvmAzmrFqHskTYrYtGch/O2n5SXmwz9OviNBU1MDu4YKUShn9KSbmfi8AxxQgDDYTuJCEkHm/tm0CCzI+bb2F881Mbfd7GN/j40pUcs12Z8uQWrET4bOB/aFeNI2GfW+7fbbOYvr4Sw2m22CzyjpIeWIFTMWkCBEMhwppm77W4lDVb447isuaJDVWRw8O4fZPTYnkiSTx+k0ZDfTUrzK+1QepUP8B5Pez7EHI7ntEiBlY3kWEMfPNzfQsprmxofmbS9fLnxmdM8xwiLFCK0ZY0oj0DGRXwxSXRyv8HpJi2GI4LGgBtPU7Z7ZkFIMDhDMvCGtEJnE31xFfKSR3acr3H8okzwh1IyOAYSkVEDGxOs9/mNNv3zl1rnr67TA7cV30LQguy+do9Vm9ph6XP7tFU7ejb21ofayB+dYyO/cKJlx0Jz4jKZhyjr5JlobI+YN+3gD8Jqv4hBHpP16KciSigzApwWqhLTJ78ixTbi3pQ6AkFidDWpb4VGCjxCTYfD3RwxbBfeAYZm1Hz0UTb2jgts9NVnWX70uOVnLkIY0wY8DpaE5Z3T1oNWNfVb37Li61t07ELlD6XDNZZNkWBYFF7gDHwE/YGPCMUCF+2kOl6F8AMRQFfiHYIHwO4nD6Qe5yEt4a956I5tX9t0sZfdF/o8XAM8NjEbjcSq5HtdDh4OtZDy+g3UE0jpacvSltBqVFDQodGnofV48NaLUCKieQDt4OY1dEuwdQ2jCSb4BSXiGXwfMFoEkwgT1nMRdcj0QV/IxelJuAfyFju0hM6fXm6dP7ncyq/hh2t3eACYRw34wG/Jw5k7wjKm+fMn2PgnH2et5x4bHktBODfOBc6QOgsmTk/IKJBDaQgfuvcGLyIhGRLdik0PGFLaIJI28riIpEmttocZjkJCTYMjRAo26amBtlh1IaxWjVvr50+0sb96hDUfs8aqcQj2AmFoErHmufaxOu+9zXqfutumfuFS6/7D9WHk0YBJfOpcltnLpQt8IXP5WHjZ0a3/WD4iBoeknAjIH93fF/tjJD1mIDv1E8N+R+iHkKqPA6LuHSAdDYNpoC6Q6gcPh1pIee3SWnrdadNIKEVDyG42m1kjy5tpsxH0kWGQGgFioHtywedXTgS6fZDFrOCEO/H+QEAczi9Pl0kRwfIEmT4pnMhpGehOeDjIW6DdvNtmXniJdf7+ZitvntLRAS1tNnWs997bgwY10YJwOs7mfeKxNvJbp4aHermk4106JQ03M1K6tAkRABLcHeDtzGvflaLvd5fmJ5Lq1xmeeualQ40MzCFECDb7IwblSSvQ4Z7UDlGDHS7wux2sANAooGFlfLPChUfY/I8/zpovgABfjHbkGxzIxTuZkFrcQLftHZt5zRXW+ZurVRYXVKFjycfEaOFCm/nhQisQ5EgQ4rAp9gmKlPsuoAhPhfZwikxotsSc5uGD8QIl9ARdPhLD6CRC/DSW3Lg0rPGg1aTcPQwPY9lcYOWNhuWtZjWSrgIcGiS0YfqJBiY1Mp2aAf1QDSp4E0ofJCogxk0x7E+hfGgkngJrHH39fGLiIkRqkmYMRY1zrPUbVt64yzpvvxrLkUnL1owHrWpJy+wIuLF0K/f0bOS1p9nomx8K8zDQ50GAIUEKKAH8KhOddep9GqG2kSOxXWx6jP5wDYjpAHQxTOG4uD+0fWwHrXf6qbk7+HCN8WpJB4TnH5mGPKIFkDmmlwrfGC/Uh3QFBNDNZSCEe37chI2/6TwbfeNDrHHxSh1M1buwpsHDHwBoo/mpCy1bN2blVVus2tsJwit8AgTZ9MtCSihyDGM+dbA7WE4EschEzUrBhVaC34vq9n0D00/yUMJu3O/hDs9gkD9w9vsjcPX73O1A8SvobNMO34J38HCohdQwWE83LpCG3TJoFA5ZHwponeCq/RH0D9Dk4QXJ1COASYaOCSaGO+qAwBdGEQOAfgnuBSFFxvNu7l+jEQF8tJEmB2wg4co7T9M9vZGg94GbrNo6bY2Lllr+kCUh6vau7kzxZXEjLz/Nmj95jDWfdlR4MwH3dgaQ+JUZE0C91KKBHEDPAEExY6l09dBAScOcEsLE6w664yXswURi5Aw+XDlZaetHKJSlbmolEPgD0pLALW+kMQ86FYSLCzf6I7uEFc9N/Z9jbN57LrLRl52iB6irrW3LIaR4ZzQ/fp7lx0DgYyRWu6as/Z4bkRwi8ywX2xj/MeXaoerVxAj3xzanfCMboeWeIvWRyL/7AMaN8dPMvc6zwsOcv88bUgvpBXEVeNL+dfTHNUTvSLZHnoOE+1tIObyl0lZztwyflsDcbYSGJEIz1QOZiIEeaSCoZkyY5MRFQd4VvIaOCX4w1iMnhMkaGlz7AMF1FiLQ9nQckUMMIUx3vaAtdf7iagip66z55LXWfPax0qD0oC+ftWsXerXJ6NuhDUBI8UudPD297wDfhxDzinkm+Q4CtKR+fZcjUDiQ3dVHoHic1O6Xj45oxODpwCuS/0UoMh2UGJEw20RM+0SZgZ8W6c6esPAsWbZs1EZefZaNv/tCy9GmxW38BHxljVPnI7yreFLauj2b+r1vm82Axoe2Y3pKPjiRJV0xwMvitsiop3vhlxuOGGOwbBGzkGaH6uuJ0x6OmdJoe67urktRg+M1hCRpRz7/+YXp2LzWg2q5R+zbGvsitE0wLGOG9V6etfIWW6VuJu9xR4yhxotBcsMMyKiYQvTAGxqcVxck7BjncrY6Hi0NinuHBjLjenwUqk5KCLnW4FIOBS2/s8kKvpa3hx/tbT3Lz1qmtwzwYWEdxPzlE23s/Y/UA7R6EBiTSqkMJg5vSpitvKCxoTyyGo02g0iUA4agO8BbJg3tI1CczmSUBZk9CdihbAyIBCGdFDFOdIf+JH/kDeRBKDIuzutwGk0STyQs/ziOmo8+wub/16Ot9fSj0K7LdWyhvLtt3Q/daeUWaK1Y7XXff6tNv/xbOumuQ7BMFokwSdo+dojwSBYDySRKMHLD0tIv+mO0EBQZIvopDocMI6ZVw2OmxFgmYX+pBZ59Q/sl8Vkik2VtK7NpBRwk3B9CylHXU75Bf0oLQLtgfOInzJsvZUMwyWnLIijlSIPqu3mEzyJw1oMsYU7jCSQ4cThwNr8XIro5AQNbyKuOAgFVYTIUn1xv3b+9Xu91ypa1rPfR9VZtnLLmc4+31ouOsyaWJiOvOjuc8cEEY9mZhgQiTJ0eQJL8/csgYpwAODSxaAdKcHi8QHQf7ZptFjBcBhdP1hHOHMnBC101QrwQTj6FOr+AIetqjPptFijYeepLIIUMBkCBwcdsuLE+9tcX2BiXf82mdT+2AVmUVt6wE32DeQhVvvuhDTb5wq9aeeV2vXlU8fEXlm7yCv6zJ6KXR6TIBK/iAHUbCX2amxqpezbUaQA17zCRfjeO/WdCXxxhtb/++ZZV7s0a1YNuuTfYCgHeYt56bgi5G0292aPB8elN5oaoO9kJsN1JeDBRu+UAlyIn3D456NSVPtBokeAJuO0Y9js8XkgmsGkERpuPblihIwY8UpCfsDB88ICHM2+dxBIPa92lo5Ydu9iaF6wKG72MKyA1TzvCk62x33KRKQbW/IodnIInHtpkMKk+XxpjGMrGI8P2eeqyRmF1geWJ/hihDFM+sKBdFA8Xfz2mkNjupIO8fQkwiJTMaCWEDdJrnLcKPxALrPXMtXqVceOJR1l+8iJoWEutcdpCy7DqnnnNd6136SYzPhep3woKUo6ROHZQuYGi0agcnmkYTyLTF3ndJqsbgnS66zRrRIZh1GTPwQmeAO3hMML9/YwolJwSOGMdUaAKWtSendMPOk3KW8HhfpbF3SlNhq8Rypt5q75DEhsxDAw54YkOb03YdecHa8AOYYExuEMorwPpiif+fpDWD4iAf5jkcDptJcN0kboSg3c8t+Lrm2zm5d+x4mtbrboLGtTCpl4QV92EHygs5/LV45aNYmYsG8MSsERSMVFZuES7LhZsDWg4YzaBZTYoErmcw2MAIqWpBF+df0JPYs2CGAOXED9c2Mb6H4hMD0NokzO0VWChn8o0I0XjcYcrL94IOaOfVh0n2vyR4Oe4dAcPZL7+eO2ENZ90LJZ9q3WKXV+yWQC+1WM28pun6jUw07/yDet96k70DeKxkHWW0cHxmPR1DQY7Ue5QZLKHIZz0JQGPqgS43UfKmGAwgWgc7vbEPHyYLyBQAy97km75cIE2uHdivNtV4EHCoRRS+zQvQJq3Cm36aWrh5LQmxgG6O+jXgkt3XuVAv8QBEUlCYBI8A4fc7Ez8KzUyOC8TCgz6Cwg289QYcDIZUwG5PyBM8cCr8csT5J/dCA3qSizz7tErVcpbp6y4c9oqPTybWePiFWZHTsCJEvpbCRwqn2PAo3yUR/QPhqZgPpFLbUE3uWErUnTXNtF3O2UQ/RZL4akQPkdJCE5PE8YLX3MTqL+C+9MljZIMFXoiDfAkOLuxXJMfdtbCUILAL67bZb2P3G5Tz/+ydf7kSt31Ey/bekHL8mMW6VGZ9luutd4Xt1lx6Taz3WFPqvmk1cina8Utu42viglDhuVkJjFrXlgWdUbSLvVxBpARpqYnj9xMRewyLE+4Mxr99wWhCPeC2RhIU86J7SYglsw9fHJpR3XHxINGSKXwViB8dA2NMsHd0ML5no68kXZSmgh9cpPoPDVh0KLxeCJzUGqAkBpDozOkSuOQiEooYoKJlBjv+6Ga17Tikk0QUFdYuWHG+H06vhepug4D/ra92o8a+cMzbPT154YDmYwTr2GgyAkEd51lkrc7h+1BODUp/72iz+9TjlenBlpdwojgS2lsbrL24/oVXGLkhQyBQ3+crAyim0Fy0wavNpZgMEz47J3ONVHD4XEBZtYurLhxp/U+vt7aWFZPPuvztuecj9vUM75g07/9HdA3WO8bW3SMQzcwAP4o8K0R+ZkrLJsPTYuPzyCd7v/eiSXhMht92UlWfHu7Tf30l6z4bnyURuWJfxgT9OtauyM4XkhwyE2eyAFLwxJO1tX3r6J1AMAMvQAxowEaQeJghgxl74qL0RrZHjvLnzM6OLi/hJTXPLWHjZdNwgviKedd+LoRYfndPTKzc0MD0s0/OQLFUwzsgjtJlicSgoWrRkZK5MUHUewkgoOtTiRiKK9hcHnANxh0X3uFHm/Ru8R3c58J5ea7kvAL3vrt0635iydqn8TBXL2ehMtFgkUNtQ6h/SAF7IPYdAlIQCzRGYdu2pEuJBkKLowUCdd6ikXKIEhzupKH0W8DiTFivxcjaifSRlnoDZoG/sDKR1ry+dyzgxChNrOtbSUEfe/bW637Pxus+6m7LFsyZt0v32OTPwGB9MeX66s41d1T4evLvPmApue+X3nbHqs2gw4tVmkrb+YL+fOW8230104OD3g3+T54LAP58VMsE8sNk9Z5I7SwDfiBQf+FiiENL7ukDdKBzdrRPdCsdMitUGGfpgfkF/p8PxT2ic7MonMfDAewlyONxS7LTagXW/CgIVk+HXSwub3JJXhgmD/dtGn4ahYavp4lNY3lS0dGn/fT6x47f35zZXjzKxpKqeHCwZv8xIQhzIYEjeTolHGn04DEGWwxwCigduCfNl1J+jUYHp0+utJgBx8Gvn2vtV/2DTPY1Z7wAr/sqHm69Z2tHbfmE460xtPXheiqqycU0pRwRrlIDVmFyRtootJDSrAjo9oIQXEOCSnnAGoimWmTkxb9aSx3swx9AZqWIwgv5w+gTxRcgjCAE+x1yv1LBNz8x1Itn8CQ4Puf+CGGzdPWu3Sz9T5xl/Wg4XT/83br/vMt1vm3W637H7dBcEza6ItP0r4S75I21s23/KhxK67fbdXWjtKT5gS72tax5lOOssYpi3Q0IQXPSrUetcryZSNWXLvTqpme9T63ycrLt+sNCwUEY76yqdcTZ/zMvDS4GDdWUMcS2A8ixkCycQbIDVokE+znuuUYFBtHQjrh+4FRx6WjbvFouxmmuz8YhfCtqVX1efvWps+/4Z/uGGywAwgvxaGA50Wb3eImFUzDL7vzL8WMnHLigonPfuBRf7Rs6djpveG9GSCdNx46a+USIp0erR89Tip4NEAkEBQANxyk+4QXYm4hQuCtbcZ1ApwUUBunbeYPvgtBtdsapy+y4gtbIaBGrfETa/Xuoybsiu8Y76IUUYsKOfXTCXkxbf7TTVpt7QsSk6gD+H6RPG5dP1zUDvQQNcOQLxVN/fBBdx+iODll5d4R68pHffS2gr3W++8N4duAU/gB39EBbUrHN7SPhLiZv8gPGmp23AKb/+HHgIi4uyCUuITjA9c72/puX/udN6IveAcVGiwE2fjfnG+t5xwXlthpOQAJNGhS3Q/cZsXnN1i5pWsFluatJ680HQxFWfmZ+JHfwxJdm+khXl1n/sM52HwxLFp9R03YB3UaSXA91O4VYIjjpg96hvO8N5ugG9fwhtTfz1Z+4E3I2wMPOFyGHwqwZqF2fTB/p9+b0Ztjy5JdA7A51CS4RJshnBazoaaG2DWB/SU7WEKdBq2654MJG5xBQHlcDxtMBajjRvAtmlM967z5GrONe6A1LTGb4OtAKivvmLHu+26DGzwLxyzjA7G8HY5oGpDMW4nE9JS5CwB4VS7yBq5o9ZH45UzDkQj5h6PUFM0G2vCzMPT0M44OB1svlLsvoIKb14DhOABvEnDAw6myI12eoC83QON85/XWgVE0Coj332LtN15l3Y/fCUFxj5UUVjshfCgU+K4ofnOPSy4IlHKyCOncuEff4stXzbPsiHEd8Wg8fIW1nnecHjZuPHqVDs4qzlXbzaa6cjvoUleycBBerZ851hoPXWnNxyyDdrUES75RG3nVWdZ42ErrfXOrtf/qqhCpTkOR4z9ag3WsgTD6I0twpDYR4ohCdph0aKX9PZD0PkhDY0I1PGyIR/6UjyANBv9l2djL6RDoBweHUkh5RbzG3gIE3cNmQICBMQeBbr8CcNBdN/a9tVYSojjRjkhJ/dQAzeA0LvOAP460MC3piLHoUSK4eDyVPLPev99qvU/eabZ6PpYr0J4eutQaZyzUpu7IL59oTf6C8+4SEmBMGSRD4RNSj+kJyFd5RpoYAlfyhOM+UIwYLa3WQNI1wOhpxTghIi0Po2GgI7RPbKUQiouWOlxWcR8obkwLcPKgJD/h3vvoBj0KNPmUz9qes/7bpl5wKbSW263zvlugtUyZYYnVesHxNva6s3UyPFszZhXPkEF4VVhyqcmZdMw4PxbtvKtnxZU7wl5SF23LB6/R3rqLR2VpyYjNe/eF1no+NNnVWMpdj6UcfySSNmSaMcmg3WIp2HrRSZafvdyq8REsH0es9wH07VfugaBaasXlqMvn0M/xVDpjBs0bcWH7Xby62eBm2moLuuRJgAJ4GXiJSerCPlTSEf2w/YAMDFfEe2O8tzACZeK7yUZ7B+3z6g4KgkOBpBkF99NODTGbG/MUakYe7+55+8lOPTAJzUOYgKZ5ZJHxHCKc123CWQPgip4Q1RMIGoN4vdNl8RLzxKQsPn0XhNQteniVBzPLq3Za7/ObtPRo8iT5i04MyxXGjMmEtJEGB3ZIVLRghVwlqGDIUYODOjoHEQa1AkOyAi26+3FiAFHPDoLuGMa6urtmiH7Rg5tfesmWjWApBC0FS7LyCmgqO9rhiAU0DWo60y/8mk0++fM285rvWecdN1h5817F5ufZR3/hBBt/5wWWr4HAQfvkEPCtXz3Vxv/+EZat4NdsUCcsBbk8lrrN5Rwis72aFywFDbLoHgg4alcCApU42gzalzbPJ0Zs9LfPhEa12vILV6GskZfVquveh44DIJ/mBUfY6O+dZfn5a6zcXujNn/yoBevafsOVVnxzY1j2KQ4vyBqOsEcV+khphQIHBroZ7CA9+r2/nJUBzuphgrvFMwsYXvPvj2kYXpAQkflhZVNWjfygnjYnDpWQ8hqm8BqzDMNu2ikdsxydvU97erKwY8fLGy4RIVJKEUjeJ71BxBQDlD5tDn/a/E8TISHJhWR6IaCqOyet84arrLxpWh9JKD5xt77gQoHVfNZaG3nlGagtmOs7edFWXkxXItapAHwc3A55kY8LSTIDwRfLW8eOPlgyNSWtaxonhtJi+m4EEaWRyE3Bs6ClO218SJons/lxhJlXX27Tv/Vtm6H5xa9b+7231FHp4MPSPHNEzSg7YiyEYVnVeBifoVtljXOWx0eAyI4L3zDK7B67Ws8uaqRIOIHIu3zg5fRtv3+93rhZ6gZFJ+YXAUHS+9Zmm/mTK/QKZj4SM/7HD7Xx3z49aHuqUwTzdagM+EdaOqFOTYqfADtuQjurFLD8So1tn7H2n1+BvDGH2bfKO/54MG7df+w3XEljQGxbBdPQH1n7UVhX+kM/kV6HyRPd4JkV6Tit4bTZwphgSnd31W2UDx4h9f3AWg8KpYDaX+UFFk2ztK46BGSF1D0VbbowCPre2cHwJOowe/APUeuJihBlkGozwU+LGkPnjVdgidG2xsWLLT96DL/YmHwXLYX2dII1f+Z4/NpidPvdpLSG7o52yNLzIBjATCINzbMPy0AiboKlX1/wisI4SbwYtC9ERCi7ApOPm6d8NISvjim+tNE6r/uezTzvKzb9jC/Y1NO/aO1XXKYlXO/fbrfiCxut5K3/RRDQ0Fb4ojneCRt93Tm6xT/vXx+lJVo2ivn+mBU2+vJTLD9pQs/VebFVANYXjZGvWxDcvveDCmXLG9Y4aZ7lR0B48JUrpyG9VS1pbKHcaOcmyztl7bdcY+03X2udj9wRNB5offqcF43/YHi+0St4drzwXBbaogHBVN42Zd1/uj1oxNCWixv2IH0IQWp5jM8IKKOcdKPsafJy0wGISwS4krEmxGnAEVdHiOifJbsXDKcnOI32PqWKoD/ysQKlYZ1eQk09uDjUQoo1vi+GGBBaVY+avDfkEMhRT1QaEeT1AS1yIHhI7a9zIYE2nZEpIfWh9GFoi4/+GEHgQIF/vGHFu6+34tKtWG40rbxxCppUF1oCXxGCSXTs4nD3is/peSaeIW03tCI9emt7EKDyn4MQEUIyEtMhLL0GFrnjmK9t5UMBNDw6QuQQEcK3vH6nzfzBZTb9hM/ZFJdrv/xN6/7Dzdb75D36pDtvz/NjpRlPbp8LAQ0BNPLbp9nIr5ymVx4rO6Y5jiXh8lHLj1+oVx6PveM8G/2jcyw/Y6nu4IV6RNBBMwIBdMoiaaO684fy5Esg/NqV7rqVbGcI0HzlmBVX7Aqf++K+FCrJ/anyHmhYt01qyae9KmYiwRRzkhQBWNfYngPaFaD2YjuPQ2VcNE/h5ba2GfJsPnSxtR670npf2Wy9D98a82Y6IY56xwUWNTImWEPU4CRn3TGKHJyAuLycBAj0DZBAo7lvSPMhkoRCbtEwI/FAKpeTdBxMHGohdW/wVmCZMHLqFgkG46/f+mR19sQtCxcNKrhreDyQGRxcwcYAqDvRk6MzJudwt2wftPSRUQlxwMUESMavcu+L91jnb28JnwKfKmEX2pTVp6bOXKlb6vowwjCYtNIMCAM6kAN8UDsl5uuQk/UiXyxXmFHy1fx0RlPxzAuXOQug1dHmu5R4q34fIC6XsDs61nnnjdZ5zy3aX+OmNjekM77vil9b4dKPAphfFObXWRZBS+GrennIjYdNmG+ENqMpqBHGE9wF0uMZKN9g9z6r56ps1AVLu/zo+YiHSd+DcNrUtWJ9G1oTyj0PbYs0im9BQF0FsxE/+Gxvlmu6sO5HNphNdq31zFUQqlh+My8vU0w/gHQY0kRPEFm45GyctxLa4EPBg7bZ3LXslIU6w2U7u9b5t9us99m7pakpDtOjHbU1fV5LLkYPmcSQwBsEQnDXjRCgPiaLx6DFaDGKwhgt+u8dZErTny1SP+Eqw1IvL2cC4eDhUAmpwZYNfhrm77a7nTcNRzflWY5/BgSQHBus7jjYdUfGcO8hGZJDd2rikiW4QhhZooAb6FS4xQPUvHSkEaNTYgC/mtVd+JF52/VWbZoGBTQIo2wxZid4Gg9fZdm6iRCN5auhBGqnwOC0MJElGNbF40dbFi6oRxBQkQN+56dLd54WojzLRrXRy32z4uv41f/oeh2TaL/6cuv8/Q2YSIzreQAsC3/5eR7ol0+2sT89xzJoDoQOWp42gaXacrPlSBuTN+dbA85erFPgGbeLPrReQsjG4pEDlSiAByiLS7ZY+6036Fa+tJwI8mquglnNgXJRI8qXjwcB5yMFciBf3rTmeYslHJUHhGN5F+YSP8yApePMO6617r/catVuCM3FFHRYqm2CENPo8gyi7W2vcRX9JLkhmC+EdPNxR1rr2Udb7+so+9pxqxagwjx6AgHZ4et3eJYLba2KeLpIhF5uqGvbQGT/PUa/qNIRpLEf03KQR06mS79I9bAnaMsfvPsBI9PcO1eNHD88DduLsdOJlIOGZNIfMrAlUnjruGGZ3BByh+Fawu2NONyYQ34NBCYHmz3kqRN1EukUAcQ+xAtofNIO3gAn1AG4xDgZJk3vP2638ttb8Qu71LLj5kmzskWYVGcsseZLTwq/6ITiOkAjOaUNuz2PSKfIcSZd/RL+cUEEumEUFXbOQ5HX7LTuO2+wzsu/Y9Mv/YbNvOybNvMb37GZl19m7TddY70P3mHdv7sRS6XtjBUSYzpMjm70RH7GYhv5jdNs7C8fJsFFMp9D1EdKKQQhFPJjJ6z1U2vRBZisk+C5fdJ6/3hTONEd6yJQm9gIgY5ln94CsXZe2BR3MHFasDXhuO8z0bLsmAVmEEb5MWOa6I3TJ6zxmBXaMKfWqrtpvEnRQN5YZlc72uGuG7Q2ftqKb5fIj18AIQrByTIro1gwHzckzfJ+c4XFIqpdoKGN/PYZ1kC72N4CS00IKmijfOSp97XN1v3w7aGejIh0dCwjxI5uhuGPlYRRSZiwl0egAIu0lKwoSBk0Rqffk9cYYVjw7gcxUgp5ncbYdNOG0fyqdtmIPSiE1GxtE2v6fU1dPvQVVSkfKvcCcrABg0+jJ/UTmuEcBNQ1QpCCcaG/Rhonwkn9IMTwRHiB8Clu2m2dd90UNmOPna+PcZZQ+7PV4zbyR2datgKah1ZS4PcM6wQT2r1BPOSNgz4Owji0o2F4nxIA/3gT2tK11nnj1Vb89wbr/fddVn5nO4QLlifcA4KWpE1kKBqdt11jNt4fJp6ywKXrzrblj1ttrZ89GtoE/JshBK7cA62ho6Yvt7e11ONBS37UlIKg94m7sQzbKm2KYPmYaLWrAy0TQh15N9ZiGaebCQoV6nqwWtTmJqAFPWyJNbj/85Nr8GMArQpxep/ZasW1e1E+1JVLU8Qqr96B5R3qtmhU+4P5Wn7IEeW7ddKaj18TzlJxmeuZaKZH0F/iIroofVthMPQjTr58zEZ+4WTrfQPL1mt36QYBS5BPNKzzjuux9IxntkALwiO4aAvozzAqQ9KzA8x1WWLEyJwWO7jDOP/BgTgD0Txhz0/l3FPtPLivaSEOhZDy2s3WUqTdVyMrOhKQMtSAQkKXBX8dzLA0XvA5RPUg2n22Ab4aDNdPWPAWH1mvX3Oq9uV/36PN8qyNX9Yzl+lVwDosqHRjaoofnHLU+UUHrcH5Gpz8Vcak1HJN8b19GOrMkcJkQdIvcw+/7nzTJB8rodYCTU/niKjdIc06KgUuhFd5GbSpmEc6CWqgPq2XnWLZKfMtPxJCIMxBLdfKL2zSN+0aECZqI6RZbZ6xLiasPn/Os01Mg9odhCQ1PG4yV3y/k/ZsFFrDs1d9UdbGCVhOrsJy7WZoTlt6Vlw/qWfwuB+WnzzfRl64Tgdm+TqVcj2WdFjijv3FedD+zrPmUyGcbpu0LgR1eQXyrbNCLtoPg60Mcemrrn2422cR2SGo83OWS/BRCEpIsu9GGlZhyTnzF1fq8Ru1BVGPG16YQPhRSe/SBUoCVF4UJTFbgWIMesEbskj57guG8hyIjzB4y7LalbVa6MSDi0MhpNLa0T3cWk5LDcs1QEOz5BmPdMqbNuG9NaaDtNCwgd/j+EDoDwPa0mTp8aRidML56qRwkcVfdt7N+/zdxs929/77bgiDwJIVGLgPWWqtXzopLEHID3haafrBdg8CeKJ60YhORsssaGlCc6nDR0I6b4M29J1t0lBCSfqDO5ayD2pVyguT+6eP1tu5ys08P4QY3CuZBdnSlnX+5tqwKQ4Wn1sD4FGCtQu09Ctuh/ATI+goJvur8+8bLD8XGhI/xUXBg3bil5jLL2PZBbC8PDle3grth9oV32wAjSSpyABExqWi4D8dS6tebsXXtoXPxzNfai8YKY3zF1t+9sKw9NvahtaHZSiEer541BqPWGOjrzzbRp63zlrPPMYKCE5qhUxAxypYX7azwERhPGOiHiSA2wI8EMTNJ621/KRFlq+B0OZycxWWsUubKOdmLC3ZX0wzgk6l4bSQYMiCLRjo4QeiH1ajdrsj8KdFFKJ/1h+a74s0UigwumlvtWL1g0KTGgZrSMO8PX+2wDCNtvPyR4mNDppPxcFm68Ops3CxdzRL6Xbj4cFOp7iHyRpOiiYmJeAXk2eAOn90FX4pqd2gxDEON9KbEFA8aJhxLyTEUHBIyCmwMYH1FH08Ic0T2t1/ulnvPe/+/Q3W++DtVmJpUl66KTzD9rc3Wedvr9OT+PWglk3Ap7RJQG500prq2cgLjtO+j+7gbcc4G9LUBPj52pLyul3hbli8O+VsXmxavEPXfNQqa2Lp5x/cJHS7/+pd1nv/bUEQhp91aVm8O6jb/yDw7hrvwPHNAhJmEMahp/cPtl/WQVuPo9c6PdPXdJg+2+JUaE9YynFJ2HgUNNgjoW3dsVeaju6mTXV1hKFxyhIty7QcVblyvd5l+ve/a92vbNQPT6xhSJvtKAlBG5YjkgTul2FJ2XrpSdY8c6E1T1uAdBHI8s3Lbeat1+p5w5CsLiFtgZoP3KCrL+lkeM2CS2RlVIWhPKEvxMyQvs1rsMJ4hbvOKsKLsA8GBngKMJO/1diZZW9/wO9JeS33ZxN0sxypUBp268c6vuq6BgP7BPpSOwW5YnKawbQjXT0mT0gLYc49eO1DfASTijYncI/vKbpnJi4VIiCUGk8+wppPOTIcQwAp5KCYwWYZKJS6lfU+dLvN/No3rPuPN0nrqO6etM5r+Hn1q6zz+ius/Yffs/bLvmXt3/2O2V17oRW0oHVgQjNfgDn7b2/Iyxst+DQieccJmkvrZSdbNQ3pBDnBl+xJiATmAHjLO9tYSk3qVSi8U8nDqX0hCMDBvHizIFs5bq0Xn6DPmuvsUmTiRC9vhJbEYwqk0VD4XbXTOn93PYQKBASPJmyasfxEaB/HTyjRUPaYyCzQs2PQirIlMKgPR4p+zXgGi5vgO7D8++pWpNu24vI9VnwL2lYsgAQBhGnjISv03vjx15wDzRJLMpDbECKdf79N751Sv6gIrCUcPn6IICUCYrAM3dDYGqdhaT9/1Ho3TVm5tauvz3C53fvCZuu8+0Z9dToAEZROSMCFCr3+2JO8Cg6BJLEK6ml4asEjmwFMJxB5dTMbkikwCNZ1FogVExI/gJNox9mZDiAkAA4i7q0CabN4M81mmAbtMJAjSPSAkIkP53BNQwKiWx0HNzu77lkiuHnLN3AEfl49yj7w6GNY5l25HQIGg5qbvU6nEwNx5BWn6RyPd7rS9Py0r1RY759vtumnft46f3gFtKX1VnyXd9XAhYmfH4df4qPnW3YUJv9kAaGxxyouq9pIiS/M29rBUmm3VVieaAwzH/wrB7cFeCBMi89C4Ny515rPwFLnKWug+UGTggB1lgFwWTKOOF/YZL1P3S1hoAkSg+WIcaihNSGQG08/Ah4QSXeDyV7fzfI43ET/x1ut+OaW0A6gNX/8KCyTFur4Avn6QnY/4HJ4zXwr96JdNne12U+hW968W0c+iq9sxnJ4p8pTbdobXreCcrB/te+DNsuPXaiT7Rll5fU7kQ6WhUiGn6/n3UDt0wmw9zsYEjCYrPy69ItPNtuFcmFZzbdbVOgzalXFZVvCIzMUpuo0RmOk4BJ8dsZwFYpGnGGE6upFcj566k7q89XBCYZps7AkiAVgu3HZbAUa9uDjYAspNVPEsJuG+dOkYWynNFxuOGAGpMpAJGLY34eSgAndFQC/95DI/bBwDZNDMZ3PkxgGNJ7io3eGV//W+xhgbfes9arTLTuSBw4x6RhX8cMvn85TbZux9m9827rvvtnK9dBUMLDzs5dY6xlrUXtMoHOW2vjnn2DzvvwkG/v3R2IJcQK0DWgaTIWvyEV+PDldQXDpV59lBDyrgXM2cHKZVXxti/XeeZNli6CFPedYlA1BEH7aQI933Gq40EUb8BW7XNJKEwuhAWmeSKf1u2douZWNsZIhjHsyI7+BCUtNx8FN5e1t677tWsv2YkK/8DgrvnSXjiGkH5xQ9nINgZOF+1I8eQ7hm6+FRrVmBHSeOu9Y86fWof0m9HaDxqNXWPG9XWrvNDW+zE7HIbhshMDrfglLPIRTE+On7flyPLUr99IUAbacvMDEttHueGyHPirLT11sIy8/XV9INgjNbO2Y5StHrfj6Niwr+REHb8u+4KmhLJgHEg7/YRNenPAhrH8aHWB70OYlIQdiJMCt4kaTshHD/kEwoRAJw7kou4ZfyoOPoRF50ME2mK1daFiW1DifbPZNoWYNGE6EiE0o1IxCGjIUk2QOPJFxGYwIrxiCG8462B2Y9NWGvVZicIdzNgE8H5NfsMLyR/Jl/SQEukOb1pdutu7rvhceH4E2xNPn1JpG3/pQLBGPCnF4ABFagh4PWTXPWq8728bef5E1nrTGSv5Cb4GBcCt4upnLTM/Lqxn9GtQc7NwDwoTjvkt5y6Q1zlhi+SOW66Fdvt87PzG8bUAAHw9naoJSW7wUv/7f2BzCCM8jBeMsHbPWb5xi5hvlQLUBZfzedstPh5bE9GMWbLPi61us856brYG2yi9aiTz5ZkyWOJ22MZ2EIkBINSDI85Uj0lAkeKEVNS9ebuUVW6GJLtAbT0eefYw1f3I1lrdx/80LT4vFwVK3vGM3tMy7dUdOPzZ8r9Q2LNHoVtcyZ5i63jEyLf6MpgWjm/mg/nxv1ciz12FJPQrtaRrlm69zXsUlG3WIVBv1Mc2QYp1BJKDONJSDURBJTMkdMnVbMpT9TIgEd50c44S4NQ12f1bdRzCNnDphsStSDirU9AcZdRMlII1506RuGv7WkjZARydg9QtnbFBabgi3PbPQlbOBdHIl4f5rpN7yFBx9f50mLI/NX+Hyy5ut5OenXIuKgc1nrrX8GEx6noiugfTwX62fsvbvXWa9T0C48TEOksGWP3y5Nc5fYXosJS0ji8EJz3eir4Mge9NDrHEehAvTRhmqa/CLP+tjLICqwLQ42KMLQqP7H7dKKLYwgfUCvg3QMqhVEJ51fw8c6WTW/uvrIdBYNsB5iOhWU85AK3rSkZY/DPVwgYeJz/NSjSes0h3OUCaAy7yZ0rofvUPvchr5pVPCg8MIDzF9IjJCEFx9gC6mDJrSSiuwPJOQPAVa3ApoY9CMeAev9fMnaiO+cfpiLLO2KU+H7hfPR93vmraZP7tKdwD5dRjWg1qe7vqpWz0ObRrmndJCaWW79kqb5VkEDe+4JUEr4zJ2Vw99t9h6GDe9z92tNmIMGbSxa+668kLJwrxokaB/tAv5XCAR8Is9+AD63OqHuFfJRlskBcxiB2sAEJidRvHg0qS83WgzT/cT7t+fEcqirIoedxxqUg2n7BsyDOcYbnb44yDoJ9LnoSv4+lNEAouDfceMdf/uhqgdRIOJ3vixldaEtqNn9WKckDiGF1T8zt9cj19V/Ipyn2kc2hgFDQZ0NQnNiE/9c0k1MABh3M+T0ouxfHrjuRBY8/SrzGUYn+yvJ2A/0xr8aEF116TZreF9TZqcKF/+uCOwxFyqOvDxkfwsTHJoJkyj4FstPU0uz7Ck5dsx/ZEVZqNqgyVVSMtmpuWdXr3CtkEa5de3o20gZFF/gfIQYXoN7fd2Wu+fbgvaII9ZDCDmD5v5uY8TVeDJ8yOgZT5+hTUftsjyxdD6vrPDii9uhSC+GcJhu/W+eo9ofOBXm+wU+CgG3+TZ/dQG6/znzdb72lYrboOmc/YihfH983ykJWz4o3+YOY0ujEynE+UJtiQcnARssvAHpXE2j0tA/7gznMqnttj9AjQ3fbadwgmxyRyrVdsE3KH2QLT60iU6cQkkEMjj8WUHT4ga3So77WDq9CM8eU+mBvPJs2kby9A4Bx9xtBx0DNY+1NsN4W6WZzhMtByjnF+MUU8OwSn8HaF7mGPQ78mmIA1c+mWk7TQgiSxn9GuC4L+4YodR68mWY7nBZ+GwxBl9+7k28urTQBvXuZw+EBlxyvWTVnATmstDHqgkD4NOmG/lV/Hr+i+3YNBAEFE48BQ0JzXvvNGPf02gaSz/1s63kd+i5jFft/+zlXwSf7jAtaU0yo0zOjTJJQ2XehWWedmacWvyxDhvw0MANh65DEsoTCju0yR7bCrj0pb1/v328KwbBQoTZ5lg181HGoXP8Yus+RKeDUMdQeM+UZY39QpfCS7Un8szvQHh5PnW/Ti0qe9B06nBhBzBHbOAYQ+E/iZynlCfP2K9b+4M38ZD+xRYznb+9iZoLhC8fG3wMfzIKuK2IXTQTtwT2vu4T9v0y75tfM8Xz6Fxk5snz5tPXGWtF6zDEvGIcFOhFgARcYIHYgxIhZMckQ4Nl1pc8/FHIBrKvL2ru6Zs2+7H70aZITg5TBjdk8BF+2VMP+alK/2cA5HmgsUFNn1qGXpxCaERtSe0XXTWYF5MdqCes4FFyiCg8uqgvwGBSEbgAUdaVbpnqzppLAON86SmLl/WyPjl8f6onBWMEpCyDVI9xKkJTZ0PugQh3TBDQtEHkVhRoOI/brPszAlNsopvANjasc7bb4IQgJZCzSjyErLwK87v7Uk4gV+aBn9FIUCyFZgkmLTtV11h7Zd+w4qrt1nxrS1W3rhbDyzz4wEsNu8Y6vY15lrjp4+1sUueZK3fO2NoWQmwijTMGEZP+u/pQUPAcg3aS3bGIgxI0PZi+fF/jkYdFiK8a8Xnt2hvii+hkzBxMA0eJ9gE7fHt0B71GAmIZIn5qPloSEPvtZ56pDUuxLIP2iHrmPPZuguXac+u+YRlNvqvF9joH58BgYb8oNV133drSG8fhGnlWaG14OYV4MHLUxZjWXeC5Uin8bQ10GSxFJ4PDXUn6vOdnViO77XOv21Am8K9G+2ItuDDzr3Ld1jGNz90UZ4nHWGtZx2N8q22sT99iI298XxrHA1hjf6R1hH+IeB4kSspKxwqjIOeGIFOaE2tn1hrjWOxlOWPEmi8o5njh63z3puhDfdZCQkZeeoMABD0IxQC2QI6ZoDGdtYQ4kIItqLHNHwgRg5x8z8aZ3OwyrOCvFz0F41w7uUgI+jsBwehKsF24wKJ+dJgdMimfk+32+523uayRSOjL3r20Y8aG28uCY1HAYAk4Q6Sn0Q5atA3SHWXhxB0p2bfdORPSHJy+XI1lg/6rht+nikAuATiXaUfP8Kazz8uPCsGVg04gmWFttL7z9ul4jdO4ZsQUA+++4iHDDGh9NURjGF+PKDaOW3df7jFyk/fbcVXNul5N54y52MqfBiXQkmn0bFkCe9GB5JyCok/h4DpIQ0elWAcnoDnYU0iw/LSVo9a8bE74cEEgFZn2zthQ58aXAS/NccJV22fsca5S6HBYNLVxyuC0IjzRgIu55kpbbpDW+Dk5L4Z8+QDuKw/2qj7H+utxNKMr15pXrwi7MmxseqEBhGmJ21cWbYFEJzX77Rssme9j9xpPQjZ6p5wIyGfgOY2Ck4IXwpknthvPvUo9BkEMCZ84yFLbPTnjrfmY1Zb68ePshaEfvPClYjbUNbarEYfSZgzT9oICHtHKkQsp4LJAH8MIE3x4OfD1sct1PcAyxt2Bzryzxc1daSk9eQjLV8xpnoRddq0lAQuJHp6zijbaeShky2EOoNX7HSTj8FpWT1OTIvtqXjRHwICc0gnQCuAoryt0ej96xv+4rqDvnlOAXAwkFRJbjcupGrhEw0F0rBx4UU7X7FsZOTnfuboR46NQUjx14QdwNaknTTmMJzq7Z76g5vX4VDY3iu0nex8sKjJdP/6GjPuK2mio4P5WAYm4chbHta/Y1PHDU5+iNnW77ESy0Q+Y1YhvrQVJo2BzLQ0uDD5uPnLm0a8C1dtmMJE3G3ldyGkKKy+sdnKS7boMQtqEvkJE2GfSL+0+wHSLi/ZbMVn77HGCQus+cLjYwDygsDLT16kt2uWt+w1Q356DxYPZXodUnsHJj0GK/feBA52VYL9ISsAgolfZ7G9+NGdCKfPWSku8Yovofxf3mzVHWgDvv1gcRPLq3WYzDxiERNQPwybgCxHehDqfC967903WfP8pZYdMw8TH+W6EJoUhBbfisDXuTSfDeHzTJjHQRgsRV4oauM0LMEetdryoxcg75Fwlo1LUxq0o3LCRYIJQdxA903tUIpYFloaixzWtEWIdFx8DJVoC+Td/QR+CLiBjmz4qAzPu5Uoa+sZ6wKdvDGKhBVBD921TUe0+R/94WxlpMHlm+ukx56JAdFWfHgo2OAmmXSRFS+4YzKCjme0i5uzovz3N7z1+gfsS+9UVyBWKzRHcMpmvjTu9vD9GWnYGh+iiCRb7RtY9gGpXpBh9GN4ooRzM9Hopi1DN/lg8AvNg3gVBEZ1CwQOJjUnNPdaGlje8Dm2sCSI8KQYnQJpHn7deW6GD9hiSZJzmUdBB00mf8wKPcKhV5EQmIgcFHpCn/FgjEtEluG63VZ8+h7r/OHlNvPCS7GkgTbBTeHZgOS5j6VNWnr5sjgC2Who8tcRrtbvc9kIP/dhoN0J1BK5J0beVq5T7kS5bQb1hvbH8AQsufRckuHh/lfrl0+Dltm1alNXX8nhWaHwgDOWrqg/P5rAz3zxW4Ssc0jFEVIcBo9x8G5cdesOlLmn1/U2HrLMRn79dGs97wQb+9tHYCl5PpbC51jj4WssP2mxNU7CEncES3EmR4HAz6rznekQpqoFCx0NfyzYJoQO+aoIcSJHuiwmJl6k5+OmBv2RhuVs82IIRS75mA552a+obu+L+HHYEg6ROhQLhDpFD5QNqgdAoNLJkgWbiIEqF4DB5xvlgshJgvj3YKUTqyIajCfjyBrZLls1/wG9J+VVSlpFID2trvtTemozvvwFfoVK7TpGKi22IELFUOdUO2pXn7I/OEeatdtuiMiHpVIZNZjsjIWY2CdZ6xX8xNECa/B2Pn+JhVlyptbzY6t17smOGtd+iB6XGMPkpzDChOZ5JeqP2TxMYN7987thgM4PcdK/HPnxzQKUIxAq1Mw6b7raytugqUjgDIGjDHnqbZGA3mjJ9uP71RFW7YZWt34S5YAghJbFQ5kZ3245klnjccv1OhTOUu7DldAA86O5ET1mxefv0knzsCSM7QRLv9qsPt184R/fovnja0XiWxDyMxdbBqHcPGeh5cejHeBu8HEYCdkYMXBHN+F+AjbaonHkAht59bk29i+PttYL0SYnLcePxUJoavNh5ql+eiib7QRBxDunPln9N6eGJ02Hz84+Mbg05tBeQWIFItvW2TSbySNPsJmRx0MZRp53HMoTboxwia93oEOTKr8LrVL7fCGJGp7+sFHacNCmkw7Sg0f1VFDkcU3KWYIj+mil6US3o45DsC0b+WSWHY9f2YOPgyWkHKyqVzetttPdsBz7swm99YKHth2hz9HJsfk0aOj01pQdPEzovoH85PZECLrdH1Oa7OJXe2fQLvDrqOXerVgecT9p3XxtiIafXdjJIGIydGbLx7CswYRdjzh3YxnEWs4LG9K9j98TtBhoLNzgzSEwyh0QIFx+MDKF2D1t631qk/ahNNFGM2lj/OUvN+PHTQ/tRjB/gkXhBOXbIek9EwIOQcXn7rLuu2+0zisvs5nf/oZN/cQXrOKZL/CX27FcevxKLDP3WPHdqKUxP6r7G1GGd91qXb43CxqJDkAC6o/wH4y7OTl/8URoOOus3AqNYSE0yFP5kYXKWr9yIpZpaDdWxjXB0MHRzQvcslMgN/Bxf0nviWK7c7lLw/gcMO4fAlN2OcN01UzKgh4S6RFXoEWEvagY5qyKHFDzKm50MyMlBRtCvvl0LGlPgcbIYAbxfV0zhfU+t1E/QAIsH9JcYnqWSodIbRrVUdy4xogKgEPtSNs5YJMljlHxR5YABgaPk2kTsqkwYHRm2Rvw63Tw4ULgYCOtI/N0OzUcncPhtGW4B4vmKtjeofm8EdHIaFD9SjAsDmx1KAl069qH+4fpAaSGeAF0J35MUL5qt/zqNis38NmujvU+vcm6/3AbJssEBhx+tTUCwCsLcaNbTiaFidl41nGWn7tEd7k4ufg4DN9IqfTjxNK7uqGFcH8lO3I8aFExufKyHVbcDs2He1g8N3XiAms9Z500lmrrVGg9wovOiFxCcnkGaEMbQ6z92ius/UdX6cV3fItA46FLrPXS4y1/yBL9MvD5Nx5HyLHEZL56WR8c1KSMH+fkxvc7rtdEIjy7dOKGAqM+MCO/haXYc4+x3lU7rbxjUnt02SpooBetsuazjw9vgGD9mZDSkCMY9a37HcEfOOh29N0hNLgcgX8Q9NexJFgilxhnSa8moc9kR12FndxnD36BNkqJJXvzKUeE5SZ/5Hh3EX3T4x7j9fjxoybMbGM0JYeLp1Inp6LBk5YvFq32Mh75YLPcHpVEd6uacsDUaUVPTQu2nLhgyB6Sg5yED+WDDa81DeHuVBAR7nfb4bIoAQloL9FSVgDEIUqNgSSAff2MSarbbiKgtfDLI9Vte8KhRE4cLoF49+i8ZfqggbN7KvUo8GQwCfmB0JG3nWfNZ62DHzRMdt3dc4CXbzYor90dzjVxUx6JKQnyY5Roc56g9nEWhMpRWN7s7VqXbxYQc12C0KLQ9LiHpEnBIwz41W4+dhWWS2fY6D8+AkvIs2zkHRfYyGvPsSbfZrAOghGTiGXQkoT5Ic3GRViq8bAnaLz71/u3W8GzXeWQFgkM9ICcLA+s1Shj1bAMdW3+1Fqdz+L5rmwZzzBFTY18quiw7R4yuSHcJkfgCddA1/RmH7BsNOwzth+XVjASAmSMybsQ8NyCcCRICUZdCkMbi20GhiClFAMdiu50AO3IO4jUZCpqzdqXwnjGUpxCSuXyLAHlQV4SVTjawUnRExyx5gwW3AG6nHFk40K+8MxfmFTqM0XGRbxAZA7zC07YKgHoJQRq2Smhbh8axFF+UBBaISBWtaalYe5mWYbpTkPD4MemVxYe6Em6XxIM//RTm/IM9weGk1f8JER7OP2ASOVowUTncipbOSrBUWFJVN04qY8PZEux7BBjmhLcYZT0U6SXxwfWjNvIXzzMRt5+np5X47NdPOfDB4j5tkm9cZN3vng7nd+N86UAZQXLwQeMFzSs+fClMIvN9mBZuKsHzW4zNBxukCdl4JWPeVy9OxygnICggpAd+YMzrfULJ1njiUdAG1to+VFhQ73x+COs8bhVVnx1S5hI1OgettCaL4BQ5R27Uxdb69exTFszouf7ihu3We9/b7OSZ8BQPs9ZUPZsB1god+OilTbyR6j3L51qrR+HkGK7LcRybTBW9DISHHTX6cgR7eiuEfq+Tok/JFyOUwPkDQG0e7V5CsvlO23mNZfZ1M98Safw2UUeh90smxdloQtMPRyBMPlD10oMCv5LqslP6kD8flwewM1PQ5/x6AjD0ZfZEWgDPjVADSskIzsOH5SLaTLVkLeEV+3w1NOItEFVGEMDh1ooCjXSw6HREEIoWggM8AYRAT/SUPqyZr470A4+2OoHG6FmwThSWmp8FNAQ3jqzILCEpqYvRqEXJg0dTMT5+3R3Bzvljmk6rQW1HtpN7523hAdaj8WvP+Y6jxLw0RLtq2g/KMQL6fUFpqhp8lx+QRA1nnSEjf7PY2zsYz9mzZecYPlZEFjcVKfQ4J2wc6G5cM9pCgKRg5rLIf768XwV7ZXQingynHfKjkccLNUGnrmLJeEEVYm4ac6XudFLzY/BnMAQPjx0yVvxegvoKUuscRaEEcpkPAt21AIJp3IXBNaTVkub5KfQiyswXq/cab333mTFd7eGdFTZYSAP/Evz4+l2MqlM3w8xntLEhT/n9NMtG6AAR51095NLYJA48fju8u5n7rL2X15rUy+61KZ+6gs29ZOft+mXftO677vNepduwTILgpVHQxgn5iMbDm0fyM80Q/s5HWTBl7ohJFLBn+mQFeOH8AC40T5s3yY1b4Rpj/Jhi61x2kLrfXWzXnUctNYYJUKCJJZFSTLpKGyULR3ORDgNl2DhKkEXeCKX+Gp3DA1QLACUWMcAvRBnb3AffGC0HBSwnsOGo4D5ueEoxeySoduNh6W8+cKJvPm8n1p3/sLFYyvLegcdybJTmHrduGh870G6o6uPQZ/DqW6HFFIqKHye7sbd+oqKlksUWnfOSF2noMlP4aMksTOTbBJngAi4oBolJjonlQ5TYvLy1SzNJx9ljWes0wFDvaWA5mHLLF89bvky7jm1g2ZFDQGTc+R3TpQGRWHBw4s6H3TRKmSBcLYFbci23v/eaeV3tyGPJdZ8wpFBWFBQqjwJKPA2Yenxibt0OLL45EZoH209t1d88h5NyvKGPZafzjdbLoLgwlJz7YTlF6+21tPX6W6a5ieS8ikRfDAxLxaL455FY4vRnh1JABkF0CiQIOjUbu1Cr1Upb9iJ+kHzg6bUQFtxo3/mxZfo7aXFNyA874SWwr0/LGN5HIJtpz9oMa1nrtPmfkw95IoLbQkFFFi0QJErcvXroAvGBPxhs5vxnJ9CB7bOUoHO8YMfBJZZN0fiMRY+qN6CVpujPSXAQxaC0qfN/JIGU1vKG8oZQCbmxwAa0kMcP1Mlipz9MCLUl64+DRR541mqKWtWH/qjN117dQw+qKAAONDwmtGmYa+4caGTCiQXVG5Ip+186tVF85vN5/30MecvXTy6qtDECr+W+zYybBDrQYKgRI712YRAIGk4aICNIAFLnuJzd1v5xU2aHBxU+Sm81T0uocLlmrQc5x9KNE2Tb7gsv7nVOr/1HeM+UgNCSFoNJwo3wpnOKDQjLgGPXRie/aLQunilBBm/7FLdttcaP4Fl2UkLrfjXO1RnPs/H81SN08MDw7GBtEHbfds10sh41okTXO+l4tkrhqfCCq3e/fsbrfuem6XR8UsnfDaRhzKbzznGGj9+pDUevkJvOWhcsNKaT4NQfcRq3bHSRj7SYqv2q5/WHKA3BjpXmOAw+wPaRktU1qfHO2HoBx48vZJvNSj01Zvu+2/Ti+3Kb6B/jqU2irbYMqObGyy7PooAzS+HlqJv7mkvBuMEbd160YlhmRXLoGZDmTT5nebXuqwxQDZM9KouHLUgBBI9JMKQQCfbCQKz92XU4ds7wk0S3q2FwG2cix8kLgU5Bsjr8PTjJXqDm3xuA2HMkwOEmtERQmqyjxEgyLUYz+PTjhno2ERW7YEg+48/fvM1N4F40HEwhBTB2tFIwCT2sJBKhVJKcz7Go51NTDSbz/8/a89fvGR0NWRFgBqUDl6GGlWGwIQhE8hSrWs60Xen1OGUBKaBQcOJW90OTReTnloTT0k3ngjh8XhoJuxhxmCHapS4rX+l51By34Bq/4E7rMKShAccs+Piu5bEwP8wgXganPlpGUYBdCY0KwivHoQl75RlR47pdHrz0VhynrHMGicsQlFiXfk/1rTuP94A7QiaBLSw8kZoHV/eZD3kXX7iTiwRJ8ISkEs+gsIS2li2qGmt5xxrzefCvPhEaz4dwuhRq/Txg8Zp0J74zna++leClaoabPYNKsf6eguG5RAHt4ozhEjE4NcZMcb1/gqhuECg86MTf3eddf706vCxCyzh9FksvjYGS2w+BqOv2sDLVyE3zuEd0QUQ1tAan7EWmhLMzxwDTQ/9hDYu+WobtjXKS8HaesKa8ID4EFgU2bEwYRKLwgvAAIJ+GrS7hB+EamSpOahFSeoBIPK5Pb5lobgC2hT3IKF+8mhH6+JVekdWaABdFGUYTJ/BDPXhRs9AOw84oicyM740Mo0VQAnKBX+w6QrFYBj+UbeyV+1sNPP3veFNV98VeA4uKAQONFg7r2GKfq33b7w8dDvYRlZgDnQ6VuhWrAY9gIbmX+D2KP2obF5XbVOeGHsApA3T+ykB9GASV5gsmsQciIjBj2Fma+bpfUwhAV4Q5iMmJqJyRoiUQzvxjXYEtf/ge1jGTUNEI+1+NIExOUYElmGqgFCZp30xbgxnxy22/McwydZgicOJxyWQR8DEb7/i21ii3qyJqeUpDxDu7Oih5XIDPwGFOoCvBgRi48dW2cgfnm0NPkZCgbQCS6SloxjP4IMSUvKFcHx9sf9iaLC7HWqrJoizOo5xeOGnQOKGNvePdJIdtBksdbZjSclNbL6uBrwCIyGs83+v0dEP2w5BO4O8eRgWPxK9S7db+603WffDd0EzwSS/fi8m/R7UdUcQYFh68hXM3FPjdw/zs5fZ6OvOtfH3X6TNa2kr+Bnk65fVr0NQ8WFYHppQh/oCQ4gqozpLA0K7qA8oAPgX+T0BtBvblGOHL8HjWTi+/phabudjd4SjIhJ2MJ48bSLaKoKz4BKzC8FJPLIFxAhiAL8HsM/iPNGccXq0A7t7VJs2+B40G+deXYJ1TQ3zduM0IuVJDSZSTLBuUPyRIJNkBScbm8Mj3G2BES3A7TRKQJxcwTMAplPejQm0iYchk5Q4kDi441zV4FDCtOkXFQhxeBUJ81NvGeAjJqzPXTPWftZXrOBHLBfhFxbppuVjPMUlL/LjhNWrcqEF6OMDEF7ldpSN2ojHgwAovr0Zk7lnI2892/JHrdQdu8ZTj7DWr5xko295iI194FHWeNKR4W5hCk+DiVHb4GYvNS341Uo+IwS6I0SC322Ul079WIxCMMNQCBU37LbiUmhzH7zDOu/C0vJ9N1n7N79pU0/5nHXefYPl41iGMiLNWMOaT16HJeVKCGcsbSGIqo18xKYjYaVfeS8+2w10foBUxyZYfmp6LDvrAOHAvSdqhCOvOUuPJfG1zQX3q/xIRwIWm0WAlc7TQIj+PgdcCgw2egQGfkTkMT+xs/08AZSDr5gpb0He/GIP+5LaFdqGR1pikmFs0U2bidT5BieDuEqQHx6Ne/oV6HMkhPfjBuEpv/o0sIS4IVwRGcBLIAZ3Xk1X481DdgSBw/tAg7VJDfNwYeRuLutSM7zsI5/zyp43njee+4yjzl25cvzIHpYV7Ge2Hwc/m1gNHjtKubJR9c8LeQK0sYgwLf00WFIoYrT7kA+X6jvbrPfJu4M6L1bwLhyxkV8/JdwtEzwueRDuXsE9IQ9O+uKyrXp4mO87ajwDS5GNEIQbodkcMV+b5Lp1TiHBaBjEbJHyU3fpveDUePj8Hl94x0+F50uh0fEwJJOP4OZx4wnQhlbjF/tkLNOwdGv99NEQVlgansT3kKO5OYnFzMu+9RdEwiVWKbQ/Wze2v+fJtlEaAD/r5T25YwZLzHvQflimfXWzdd9+vfX+8RbrfexOfSwh5+fSUZ+s2bQRPvi8kuep2EeytE/TRJl5h7P40ibxKi/PjjZBm23WrKz1f7AUprbmZaMDAp5vjqAWpq/SQADyhkQDSywdv/Dldo1+4vVwiXnWIV5IMdAWUcZHpyjk4YjmA9aMzPfNQjj1PnWP6U2s0oBB293V14XyI9AGBOOIP9oE3Q4kr/SirZxRljgFIgFGBDCIVwTx9RlDj5InlBxXBjPNhB8lvDNfvPAf3/CGyyBdDz7Sqh4IqKoJ3E+bebnt7tTsjxYBJxsTTaQguNXeaEFSRVJ4NOo1DhDScakhbsVnYD/IXTEc6Lvgxq9scdn2ZFlEG2Xg2RZ+v07RSaMj2sojGtJYEAbDz+/v8TZ84+HLMJkxaI/FkmQXT6+HB4Y7L/qadf7sakzojVat3yOtoMTg7bzsm9Z+9fewpNllxeUQUDfutYxHA47AhOPkk0YR24TCjcs0PgM4MarNWL6CWe9Mx/JCSyZvHEaIzv0i8sYqyEW3Xt3B5e48aEn8OjKDQCu/sdE6v3SpdV/xLeu+5waUeav13n6d9d5/q96RRWHCDXyCSfMupl6L/PCVWg55mTRRprEc3DqjO4rNcxeLLqgAKkwABRQn0l1YOvKtmlx61QB9/aTN/OIl1v1QeG9V60Un2Ngfn2PNR660CsvKwD0YpwbIDFEoyMo2BtftoXcNexy2T3Bz0ocIFFBIAU72KV/fzKMj0pLwo8X3dXFZWq3fGzMCZONCm0nQuJuIQXIyXdE95xCmcMyJYPNCG+3B9omCKzQj44GOMsYpBLpHiMhyNCx+dQ4REiFw0MAaei2Z372ZuvmiqVGWJbX0rjobLRf+Iot6BT5v1RqeRKCrrel0skdHhwQBNwhn5Zji4xvlrXymrY4kKz9qXnifk7x1DHoSMAFYjMtgDhYOSr4LaqJl+alQ+W+ast4/32HlZbuk+pfQsPj6kc6vfcvav/JNvS8pXz5qJb9WjHC+O7318lNt/JOPg2Z0DIQC1BVpAaEMujJb0LTE4WD0B5/Z0g4yOmLVBsAyU4PjXhl/6RkBNN19nCms/PYW6/33HSjjN2zmqZ+38sO3oYwQrPyww64py06GdhI1wuIzm61sI/tTJ/TZdd3yZ3JIm/Uqb9lj+ZHz9BCzT5y0OfU6GW7w64HhSCRiX1CzyhahHSj3plFnPoPoIAvq0fv0Xdb79/XW+5dbrbh9t/Ku+JD1NJaNrJdYhxsipJ/kGLJ0k8TI6jUZkabDpR/AsRbHEIVVvmbcciw51Se864h6sffKbZADau7Z0nJ4WETiDXkFm02pqcE0fJzTz7TlJR1uhQV31JhiOFDHp6Pk2w/C6zQOAdLhejDgVYy1r8GaOi0Noz1cJg8D9DOVQC0Hjr6QCZRIhx36OIbBI2//ImhwJrmkcC5Ne+7b9KMJ2bETYe9D8dNE6O7HllveaMPoV5NLDL5xgMd+l41a41ErLX/YUssfiuXNzx5l+TmLdEKcESosE5pYWo794wX6zBU/a14fe9DZsSR/1hXtoqEWK+dTKbSJLgEk1F7w0E3Dx1QgGKh1UUBXG/ZY+U0s1f7qKmv/4Xdt+nGfts4rvm3F5zZY+a0tVm2Ztt43t1i2ar4Ed+Oio6zxtGOxRMugSUF43TGt5xMrfvYcS9xaK6WguH3Kii9u0n5VWDJ6mWunPHrBoEZBLDDrpskMA4HMvbWcnzSH6X0Zy0JqeQpE7bH007k0tLsetOZ5MwheCty6bWA8uz4GKZr0sFUCOEJ7AnXkOjSxIw1WfeOHHr6K5zS+nobuyhqnLbDGQxZCUUHZlF4/XiDEuJHs3hqpX3F0CfIHYUxOLIHc50cAncEb3DWvPCFERS9sd5Z98AEvpNgE3gwOp9EwX7dTN23C+dyvx2LKXtweDe01ADKyAd0OSIXPQHJAcIfuYJIx0ixpk7Xk4wrb0C9IXBpA3B/KTsGA6miNEXiVAN2pTWd0ixx4+XBxdtIiazwGy5sVI9Z69Zk2+tFH2+hHHmMj//FIa/7KaTbypvOs9fqz9VZHvveo+YITLLtoVdDEeLo91SiYeJIlESYf8/VpSBYVIrBxs3gCGh0FYZ9BdGpznb+8xjq/8x1r//SXrPPq71jnzdfoTZpKj1rNGCY8NDt9vrzIrHHBEZafiOUYN6qhoeSnL7XG49fopXKKw/dIoezVTnRlekeRTp6o51EG1ikUUZDT/Wg7flFHApReTOykkxEXugyEod4jfgM0JdIwQ/m8YnHlNiv+O9w1r7ZgOYjldUidZn+oR0YNxUDC3qVeTtoce/vGCDTdgaOJf6KivjwDpx+SqRJlnrRyS9d634NGrb71tJgwM4qZkSwv6aIExGAikJEHaEHGwA3bWVQWeRjoiXjZQriCEdlHD+0syw/ZaXOCguFggbWiceHj7tTsj56GyRRFYe1u2a03rcNFkBaFhmQ/qxNk88J/b3x5o+2dEMwg9iEoQf7yF/zMOCZWfga/pjIqTn1td2AwpUho7lTh6MAFwi07YaE1fuY4a/3uWdb4qaOt2hZOk2cUx/wU0gosB05dEh4jYT46jxQS49WNIA/Sp4OWALdozJduhsFNATHTs4LLtY/dDuFzlXV+/zJUiHxg5x7clzbqdH3vs/dgUvO5wMKqjW3LoDkWX98e9rUopEDTM3IQPvrIQhQ+Gu4QrHoukZvAiKcHpflqEtalFkbgp+G+2ze3Kh1B5VXJVQX1Fe+I8c2dXHpS2LGdBja74YZAzM7BxN84beUeri8R7TP3WPtXvxXyJxdvOty8W5pXX9MM6bjtCKFEQoczFi9colFVSJsF4Q4cDfelAiNfn9M4awmW79wzxBL+WeusceJCffnGX1AYwMSDpYuSIoHpiNiHwqJxMK/IHsI4Xyg4SWMg7DoC/XDDhDpCMJEfIVyN9Brl9sB3aEBhcKDBuhBeY4fTU5v509Dt9P0Cwyq6hhOPjRmJtNkB6hT6xc1GHoxFaFNQkWNo7LD+QIWNSccXtVFA8nySTj7zhxysvGtGO3AncYRYgH38QJwYPOXMjwhQ25AAIhnszF/7PljGaY+GSdAw3E2EO5ULPShnGFIAN+W55zECGr8nh7qUu9oQThtt5vmXWOc3v22d114BjekG6/7XBvBgUhP8ZPoLT7Cxjz/GRv/0XG2MV7eEVwpXEKJsD36rjs8yVhuRLh+05unuO/ZqIz3c0EAZUKX8CCz/IGT1tlHeWpe2BDq/jUeB5p2HclNw1BWKNtMKlQPYXtQquUfGkcNzVhwWFK7Rzk/mGbKWNN7yGmgkoBUfWw9NamfgQ1o8CsFHUPRRimQWMEuW27PrF4ZI3fcCFlcJ9FPpg7RAl6YCky8fww8T+vluaHdYUlfcj4LwtwYTEicM80YF9TSw0+QAknKxDRyzFNeXmvXciMn2AULkqcco/BTkFLLoi6rRyA7J59UdSfccULCWaRO5mzZNKpjui9Fd8k677HKMET6MvJuGwXYOPJoqEXR50dKYgafmg0OqOZzSyLiheTsm31gTv3qLrLhsZ9j7WAcBRU0iRInou/p5EUotZksbhkE0mLR6u6Xzh583GFJi+XFRVMDHkBM10DDZJV8h0Eo+hLx1xoov3mOdP7/Kpp//VZv+sU/b9C9+A8Jl2vIlo9b+k2utuG6n6YVrmztBWHMDm4dVfSIvGrHGeSus8fSjLMevvSY0tTjySrigjXag3BQ+SIfvnir4bnRoTyqLSgzDpTHvYlGwNBtoR9iIwwOMA1oQ2rn7uY1hdCgq4gluA6h8xh8GflyBZeGny/mecAp0njR/zAqUEcl+fgvaFW1x1XbLlo2YPhjKz7ez8dA84awZVi3cy9OgYoaxz+PV0Xc5hikhhgAHi52UuI/kzl+omia9zsWpXTEOCgjVxkVoc34MQuxkpANQJLhJE12JADF3H1OOSFaZopPhdbPCEUYXyoH0yKOa7JM23GhfcWdZURYGdffQIdb+gMNr+f0MsT/3IDCPITD6Qzo6ZmcG2Ohs78jo1358xuQgCWEyCowcCK4Lw/2ZWzGgJxrW+KUT9RgK92D4kDG5Q0oOpzj6IX14OGyx0yaNJpSJYGkDJV64CTyCSc67W9yT8dv0mHS9726z7sc3QCv6nvX+/mpr/9rXbeYXv6k3NpSXbA2b1bfsseJrmLz45W7wOcCTF1px67SECLOnbCyv3BGWbsyPEx9LQmpi+dlYPrH1OWJQwJyvA+YXZcDDGwfU+vLTFkAQQGOCIOSHSF3WUgA3+GEELQlB5IPN+gR7CB8Al7s8GsF4oeYD4GTiDQeeC9PGO7Q6foyBAio/YR6E7A4rL98lzS1DHsV3+KhMZc1nHWPzPv94a6H/2I98m4S+yMN9qbQMyjKZvPgbLuK+CBxe2lBv0JzgHaoANxGg8UV/+fEQvIubxv221jOOsZyf0kIb9gUKTF2QJA1ZMS/mKZ4YRnd0EszevXLrghoyWixjKKIu8gt0xvmE/zLPy/TjiAcdB1NIpaDfDfN0Oy6aBuiE2zW6ZVl1OkVPt0Zj+9GSif5ZESe/Bh0HOOMzlnqDadWpwPAKPtDUIbRJp4evMOEyZ8NkmHB8eRwmO1NnsBc4pOJgXh5CDHE5MxOgR8G4cLAJoa7ycsmHX/7yyq1WfPg2vfa394W7whKuXVjv77Bce/2VVnwctI1YNuzoSpBkq0eCcIC2QE2o4heJMUFH/vBMG/37R1jzBcfGQYo8YCik9EVh+UlAGIRifuwEC6Q3BvCRFikFNOSjtbVr5S0QeHpDQxGeDmC6DISQ0NsceLqeWiPi52ug1cyCql1ZceMuJBtaLiafACHxsR3dvVw9pufeWKdyffgiNO/s8YeFApFfiZZmxwepl43Z6OvPtdE/PlvxNPH4znc+WMwjHCgX68d6hXxVemHfcswO1lm89aBAHqoIxwJtXgh3gI4fCb6Sh4KbRzA0K3hma5oaLtz1IIiJK2p0e8dpGQg7DeOPgINBTAKgFcoUPeHS9zMvuj095qF8SKrKvJdhDX3owGF2IKCqBWcNp3ketFNa6nZ/Sh8wXciEmZkSsyw0lqjupHsYkU9iJjZ2sKPY4KCh2zs/UGOyFGbyBlCD4OMXWBqUfFXJ0Vi6cLKevijcZQOYG02ITxcR86qRcnkI/HKGmIJHj2EcxDzX0/7Fr1vvQ7dY8Zn1VvzPHVZdvs2q66A1cF7xjQbc6wGKj9+NxoJ79aj20OrKcIl1FyYtb2/vhhBbN99GXnWmNZ6wRhNZk/qOKSsh+LinV5eJS0k+AAuNiks6Cigdn1gMYcD6k+VJqzTJeYyg5F26uGRUkyNdPsRM7U9LNAh4fWwCbvgGgXV9NY3OblBQ6qdF6POBAoHNF+dpAx75lLuRH9PlV2Z2QSCdjLww4au7ZnRHtNoEQcQwlmWyq9ey8LEYw7JTbwPlyXjwtF9xmbXfcHloRwr1gdKl7lCqQEnpALyx1aJB3cXCsTDEK4CO/ilvhYAdgyZ16kKrePq8A8M3I3gLKCoaWwKDftqeHgnsFFgiRZ4YtUZkZ1QB4XSqXHCHuQAobQWQKBLvmpKAvix67RLq9qEDanZAkFS7Nk4jPB/aDKPtJo1DOG0YPMwbnoeRD0xw1oyeG+065zSZIDBCMCNycCggsoUQ70DZYNA0wSTlUocf8Sy+BU2XX1D5iSNDPC5fyKprSMXdATHBAZDmBtxiSdxMQLTg1/kefpr9ut1WXbPXGo9YFlg2t6E5QAjxRPnxGNzQJiQ0MPEaT4GmgYFPzSZrKjEtj6q7IaT4YVFMTGokhonR+vWT9fVibjTrCABPO3NSh1hWgs63LORHzrdyEwTcNNqCrzqBhOZn1zO0R/MnV1vrZ4/Snhi1zboeXJJRYPFREB58RZvqXBkNw1MgbvPJq6UN6oBsgno+EuwXnqTn+5funrbGQxZB6KzQg9PlBtSNWudCaJDcA+Ny8LqdQbNSo6HsRWYjLz/dxj74GMvPgAaDoOKGXdZ93y3WefsNEuQahYrAKcwRo8iqFuHV64+qPmofHCo3Weil+hIHXRqDApbt33zCSh3YLW6HxsyPsmq/TBz6k0cRmQ4cdGug0g1eOpU8LnQLcAw0XkRColP18MGvMiqhhBa5cus0W81D8ikrh5rgACDWqAZr5DV1QyU29TPv1HbjSN1Cr1fiZ7E/UGpHzE3tOZBKn+Cs8qWMdHqg68MCiOFfv8Z8n1J2LAQCliPdN19vxSfurpMgF/lq7w+MWWKmXmoUfLncwpYVEFI8S2NYrjSedaxlvB3fwnLhmPlhqcK68Y7e6cuk/VV7Ciwllkhr0GYxX2nCJRk3swksK/itOi032LZb2nr8J9wQUO115EBP7FMg8hY+hR1f+XIbJjO0GQrHzltusvLaPYjPZR+EHE+3Y96Ut+y23ifvtPbvX6a7aZpn4JfmQw2NGcRRqMdEHrJYX4bGqoKUQKcZaB5QFmFpdDbaBEva4ts7tVFeYdlGvurOKWs+djXaZoHplcnf2i7Nz7U+XnhuK+fbKyjI0E5c5ubLsBylZsYnCyjoBEYI4ycIJKekIQOFE5yieLwAQT71x0oAXBRGPFS6AIJ1An38zW3W+8ydeiZTAh48iss7vTENgYIjCj3ZcnsYL9FNjwsqWgxTOODssJU2/XTHgH67wwESspi2VSMPirt73gxexdRmnmn4sCGG7YCSX95TC4YmRKjLG1nRr7AafZ/CxBj9vKB36jRFFxVwJvi5Yc3n3bAU0tkgHlzkvgsfXhUCL2OmxpG6+2AcmoRbVvQ7GSw8S5OfuADa0nxNnuJzm7H8Gg8vyuObQKnN8RGbNdAu6IYAKO+AoFg1Es43QV5ws18TEkLIpCkwYeYHG2k0nnqUcdOWzxJK8CGfKEK0TNT5J6SvtmIejI94/CQVJxhvn/f+d2PQZqi5gKfaNGXt537ZOr/1bet9dEPUZpAqhR6S1WewKAtA5zOQDQgd7anxmIMOWoIH+ZG3f0obQEdRI8vXTUAIhTuEfFUT3wtFXmpTxZfxI0JBx9mHcqTRBS7hecuYMdC+vY+sl4bFLx5XfBMFExpASEBlkSvYLN1w0qTuSwM1FiLE91RAQzH4iXX2Z3HJZj2r2TgffasMkJYLGPiDkxcGcioRnlZEZBc4qOnXcg2gRb8bAraXWOzIROe4QHJ2cQQHGrw6ZM/tEV7LA4HYCgLdqSGY1zCdNDcpH+H+Gt2ebh7XUKORK2nM9MdEVv8SoFRxQWR2uEJI4+ThgAgMAENiPE7uuPmsSQV/zoeKqY3E5Z73IDGcAv39UEcaSrifVqR5AaGV8M2SeiQEE7zc2rWq2bJqId/vBAZOen46/Pj4iA73nr6yVXupujP5NWgSnJDgLblxzfNMbWhETBx56O7b49bY6N+cpy/Y5Octr/e3mL0uIw09DCuNhNGoF1PD1EQHWOTYTnp4mEtELLmaLz3ZRt91gY2+43wb+bNzw3KQe1EwqiUuulPKTWtoanxfPNPlXTrdwUS/qGlpqyCcLLDxw8FXKmsvDdkqjNoZyucv58uOGbfmC4625rOPNr5lwA9tBsBNL+J2/uY6aIUQ6nx5HjTP4sY9EHisIKC+UAFk0xXs4GKpnMPRH0N9KIXISLfHVwqgcyOfe3zNJx5prZ86Gv75lp8J7RZ97wJD6dKpMtGElOqkHBo3JJI/BsqGid2l6AT5YnJkcRMc4oAFB/LkDwGwK9sygV+6Q4eQ7YGFV99Bv+fDnqd/2BC0nS+l1+j1dBN8EJHg7Ur4WAyNDZNGgpv9QpJ+MeJfSAAuBAb2WARODm708iVk7GBG5i8/7yJRsxAv04qZAk5zipKOtoftC+fup1PHoia0ep42rgkta3ZCQGgpAD8EpT6cwFcHs3wUUpdjyaRnDeFHuL6SHN84wAmZcVMW8RmsbHhjABODwo4Twz9NpSsbEsIgvwBaFiaTBE0spx4RCs6QF5eC1+y2knfNJprW+sWTrMF3tj/hCGs8YoXiS5iwLtSkACZfrZ/BMm9nWAqirYvvbYPAQXmZJthwJaeM+PkBiwtXWOMiLFWhMTbOXKgy6cvQrD8Pmd6Kpe2Nk1Zsgc1zbjz46cmwKdE83f97ffjAqX6AEP9uxGM5uARjrooS40W7rnt00+5T+tz7IATL1tiUGynQUNPlB065eX7ucj3jqP7R3mAYkxqbjBsixvTgU4OQ5BLIIQZYDGesyFvHxYVkJ8HtbAoGAhvyRTwO8aJb7bGVUM8PIQ6kkGJ9YhVliNSfCiAOEZqU5kjdhMe3oiwxgtlYA0040KDqDycglpzDKdYxiCiUYprhEWa6E4OSZsdiAi+DtsIl3s4OBMK4DjjqQwBCiJ8ipdBdV6QGB7hzOQftSFNFQGPZWnDyVSzcu6BcIE1BHOQI49sUuNwDTbHj0qpOnpoghEPjiSshZLCc2okfQ+4JMUuCifQwwakZxnQZNVxBwATWh0+ZP1n4c7G4GQSf/3QwLTh1MJDaFOcMwyYhDXjHCmnn50NL434P86EgYDjjUXBRwJC+B5rUDdBmWJ5YIdVRCPw6I8U6bQ2n3YvrJ0NaMHzdTXUNhDSWttQoO6+6Sm8gVZsonczKbTPWecdVVnxqg/o0R/8qE9S75IFUPohc50mknr6bRe+DvoFIA2AIhUDdLc5KLYX1odbEO6Cbp6y8dpcVX70n9HNkVlz8qU/YTiIzTyImXLujU6DfM4PbnWJKGJ0OW+xJFOfKG/l2s/9EZx46+Aw7EPB6JFWr7WG3+wmWYTb6MKpet+RiBj8Yka3uIIAN617aaSOn7gRi4wBBYBBsuFAAiEIvOWCYMA0GhoQYJmr53Z1YJ4A5tiDjBMySUQKIlOgiBn0hLik07iZQnukSE3wFnMhzQQO/vFhu8t1NXmmQjRvbfG4tVKYGNa3Gk7H8WTNm5aXb9fVj3QzybAivayQoXQpApyEvbkQbT21zgvAIBrQ33SEkiwPxcj5LrNv+TCPSaWO9kD9iucrDjXmeArfjoSGehnTn52HZN408T+XD1B29PyqkzQkaEmJ/qXpMg0uyFVjSPXVVOLVNIcU8IQS1h8e3XHK/7E4IHS7hmNZ01zp/d621f+kSKz57jxV3hDz4UQudUzppQp+gl+YctclY+OAccAefXwm22CCtHybA692jJidQjd6XNtn0y75pxRXbrHfZNut+6A4rb9prFYUWCq4/1h1/6hNVBglpTR/TUrq8xAzI55ZnpnaMboeTYlTFhr8uH8Aycx8wG8l2wxbLocKBFFKOtAXoduPCaFgozWZmRaeD4c3B6aUe4vSNydDK+r3pI+V1NueDrT4HaJMcBgJdMFwa8bAgH/jkbX6q4ZvbVlyFHxWUR8nU16FCDYGhgdPtYX4PHcJMYfnjVlvzl0+y1uvPssbT1mr/hFC9GX7iRLhjFcZtDVVjpBn4MJGrWyb18rfk/H5EaIs+woQTCRfumWT83Dran5NHZ6fCCjJAkxppQBj1Pn6n3tUUIkfAy7dhNh+33EZef7qN/Dnq8ZDF4Z1OrAp42ZqNi5dazvdN8aOoWqK5iYBT78mCYOI+XYHlZT4Got+xZFoTI2GvOI4VffJqd9dK9GX3726wEkvBam9pjdMWW/PnjrXmr51so394lvbP5n3kx7DkWhbbkYViQl6R1N0HKSnHQHlrDMarpzq0qBLLzPLqPdb56xt1p5LL0963t0dNPY6xmGTIi32DdmPZYGrZEwL3hWdGfufjxW2CWSV5EHUZIz3vHdrn9ojYhT8SWPxYhdrtxqvt7tnMMN+wIWTP9DSU0YLeco5hPyhR6ujKC1gGxloCCSYFhkkZ2AKjhA4n20T89BMHLku7DUs+3t0ijRfFj/kBs2RTp+jXkE/K67FT9Dl4dmgEE6n5rGOD1lAHodz8qjJfwbsSQoQangcRfK4Ohm/x1F4TRl51y25NdPEoqeBWCTxiXZzQLtJQ1sVn8LA80wY43UoT4WSirov+KW8LH1ToJwZAiORclh4B7Ql59/75diy3NkNjgMCEdqi7fYjf/dDdgWc1lq/q8ZBm3e20eQATAox39/SiwBksKblkJCis2Efcu+PBUjhLfuCBB1hXjtvIa86x0T99qI3+zQU2+raH6YMTo68521rPPS68EocDQnttzFcpAl7B/SGE7ctFiiN1Bz7xov3KXSj/eMMKLPN6X91ixfew3KSAShIMPRRAcl9jhs0+db9nM9BgiU1LdQOjEsKFQ4Z0hcEQkSUlFXl5SJ/bI9iVPypYB4L1SN2zGebnJqW525G6a3Q6ZVH08AMZpEqkEpE9CooU5BIngvSrQBZni0mEpGInIw0OBmlS8Gp68owRjx5Qi/P41KYwrgKPog0UibQaSUDCIjD9Pq+HDnNFUGvjrXlqc54xKxULwMdX+IktT1BkaFiNn11n2doxLSsU1MOk4DEEQmnUUfo5e5ndRptzU7px0XLd6dNy6O5pvfHA24UP+vINBNrg5x06ft0l3hISKFixPCt3FDbzm9/TJ7n0qBGFKpeNMa9sqrTO39xk5XpMVGpZzLsuY8iLxwRmXnSpFZdsCfs50BTzUxcEwalNgcxGfutkG3vbQ238fx6jx2F4t5F92/q546z1U2t1mz9bwecwsWzmi/10Cj4I+AFo4ESojCxAKI3KIyHNejL1gL7rPoDR0bZ6nAnLegl6pKm2rRHzjVD6jBd98nJeJDy1k1HloQnxRHOS01IoTrRhvNp5ZVtEP4RIW+GHRZqGVzs1DKeZjU7bkYbNik670ItwQ1/w4i1JwK2YkeZeAu56zvlFaTjB0SdwEAReDBbeCudE4GAkkbe/L1xu5RVY7nECgRSuHocXWO5RWfsY9AXEKN8HaczolnQMTuajj0pyM5s0CI/sSGgjEAS9f1sffjzJN5LrYwge0duGYKoSm0oeASy7M1CTOnWxNc6a0Lftyh3dcF6Me2TrxqD9jEKwzOgOnZ7Nu2sv2ipEFbhEWwxN6lgIEz6+sgCBEELZBB9gXmRjf32OZWeH1wrzYxT8bHvvX26y4qMoOwVhLC81pd6n7sLyaLfegmAnYZl7xhJoSGfa+H9ebPOueqqN/D40o+edYM3/c4wOq6odOOIoC/kuKd75pLBnmUBmyqpyCicq65g306Cmxlep8LEc9j+Pa/AmgPo58sXU3HevQB9We6CZH4k2oyCPBcmgtYb72RxdkSgMpw1BLjtSVNbIT3ddrhheA37JZOcNVqAlYDBMibIUvfKQPrdHsMl/FHjtvx/Ix7zcxGoPuIeNw93V5HS3i4bCTw59JDHIs4d7iFb/2A2DdO+IAZ6YVh0RNkjaB+NdPcYhib/+vNvFzdrYgtqAZ7SYBAeH/IMZCDVLtIlBLvc5B/009Ee7DooOkPmgMV/CpweEqXXpfNV8K7+xNZxSXwhNi3s8fLcUl2M7oTnEcmssh5SAmL7nocQjA0+en7tES63GhUss45sHdqI97pgJd9jAQ6FVbmhb79Jt4awT243xmQTf4LBkFBrXfMuORlp8zQrfK8WIraaN/flZ4VGbNWN6g0HnVZdb+1Xf0zcCBRYW2lLzV6El/cuFNv7xR9u8zz3BRv/hQmtcsNryhyy3fAE0Jvahl5/LQC7f6GcdnC47eFLyAEjkkRNoYTojBo2HGmJ1w05ocZsg/G+19u99Ry8I1I+YUupj0Lc/oK/4qp6t6I+4r6ZzaBLwCEMf60cwtmFsUDoYir8yDAMft2wjjtnAArjDSwN/GJyBVPNFxDEteBhsJtlaMPqA25Marh6r7C3h7v0JJQdpTmd6w2k6sm4Xq3CuyTwFccLhneeppDTxRDLcoTMDgSwe3gc5QRQdFxcC81tW8fUiBPKpvsYPEMQPuMbEXVCFGBhWygD+aIcMmaRzBN4YmridQjiXg+6EpoFJNwyWTfyaSsXXlFBD4B3A8SYmAAY1NEE9NkNbyxOUjyfDWRclVKeiKtc0llVtgDjRWV67V4cuiyt2h/0kCr6VozrbQw1Ljw+BuUQbSQvl8o/nfWCKr2yy8vLtuuWfn7RAn6nnaX5uyLdfc6W1X3e5BGB+/lJrPunI8H3AP4GGdcQ8pBjbVMUBzxlLdfKer92lJkJhxNYggh2m8ABYh8gUQjT9A11+Aq5Ea+ZriLv/fot1P77eep/eYJ1XXGbTP3+pzbzwEpv5ve9a7782WIEfAh2ArQcYr557cAW3h/ZRcX3AmxlcasbovPva1KupEwHEgqtz+iUNpQ70GBUXXMXHIITV/CJEA9ArUuQl1L4wZFFYpAV0svH8AalJOVK3iwu3U0NaapxO7M8tdDtFgfYKe1JsQYXGloyk0MgkDUQNQTQg6xiBeIKhM1yI2iEoDpYHOd/IiQnOW9uNx66CKo7JgUGl18+qE0N+oT/DgPG9M9qBTh6ExbKJBARqsN3dh/tSjggmWnvhoH/ZmH7xdfcLGoo2x3lOCSg3tzGRUOYlEFz4631hk1V+dihNNnHLqSKEvLh/xOfi9EjM1o7lPCvFfTD8zObnLtaXYKRpoo7UhjqvhJbxH7fqXFa1dco6b7zSis/cbY0nHmVNLMckoLA0zFaO6cBn6wUQSm87D8u046z5yydb65VnWvPnjtdRAoqTUDS2KSxpC6BqFgdhU/8w6IIyxBihJmmYX8DBpRuPK1BY8CDrTBdLWSxbsYSj5td7D5adH4CQ+hiE0SVbwgcj1k8jJso0hvpz3+z2PWgbCKkBbYq5s6UDLZSwH+rgB2f1LCODYST08V9NQCPkck/RGU4GstAeTMVbhnS65dc4Z3wYKl8E/UqHdPDEtlN0GVw0SaKfthyMVratU2ANf2jBahwIhFrEagZnLYBou/FwpzsvkYbNigLjB4jNTTZvYLVktOmHpc4hEXYMpkMs8QfL6WIjar4hcAAdu8BG3vVwTJwTrPWn51jzJcdhQkILuGeqzr6fQJ0inMGtASqnD9U+6GcQbXcTw3x9DueC0YCLNp0LwttDtTRhRfnGA/zCixsTSIMXy4oGtJjyxl163o3RwiWxI4a8AB8CXqp9mOaT1ljrVadY46krlU5x9S4rv7vLqltnwIacuEe1fcZ6/7MemteMtKr8FAj7Eyag5S2w7KhFNvKm8/Veq9ZLTrWRV5xuzWes1SM6jXOgJS2GkOUduj1d7UkNFjHWRT7aBNxsiugMZMYLdAkQdhbvSLLeu6ANXrPdun95jU097fNYWn4bWuJWCJydWA7vtPLmHeLV5joF/fV7rLgDGg+FGurXfPYxerEe0+1dBl4I3CCkVAKBZVQxVAp3BZ/cIJWbQ3sxmEt1apLap8OyeKDeITqY6OjnEeB+l0aASHGa0SKQj5djAHUmMGlwjMcfWjTdNIQm1vSHFl70Hwaz1FQgfbYwp9PElpPtZfCw/QE/cr0SP3ZF6KPYmm4T3ovqcE8KtpyBr+7ySCZrnZQIDBwCN0VbDev9++1W3DNtxf/GJ9Qz/ILypXNKn6gdApNS2kRdnmGugOFsZytGQBrbuWiDzpbE0ie7GJreWVgqYJLzcRgus8ihW/wLwATNp7gBSza+1gS//hJTsxRKqeKiuCQgvu6E3brXmg9dZPmZ0JrunLH85EV6tQjfgV7u6WlznK8d0RtAL15p+YWr9VgPT8yP/PkFNu8zT9AjMhKea+dbxsdBuCykRjKN9KmJcekkTYmFYOYB7g1TLYaHSwDbmfs6bnjXjR0EFp490rLtH6+33kdusd67rrXp519i7bdcbxVPeF+xU4cp+Z723iehNX3yHpSla61fP8XGP/R4G//cE2z8nx5p4++/yBpPO9LKjVMQuhOhnPgxqPiZ+7oo/TKFMYcyJDT36X3wN2LZzbKyRtzMp2aKHxt+jUc8Hi3aA0cPagym727lHck+zjMJMjicQAbPxDu8jhSEnoZvls1kRe+QPrdHuID4YRBrUYPVcKhKiWE+qZtIw2kcqTtFVhb47+mhKvgiG201dlIc/ZoBNYkOTzbY3hf0iZJET5wBIPBZveKLG633F9dZ9/VXW+99d4Q9H76rSbeKa/FXox5cNZywT8CsYLnIORiLV68LUdcAQbChbvLhZ51Wvn63Xm7HYC090S6Nsxdb8zlrdRqb3xEsrwsfKqgzikm5n0mKBB5+yabzJ1dZ+3e+o01vniovr9hh3fev18O+jaceaa3nHGOtl59mI68711ovOhnLtmOt9cun6IyXbu9TM+JxA/zaKGH2Jpc07EPmOQzyxHLQVr/Rppd1ogPI5qEP4qM/1G6r23dbcflWK/eGt1tyv6fztqut/ftXWO/dt1r7D6+y7j/fESLzbu1D0C6PWw4tE0svZFJ8C0LrGzvqx4e8Pbg05Av3xt9zkY2+kXU8FuEIQ/vo7Q/M3wtVg36n0ybi8g9akz5+MQWBzddTn7/EWk8/0ppn4Edg5biz9qMRA8kzwA0DArP0t/APoJERLDcvEtwkwFMLqojay0s/jKxFWe7Zs7XCL9uhhQuMHwVJDeV2w7TdDPudRngYbbbKUKvVqNqdHtqpCh9jUONGsAUZRVIBxsPSVOSO4fUVNuja02D0SHPU3Aig6p3zsCQP2FHd70Kl++hdVl65U3sSZOz/shMUWsHD4oQiDeewH4CXnJ7UvrEY4qFE4keF8qMX6EyTXkzHxsK/9mrwK81XrvCdT/wKMg9AFt/drod1ecdPz7Y5PNOYrMYzXz98F5a3WK7lJ/NU+CprPGWdtf7gbH0effSvzreRNz/Mms8/3rJl41i6NIJGRO2AqItMR8wg7cdhMMiDKcwYBWXM+UI73m3tQOOigIMAbP/Vddb7q2us/QeX2QyEaPdvr7XuO6EhfXNLuFkAQdR6yUk2+vqzoGUu0X6dreFXZZDWGNI8ZhxLU2iDXLJBiDZ/Yq1VFFi8q8gfIW8P2tzn24slKOt40hLLT18sbaq4CkJK9aFhg3nh++hT4KIHafe+ui200XjLWs/lkYklEriqGzmTZOrknRYGMBw0Tgx5s8/rqOQJZHoGWPue1HZ3AH/kMPR3T6zkaycOLZJR+QND1UtAvxuH+5mPm2Ga+51Gm3BajaqselAUwohPQ9jyatMkKmkc2A6590kyxFNHuxO/QtEtbl7oJ4G/bJzQUM35OAb3KvggbOx5RkaE6K7R99dssQy+yRuQ8CF4tlRCrOGwIU4yoWwN3hnir3oaCZO1+NIWKz6BZQz3OtCSxf+90TrP+qpN/8QXrbh0s/gGihXLolerYGk2+qaH2ui7H2HNF59o+WOOsMZPrLPGY9dgaYe2QbtQ29LbF5g+Egq/6D5ZvDCEZ5LQ0mCCjQ+jjW1uA0Gr6X1ivc28+jLrvuVKm3nOV634/N1haQRZ03nvzWEp/uXNVnDiQ3jxwXCvU/7Q5db6tVNs5LVn6t1V+rwW0s+PQl8uG7FsptLrk3uXbrH8NCzjFuZYIvLBZAhbphGLReiLN/gByI9ZaK3fPMXyx0JgY2lb10HMqcfdtEN7aBxgzksQcslIZfNrm7Fs7FrjAqQVFw1EmjdR+/UDG9o69BsvcCs7zwv9onegkwI3WRSuCB4loKY7AVDjISjPtlbdxgNKSKVQ1RLQf29mWDgNNNH+MNUuy2636rrgCK1NA4IkCw28hFKCRzbDac+GEEFXXuIvjsuaukN5e//URZYdM88aj1+h5Qpf8l9+bZuV/GQ3eWIeIaoTIjEkHhKMTi3BIoLgYsC+SKl0B85+3IAYH7/MvAvJW/p1kh4JRt/K45s5sdrj13/55sryMmhTXBpSqA3/TDg8LQjmnJ+G58O9vBMGjc0moVVw+VZnFCYNBUAQxJGmcAJ+1p1aHrU3aXvg1Vkm8JCNdwPv3KMPT8z8/mU2/fjP2MxPf9G6f32DZZ0ulmq3W/nt7eHDEZjgepXNMtR5vGH5RUuxzFxjrR9fbdnylgSywNPcHfBmDStvRjvwbQv3zFi2CMJsHeKvhTZ114wVX0N73LRL7x1ne+lEO6AxgbLyTNPMay+3zluuAqGyJoT02Hsvgn2E+OofK0ZL+jtegJAef/DKG3aFTXkI1HxFS+/n6n0Z2h+0NDXdfqAUmDRN9Kfjqc4jsevcEUnuGFnuNKokXGJiWFU19mTL+S3xQ4sfVkjFYu+DpGYyTN/NcBiNI3Wn8HYlsqKjV3PqizGMoj2J0NryD3BroMDUP0YMHGCINtNKEL3hlygJheqdX7hCSxjeLtcXSbgPwmfG6if+QzkYJ6Se5kcqjMoOOi3a4T96+wNpGDFWjX054ed7y++ctN5/YQJfjmUoBQD3gbjk4mFBaup8KBfLVn5gM3/Masufuc6af3qWjX328UETcFmTzhD5g7PeV6rrCluFB9Ro9NOORFnOG8I9qWp3R5+vryZhf32zdd91o5XX71Ieve9AG/rEHdb7l5tNX72h8EXZmz+1DsIIms+aEcvPmq+zWXxne+MZR9v4p55grZefqj7RQVss58rvbI3LWJYLhgIL7aR3b5HWrqzx7KO1NC6u2oPlH9Ke3wzvcke7lbfxs1dwMwmCz9dB4+x9aL313nublVftUFh4hKWuWXTiwrZI2qDPg9agwEMbBOkHLe66Pdb7whb8cEyHrz5H4ehwn6dA1MkLCEkDhZQQwnU8RP4Qme66u33gy88LDZlgqnJ7dZPen3NI4U3/wyLWaACkMV3aw4Z0bjPOFkZDDLtr7G33inav15E8gOEEGThzpB6LUWiRqLETG3ogObgViRc3AWKPhu4QHR0r4QRN4mKo9r+K5c7Fy7S8Kb+OibAAv9iKzAtTR9miuw/SAjFYQdTUpYIjLWEKT4rhdLu/RiMPr+t92bes/fLvYpJBu6O2dMx8aBbLrfG8Y635SyfZyJ+cbSPvOM/G3nOBjf7jRTb6lodZ8znHQ/PCpI17IF4GlZGGBM+YFuzA47/I/B9icHc/tfiHdpzXsN5XNln7td+z9isvgzDChP/fDVb8y21h+cbN6ZOxHIPEbDxqudm2SWv97sk28qZzrfHTa7Uk0x3L3SUExla9N0plx8BoPvM4azwSGg20Qh627X6En4jHj4gmGZPEBYItP2UR4hcScsZHUlaMhI85cAnIQ698GPnkhTrIqY+YUqCwXlzSUnNmjTqFFdzzGkUaqnPMg1X2ahNhsNIBkwRAeOqVNhRGHNTc2+SBWN4JncD61cdyBGM76K5NTFZuxaGhz8FWhz/yKVSR5ACB2iXdIvASIIFFE4Cm25Wd6BuMhw4/qpAivCZMi8Zr5e7hcMLdwzw0+0WvXVZlmfGeuVRWNqJUVwoQ+X3SBLdSI8F7QIERHl5nGe2Ep3YiSNNr6agmvDbP8SubL8bS4gmrrLgcywMe5BPSTOLAFmgP5tUvYuSpefcP5wjxUjCxzBqPWWUjv4EJ/Sfn2MjfnG+jbz8fk/uhNvJn8L/hbGs882jLT1+i4wE6PsHXz1DTqqAdhVRiurGsnlEgBuybeZABnGTc0J5P6UgCQ3BhPwUuKQ06/HgTJv/nN1n1nW0QCG3L+QWcY8fji/3AvQg/Bo9YhR8G0jBxeXeQS8vdM1qGld/ZadXtM9KA9BZNZgBBxecBm79wghW3TFv3/1LobbTiK5uD4AGT2hxl1PvgCY4dlCdbMQ+a8krLIJgap01YjmV98wmrkQ6Wwdxj4xEBlIGfbe9+4A6duNfo5REOltfrmli1zUrXE57EEMDjBr2vbUXdUAbUMT9rsemdWmg/psmxEzl1nQ1SwgDViwa8+hOdF+YZU0BdaStVFZk+VIJlU/kCRaA3RAVAxfjIsmpnln0ZjXFowWb+YVDXZT/wKtIwD44Q2indkbrvDdnUTFl0u0XHX5vLnmDbekcRfobENawA0sjobhhNItoMSnkHwaA6GjzZ6Uut956brXjfrfpSbnUFJsvGeBeIgzUmRXZlST88/C2LiTAkAUI0SFiWMIkCGKn2DCBNyTl4J4ifEW+99CRrvuxUaEfHWP5jqy07Y4nu6On1+dQS+LWX+jm2tCx9d5quisE/EEVj27OcZGJ9ucTknc6rt1v51Xus+NCt1vm9b5vthQBkrwOKH5yICzcmZ34OyjUBYUaBNjJinTdcDU1mtbV+5hhpQTyMmi2F5rp8HG2+xCqkV96+Jyyv+N1Anqsay7U85PknnbFimfjKGsRpPuXI8DYGalg8RkAhw0KwPjBc8uZ8SeCKlpXQxPTaZAic/IQFVlzJM1MQRh+7U+8N475dBs2NX5EprtxizcetsMY5C3WHkF+21h3MYagwzNNr7naks7wbEPeOvXrWMT93iT4gUd2NpR4/xIq6BaHjcWYHU1VoZFHdaOAPOYZrmH7B3U+TBjSSVc7wYxJO8AMU/l5+qFH5qB3yR2KIH1ZIpfDaEu5244KJGKa5m3C/G8LtGu12Wfa6fDM1G5KmzxKaMk4e0BVSD5AEYqANw/hU/+XGhUFDcQZ8GPO881J+YbOVt3FAYSJyEN+EyXM5Jg9+afn8nrQnJcfYLBNFVHQrIV6jixNeLrjh4EsP5Wc6Sf0CYhwYD1GRo60JSW2GwgHySLe12zDcEHcuj+D1VMToBs2DeXE37Xrg8zXAk6j397Za923XWPdV37LeB2607u9fZr1332T8bFXxuY3W/cSd0AZQFiWmTADWDfXiTYiHLrPWW8/W/lLVgKCD8Gw8ApoMhYU0I/Bxb+prmy2DdsG3GORHLsDExg8CN+3Jwo+fHjUeviPIeioHAPHys5ciPX4VGJoZBRqDvW0hVPmJsuYTIGz4uS8+4sM35LGY3LubLEI9oWXm8yCc+K1C7nP1IMROX6SldHEN+nz9tBXX77GK3ymkEBwAG8wbjX6Gw0E3yaNB6FEz610GrRJ2xU+EoV58Z5deU43+UNR43R8UGllUipglsxdg8yFkRyCHMSk3IylisOt4PE9FP0zBsWUtqJWHHi4kDgSSaipdT9vdpKc87h6GN9E+gJDi41W9KIIAZ2WDkwZb0ivQ+5O8TwtsuCRBAZGnjhMBEmOy4/T8GL8IvA4Gwk3v/uGG6Q5M2lv4krKYBtLi5n7IMkz84IrZSVDSMFF3ORdslQNOxU/hPP0g2k4VjXGDg5chOI0286GbsaObZSaJUKJeqnDlK2B677vFum+9wrp/d60Vn7xTH3XIV2OpdO5i631pq/U+Ho4EdP/+RggeqG+Mq1Ef8+AFZaQAyzQJ0I7QjPRuJ77Chcsdtg9v+2/pQIgs1efTC75RgcuuxkhYqlHTWD1uDSzJ+HiPtMTYd7ybly2fZ6NvxnL3Xy+2xnOPC3tNKIM4IKTytfOxPG1a8cE7rfvO26zzxqusuhl9OArNjmkjrXBzBEu863diSYxyYYmsvob2pLuEa8eseQGEFrVo/jgMg/VVnUO55GZb0ECQ8vuEXDZSS+PZNd05fsRyfVk6HLSpRzU994rAFxGzIDEOx+AfgqfLIIkr/mv+eMRAo79X8C1dnUP+3B4xS8veZ7CGqSFou0AiPIy/7aS7cXpqHKk7RTY93S3b3aLrmgoHJRs/zHk4OEjpBoE8vvQT4gBW48sZwxSZduIm0rhwy0cNAL/8DX5MgCq+a2GABjifwaL2AKLyR55MRkkhbe2f0a0RwzRV2JhEvMoK5aiLXF8caYwAuvulp8t9zjXsj6C3jpyGhbLWFHpYoOkeNKUt0AKgSVKrweTi2yTzsxZh+YRJTI2GS0oImN6/3KIJzycrVEvlwQsMtM7ef99tBbSH4uN36gCqPtuuX2xw8EOo39tlnXfdqgdwux++y3pfhAa7fcryk+ZjKQdN5JZJ6/3zHVaCj32jkRULrOMMC0ascRyWZQwjTQZX1CV8Ij6zkg84r4T7pr3Wfc+tyBPL1s1Q1y/dIa2ZGp4EJOJlEyOWn7ncmi85SQ+a61uMWApqY55CikkrJwfrGnKV8fpDE2Sdii9vDD9y+OfGfX7afIwtaH98koF3UGNMXoNNOGUQ7qftxolhzMV2J1F0uNkO0bAQHP7hZ0oRAhvDSa+sbZ0mKnrowW49UGBanh5bw/10E+52OzX3CW2stIqi1HJPQANKrsR2DRuN+EMOIVEPpBWZfOYzjLT6J4buaBPkUxx5gkXtiW8ZOIV3nhJggPK1JPryLU9uR0iYCrHDEaTsozAMWYsQbYJu5APLoyu2BwsDnoHYAYgvoR3CQmDKRVsh0YZJvfKDJxQ2/NENAdV47GqrJjGB2Iva7+mEU/encdMXk5bvqKLGA82j99E7dWqbe4hBLiONWCmeNWo+/UjLRzN9Pl4v6tOSKeTHJSq/flN8epNl5y7DjwM0KKgX5SUQVFxiQYvVO5f4Ajtubv+/9t4EwJakKhOOm3ervd6+r/369b5CN01Ds+8yoKMIiuPggI7LuDCKygi/Iy4z8+soygzojLiOvyO7CIoCiuzI3k039E6vr/f3ut9eVXf5v+87cTIjs/LWe729Gpz6qiLPiXNOnIiMjDw3Im/eTF5UZxvpgmBV/OMHCXmpcMKZQvvD9xTqZQ1orx6Eh+Xb4PMHdNKyzQy6/A3i4IaDaq+AANN6zla9R5DL1gEnaBs6dq8T6+ZsmoGHPCuqgvvP1Sc+0PiYYK3CMEdRUH1oActUzCgxxuzeLi+vVgvcA9+WUakrGqhLVAR6JFkpbwodEublM+ppAMbGHeq2M/Ywin9LLve4e56INM9E/7aLRT7VV5Mj5XMcXxjwt3tcQyyCdTQK4ljzhNBhNCYqkHfeoTKUUxEdOKXIL9DngBCixpnTen6Sf+pzYOpxG5xN8T6iRUgrNh+aVluUAlgPeGVjnVSLxcCBbephEWgX2yo77o+aYSebdo/gSc2TSFZOCfB5WyI1d8jyBIm+GTgu36BXsjdPw6f+CzdgFoLlEU6uwVUYv/xNHot3m6F5GWYE+46F/if3hSGfYAkfVMk762I/rR8PwzEEJ8pjtbTjH1/62bxkTWh/7/bQe/tNYYiZzoBfUvCOdgQNqwfLsnXtkK1vIRjiQ543lOaVGKwPzauJsaUMM74MM5ZsE44jmsAgyHumWCA7AzMZZPvXos57Mdw4G7wf9TJwxMSH6439xkWh0eG3juhnfoGAssObH9SrqHhrgX7QnYINoAjBvP+PdyEId0L75VuwjGyHBoIcf8XAp5ZqPwQv78HDA0nSlzlq6kqozg8kXQ4hdG6kHuiTOvjnfhirjY5/Fo4Ns1P/42Li0QapFL5bpExpgOLp4XIi5VPUyXIM+NvUeXx+pZ3rNUaRHQN0LA6CdTpzULIMRyypJ+pdboa+SXzGvADhMSwPzl+t+2z0LZkDwaD/AcwcdN0kHuQS0AoIVTX+1D66Vp4UBVQm1kc5DOIQKWIIJHqZAn+ewx/U4gRisBwcwtKE9T40HxbefWvoveUbYf43rwkLv/210P/v38Cs5jb7Nok3D+KEsmso8iyfoqojkUnMNkSwwZg98FYGznQUOO7GTOqGI2Hwj3fbj5bZJ6tbYcAnGaCvBh++29760kFAgSd6dujNMS/YFNo/sie0vmN7XiWh5yttGA+DG49g6Xg8ZE/FDGMPAuPzN+r+JQULnOx6wcSd8/Y45ORwCNFZ3ueWNTFvHdiLpeDTN4aJf3xeaP3U2WY4jYDH6018Oihmdo01WDJevlYP6mPB6FIX2JvP2x46/4FvvFlnt6BgnzmrPPYDnw39f7rfnkLqBfKCAMYbv6XUSy0wHczQb42z8cF3BpbMfPwzr38JaSHmrAer/TgKLO1J40eM+VEm75CYzwEL2rkthgqO3qH2eNtuEDvF4Eh9pPBddDCfjnxPXkedjkj5E2HQ6w0xwU5OnFGQAezg2U5zywselIg0QJEldeeKIhUgIDQ2T9iSzz8pSXASDjAwh3wJJYoVQSWFHXyHeBhy0JVGUWyIc6qH3/bwGVEMUAg0elU6ZhT8RF5AQOr93vX6KGhghjD/5mvD/H+7LvT+el/oveP2sPC2G8L8G74aFn732tD7H9eF/jtvDsM7DmOJxc+OiLS9OqtRDyvXAAZIjqLrecMx3+RyzurQv553i2NGsgv5nZPqg+xcnGxcPvGLBC7lvvZQ6P8Z6uOFKbYd/3m3IhB1//MlofPLT9TJ6V/l2/VEmE7j5N2MJde/2Rlar9wZBndgv+/BkgjBjQGJSz691gszID3NoTpzAVRXLjZGWxxH/mCct230PveA6ml+2ybtS3iAb6zG0lV+sdTDvvSu2q87+EvHVW3ElIv3XSHo9z+2D/uL4MPZ2Tw+rPiBFevOi+GgD27jc7f2h/6XHgwL77gN+4Vl5tWHQus8BCitrRzecNK0YpeXpSMBI9pZiuPNBfSVjz0CZws6jf3GWmxsUj48crw/V7uKebzxSIOUl7P9KCfqPCA5X5cnXH4yoN1wng+VwgD1Qupa798IZpk00GNGpzx5ws8Sp4QcJnnyaURxUMT7fJ6xUZ+ytuSLdphl8AeudSeLo6gaNkheo/JijHCwDifadp3nbsxUPsYfzu4L8//PlWH+578S5l//5TD/U58P86/9Uui97XrNZIa8JrZzKrT/1e7QeuFme68eX1SAEy/bMRGaT9+Ak+EhPTd8/g1fCb133po33SpO2k3WRyp1LQThfUdDH23gPjdftA2BifcxdTB77GOmdqd++xb0Gnb0NmZBbMPw5iNh4Q9vtt8Hsl/cJbY6XXiRnV/3c+ak/nZKEyy9tk/hZD4Q5t94Veh/9oEwuP6Q7gLPTsc+YcnJmzn1IgheqkxnUnCTI/J+jZBbV3N5Nf8zXwrzv/S1MLwVHzB8PvsDCIYIMJyl6S3I1x2xtymrkJd0auDXzgt/cSs+CG6y9x9iSZzf4AtT7hJL8NaD3u/fYLNgzmZ5HQ6BvslHs5yFILWAMh4J8yrKdRH+MR17SjDJYtsUdJ0PexVO7KXAMYlOLZwhg3+cc4fG5jvfMjOptF8I5qvBJpWliUjzaY+6fikM53t9Pq4lZkdA3pMAELvbO19IeR4cJfAcTdWW6OC5N4DXMy5fjyXIBgtIbg++/xEEi+OYSSTmCSvYzC41gEQiDhDIwQ8PHA/9P8TM5zevCgtvQvr1a0L/M3eH/vtvD4O/uwtB6b4wuAazoQMY1Py2CIGT12tYtv1v94bOmy/VEobLluZzNoTWq3ZgdoBl07PXh+a/2BwGn70PbUXg+zKWSbyPSGCbmNgACaII7cMsbvhPCDR8fMm9R0PjjJnQ/pmz9CJPLn30TSZfT/4NBErOcHCyDTHz4h36GYMZI0g8bu5aHPdb9RXS3AL9yN+wDa9H8MAsjE8eGNx4SG841g+oZ9Fu9HnzOxAMOXs7eIJLJr5b3LBeBtNZBNmjA93fxVseBgiqrRdv0TI628vnsGOJ+ay1oXkpZnox6FiAUMMB8PyZz/+6KfQ//wBmk+B5I+gHLJjbgS2g9yOuRzC/A+c7L7YjPjefvz60/u0uvR3GxiHLsA6CedJCxq2NIfJu5y1K6yt0DisLio1rcysVTcuQtxI4voca3WPfktektL/GCvRXF5zqElGl1iNL4NjccJ6/w/ZjT5I2QFDfYgOlHPIEAm8fULEg+NJYoEMm5pWiHe29suhTwMnReNp6O/GY4iwh3Hw4DN57m72AQH5iEfIR9omusIkM/YOTTJ9bumY0+MoD+MS9OfTef1fo8+ZRBCQurfTpy0eXYGajAPQMBAleQB6HP945zVsgeLMjlkrNpyGI4oTgvUB8Sqe+eePv1HaNh+6fPDm0/91e+MWS439gqcjlpGpnsrbElovV9TGY9L+wP/Teep1+vpJdvC40n7s5NL9ve2icN62ZJU/0Bl+kij7pf/i+kG3Fcu3H92CJcxAnJZZRaJ7VEPdV9RCxXu93EF0bOn9VyJ6DWeum8dA4E0FjYzc0TgfFkqrJN86sb6N/7gu9f3pQD+DLj2EVlHmKVfBm0SZ/ejOLHWM5dO/wlmOh/+UHcUjQn3yMyv02k+r91T32CjMGS285v8Uba2NGekuY+61vYDkIDZ/5jiC98Ac3hQGXvLzoLmNUgTHR/yKO5Z0YIxCx7TxuDIzZBl4wh1EcD4KqYZ6MN9x00QKQkeCyNHBVkXsqjHMPfkQKMI/EfUaQGs62v6WCVLFfBR/3qJTon8l5lxOpzpHytTh2vN/Deq/vA2UkqM4PBBj+Q+YiQt905EfLgTzLltzThrbuABt++/TS7bac4rUK/owDJ45+VoFZCj8xBfdT8kd4vQxQHATgNBiR5jCDeNbm0P7NS0L7Vy7U3dY8gRpM/KYs7o+C40YM9N18YNuCzQY40KnEMpE3BWb6Tdo6XTNqPouP8cWshjdlfhif9PsxKzo4H/rvuEVBkftRCzaLfmn7N3fr+g2Xto0d02HwzaNh8KG7ELSw7y/YglkOH7jHi+bUj6Fdc5j97QsLf/TN0PvzG+VM8biE9LQiRxuTcKbT/okzQ+v5WL7ig6D9E3tCtmtSr9HqI3jwGtXwbgRGTtS+jiDFLxTY3ipi1wp0jaTu5rHDTIi3ILAVGV9SgaDBZSyXYJql3nU89D51f+hffUCvl9cHEr+wuO9o6H3kVix1v4nZIvr3efjQUj3wxPunOLNVNELiYUO/LPDNMp96AMtHNIBDZENHL3Pgm2+sY5B8oPpxLoHOFoNtd42dG6mkQO4OKg59z7MqfmySkSz2v4ClLnbjYKPx8m+pa1IEe8CT+0llqa5O/4hwbG6As3GI9YV1JhOdJV1qcAVZURw69DQPhB08JB0lSsD7AJEONBLBP8nchA55EZhLjZftxOHjhVbMUrZPYHa1LgyvejAM+R42zU5imYj02BegkEPLKmB7WGN2KZYZL9oaspduk1Qn7nbMKHYiaHEwHUA3rEMQevIaLItmNFPhN2FqG13xsTJ8ThKf3sATaxVmP7sx4zlzVo8+5t3dvtTp/cnNmjmorGpnsvboBOOTAHgdhXp+7U4V+pO3JPAO/P5H7wkNBNfWCzeF1su2htZrdmLZtDFkCGi8k5zvA+x/lF/NY+kWf0Ji3q0u23cHeP9AmOjoIXZDnCjNl2wP2TO2aFnJ39YNv46ZCgI1v4Vj0Ojz8TScZdZ1MoNFKo7uBb4WiwGDF+63oH+3I+CeBtkO8PDFvuM9WQMs57jkZPBZePuN4fhPfT703nwN+hyB+OtY4v0VgjW/3dw4FtovxwcY75nj8o7HCu3qfWQf+gD7AhN9E4tAO8BStv0KPoI4NsjHGgl5jVEpIiVIi8S/WCrmuU371GkBuipJvb/licQ8enNw2A8hSLGXTjk8eDwWoK+6xN2s5j15P5E/GQznj/X4VKliJhU7u9aBexfFwYOR2dqBNfBAOB+bxKwZGjhj0YABz8S9oB6fhs3v3aXlB0/g4RcOhMEn7sOsAkuA992ua1eqM/qRS/JkCKeAllPRMB8vfN02Zmj8ISxfpsmZUetlO0LzKWvs/iRYcYmXPWGt3gCcXbYmDHnXO09a+uBsig/q4w9peV/SLUfsOUnQt/giAeQzLnUwAnt/dUcY3sh79Woal2GHeR8Yb1+IP/zVvTyYTXEG0MSyj7M93q2tbzdXtzG7wYn8bixVv4ZlKgI45XwpBH+crXcCwq2l5FiAiOPGGQSnxp4pfZvYevlO/QSl/+l7sIwc1+u4eKe2fgbDGSJvH+BTHeQ5Qn6ARCREOctm/FaNDwDE8pIXzakb3DMfhtce0kPw9KZitHl47zFbAh6aC/Nvv0FPOR3ccCwM7uuF9ku2he7PnRc6v/HEMPZ7Tw7dX78kNC/BBxYDEmdjfCPzu2+z2ybYblbOdm8eD81nbsIxQR1skwci52NWTGnwWO8Z0nBkZ4ZJrHdTfR1YjVsyKNrpYCUo7WPsQI9PhOUBT7dHCvYFy3tvVVOqI1JaTd6H5JfE8WO9hYUeglRsOTs3deCo5oXo3Q5kPHAIDKJyEktpMACeJxioHBh4XgFfWtl61Wl2XaiNQIWlAT/pB3w/28cxu+AjRryou/Vej/kCMIztseaA45uS+YA2zpo2IljtxXLy/VhycXZ0PpZbV2FGcc1DYfDpB3DS3MNvFtDz8MGyvNCLAMXfhPF3dAPeNY1P9IU/5/Ob7tJ9Or333mHXuRBwOdOxNnkLYgO5C5gt8mZKBk69gIKfqVQz4DwPM739OLkfgn8EwN477wz99+7TN3fNZ20IjW7LZnJH+6H/ibv13j29bJUnsCooKF2K55nC4wCXYQNng11dq+OTMsNUV7+rUzDnFwZovvodgSDwnizvX3qiw5GwcaC71XlMcYyH+/jFwJx+L6hrfJhR6UMI/dYYa+iHwNneVaH7hvPC+J8+JYz95bPC2AefrXvH+Az1Fmd7XLrxR9OcdfI48AmcV+/HTOw+Xavj7/W0j5hl8cUV/JG0fbtJIREZz+efWtwkvCiNotwEkcZxHZ3YNoXbGjTU3TUBJorw+YYjlQ2X5W5zIj+cDxO+z6RpctAv86RMmCznvNulZVJ+SRw93u+hQ/l1kvK6jgOBT4ZIvHOLHo9A3ipyK2whUFllTWtHjKy8GE0HSjRTngORXx1zkJ81HZov3Ww3NeKk7r/rFj1aWMsRQI+ZZnHaOuTTHTLLECqhVc+vvtd1w5AXwDFT6X/wdrV5eBtOpgMLoYnlZfa09VqyDfgiAJy0WnKwMEiGcryGw1eYM8j0/xbLUJ4k+zHTeesNmE3Z+/D41Xj/vfikt2ZExHZwH/kEUsw2QhPt4+ODaUc1glRz70xoPWdz6H8Ds6Xbj2F2hsMNPZ8Bz7p6vBeI13kw0+Hv+viSTX4Tp5slVQNs4yySEKedZAWY6WzAPvB+JARTPZ3zuZsD70Ea8Bsy9A2XlAo0/NLiQcj0+8nog400N2XAhnepz/2HL2IWeTs+YCDjfU2cMU22QvMFGwPvyONNu9k5a0L7ly7ALOlJWAZOa4bafB6W4bzGx6UzlncN3i7C6ngjJpfNnCWx/QzO7Ov/ib7G8o7X7HgvmWbvKNd85kYsaVG5jzmBPPefJPaDdsVlSIRkablCwXFEY5OYjW+Num0BfS6YEowfG24bC/35gCny8iAezUeEdC+1J0hpIHI6KhEpf1I4PjfoabnHzowpv40fUEebuNZzUiweFHFmz61aFAuasILcu1EEhOwiLHl43ejLWO5hicCXYvKTf/AP94Rw3UG7/kBrFNWYi0VFVZW0ZITinimUw8yFJ2nr2zbpkSBDLD+y83Bi8AUD9yLY3HRYn8K8+Dq8GUshXg/j9NxdcHaHE6//+fvDwm/fEIbfxBLvCatD/z136qK3Hq7GazFTCGIIer5cstZEJwT6iW8s1knHR/Pm7YYt6mv95NkKIP1PYsmHmUNjFwLH3EJY+F+32iwIDWpesVZvCh58EbO+z92PZZDXA+BgFD1AJHnUxWdJDW/CrBHLRt5Vz1doqR9mGBBhydke6tetCZyiYZ/10ahONx85oNLtDF95QK++ar0CS2gs15rftkWz4u6/Pzu0f/Lc0P2Tp4fu7z41dH790tB++e7A51TJD8cMG0ffnAFhmZgHJcqp0hZ6LJX7/4Bl76fu1fUyvQeRwfZMBHbWefFauxa4CNFRTgENeiAXgdGBVqMkIcjZHNH610OVb40uhtka1Pv45+cTqpjPmv2jUXXK8UiCVHUfPTClQcn5VO58Fd4vJ4PGwUNY7fFxLWqFdz8U/omy6EAClRpYhsmDG5dG9EczM+UhAqdBlyQVAiVDosKgWNI1LlunZxdp+cWXbnJP0dD+R+/Mm1S0MaaYLYMKq4Zt0OyLMyneU4PZAr8O73/yfsyqDsiO9fXfej2WKAgg/O3c3Qg8OHHYNEJ1HkGH/W97vhOfk8RnX/EGTD0DnT/J4HUmXicBDbzuwnrVOGsgg5AeK4Ig2NiI5Q+/4eI1FL5aii+y5OzjwTk9FZRleMFfsyhey+KFZs54uNS78iBmLGjYkYXQ+4tv2o2ccZbJmhZ3CSWWhvuwhL4KAXAfZmtX7tetD3ybdHb+Kj2Tij9n4aNTBl+5P/TefZN91X8dZpY8DtaZZCzBJQND9pSNofVj54T2jyMovfGC0P2jpyAgXRJarz4j8NlVWr7z5z2H0bfoA42JvE30ycQsNbHX6Bty9R/16O+5//p12KB/+YFw1xw+FIah+9Ynhdb37tY9aj7DJpzm8APpY40bG/yGvEAiAyhlYjuYLO+2pvNtCnpROWykldvGsdBtf8tdk/IeIU0T/fHzi5Qp1TmqslR3IjQOHFqY509jeO8Ti/LY6SCTV8cazY+jetxYB0U6ABGyZRlmeO2JPA0oUMKGyR2LRh3t9DuuzSF7Nqb//HaJ98vgU775yh0h8FXeH7pDJ3XeNhQh5CryZIznNpfCHqUYTLqYKfGaD4JKtgXLHywVpD+AZQ9mV3pjMe94xyxlgNmd+oduEEAamydticmAwGtLV2O88aI+b4DkTZdQDe7GJzzUDEb5k08J+uFM4QCWZ1gSZhdiaYssA0XvN64O8z/6T2HuX30qzP/4F0LvQ/s0S2s+fWNonG+/bdRjcffwuhhmIQ/AB9u/cwJtwKzz05hpYhLn0F5j45QnlwIAya5pBcUGltZ6csEd2Id7seTlBX3e/8XAfBsCLK+7zWNGeNtBe305288dyw9oBPqDP7tpPhPLcz4BdAoB9xiEmEny+hsDc1pCPDfiXMMEXgGEiRL0N+rkseZ1t/nfxweInslOW+gRpIffxLKUP5+5cI0tz6FSM6k3Nwk8l0jZIaJIXlCZxCZC7VAi1KORs221hOdJaZPBP/7nh/2AT97lwSMJUul+FntfpoTrmdKgNSp4nQwaR470sNTjG2OiBK3RhWjkc2dkYiv9g2gp0FTJDogVjRVoPPigkBJ8WjlZBjZ86ra+Z6fd04TBPrgSM5y/u1ePGln47WvxCRofLxwhj9EtXfpNji7LQSG/ReOPahno7sCJiBNpwBMTA59LJt731DxjSsb80W/gL/bVTvrGMN0wFprft9PymFUpMKC9qov3M/EaFrPgh/EbSYc+fXl2dlHPDOrhiyuxv/333RYWfuProf/+O/STlwEDEAPS6TOaqWXru1hCbdF1s/5tmAVhaUn/AwQ8Ln/5rVbvT2+ya10pYt3xnNdm8CUsVX8HfXg/ZnKzHQT/Pfa7uvuOhtZ3brWne2IWy3fn8fnnjb2rQ3bZptC61F49JuQOWYEYO25canFpSJ6g2kcoEKVC7kJgz3gukcJIfY9jxYfl9T+6r/DFGSfq4RK+eQ7v1MeBYF0R8oKNBcMl4LugcQjG7dMDVwj1l2oKHV0VfBW5Zjg8ivnxt+y3eyn1Q0vqvCeiyj8iHDzY62G9l3z+OnAo6NV7Nq1BMh6qKqIkL0cfOIGMBcgj54PB7XNEOfU4uRtPXh8a+HTUG4L59mDeO4VPSg6EPu/S5lIHvHvx9ubuCfIVcHaQXbEBMyosrXDSaxbAkwq2NOf7/3hnOu+f0iue9mMGgRNFAQrOdU0MgYLfymWX4gS+eCY0VsNX9MF26NsyHrVVWP7FtpBoibJ/Tnem8+dIfJql5soIjNnTNoTWD+4Jnd94Qhh73zPC+Oe+LbS+DwHkEJZ2X9iP2Q1mmE/FyciLyexXLg0x82FQ5aNy+1cjkH8Ssyl2AJeP6QyOlU+0wsJbvh6Ov+KTof+J+8LgRsxAbjyIE/9uzMamQ3b2qpCdtTq033h+GP+zp4axv3hWaP80n0qAmdx2zLz4dE/vJLmOO2aZmHVZAoo8JU0yF8VpzbzxBScwCGN3Ft56LZaoB23fCPQfX2La/mEsU/fakxysmqQsXJViTR1kTkMw5HnAdBCZkTKBOStLbR9MllZWLQtI3Tg+nO99S12TSveEuzAq0TeT84TrqqiT1aFx8GhvAR+OXIAUUAYuSEHSYyXHUlnwWVTOhZVyYlQY1AcDkyJKBOXMk9IYn4ytnzwrDNdgOUI99lqzvNuP6Td9g0/crSWAll7RnxfXOIti2ySgnvcm8WmQOAGkx+xK3ygSOAn0ppVNsOH1GQZDXg9CmxSoaDeFwEAeusEXD2BWYjMxgSGfL0Xgcm4vlmkMXoC0nK0h0A7umw/ZRQwKWO61m6H9788J3Xc9PbR/6eLQ/M4dup2By67GRQiCfDAgfxN3D+rgz1nY7gFmbFj28R6q5rM3htZ3bdWjf3v/87ow+AZmYt9Am3gfVtq/XKqeNhWaL9iEOrajjlksJ9cjyK6FX94ztgfBCG06e03gK7k4C+TX+tpPlme/lToWUvHKIEua1DcK0VzHCWXMZbUc8zREamZ696G+SU0Cr16WgcDa/sG99jvAvAiPkyysDmOXhtpegYvkzJ1XYSExaVWkRCFN0e8NjnTbjWV5CQPhwePhgnvje0RKP0slt/cyjjRf1dXi2JEF/sKYzzKM3U2Aes9HliD1VEUuS5TGwiv8qBwOdvlTjYpYQKMpGuYnFgbhlgn9jIMzK+lIGAT2z4f+790QAr+hQzBwqLixRqOAJAcyrC47G5++nCnxnqyLESz4rRkDCpZufPtK2I/ZG2YpjVX4uPaCcMbrK83nbNYshvf7tH4EJzeClu2D2Q35OnE+dA3tZymTRnA5iHp4HUw/y2EZBj5+Zc/ZIgMmjblbfHTLi7aGwZ2YffHbzq9hbPNEZVt5YR+BrP95yD+zX3eo8zVOvXfdouWkEIko+rD5ou26MbLzn54QWj92ll7WkJ25yp7VxG8luZxj0oGKLeZJbwx20eT8M4CmHywlUOZ2EWkxI7FYxc6BY8HZ3sLv36BvIdMlPvus89pzMJOMtxwscmG2FPu4k0ldVZLBiHZVvcYjhQmVjcuIapg1J7ZNgePeHB4O6zvfUjMpB/exGoCq+TSlOvJeN/Mni8bBw4PesDfU3XA2N5LYSH7SgY2foOkHDtm0RKLKkR9f8tzEAa9EZ6mBQwOegI63DHwHZhbP36RP9ua/2IjAwW/DMIP5NL95utWKe2BLXKXnTSQarLkJymhWgqDA5Rsv8EpM/3yPHk5W3mLAZY6BXlAaJwfv5+Gv7nldqPXyXXomuV4eyvfRQc+5KWc2+h2hlTKQQcMGtx4J/c89oNlN6fdx1U90ztRu4u0ChwLflze86UgYXn/YHunyIOrfjyB15YHQv/WwfGfP24yZ1eaQncFXXCG4xlmcQJYX+zEr01f9MSBqP3MzMOxLtcMapdlTRP6Nat5gQKbIF2YGRYbELoWbY+PFdJqrjAVB3byJWSeD7uB2nNP8oTf7i+lYL7RfhtngE7D8xYfG4npKjqVV1mW1SMqoUPSZytQ+QCSt08d1QU1qSF1geX902FizLD8uJjxQPFxwX+oSQVoNSM4zPSocnRv053rpTCrvTgDuleUGvLKpPuZSEVCySDI2ZiEQNVbWojy45KlnRRLiJMOyBjMZvi1Y13emsPucfSBlL96oGyb1bR8vXEewHj8/SAh6Y+JSTWMPg5xLn8F1h0JjA07arZjV8FsoLsf4BhMEpwZfaslv+RYww9HJLg/mlN8QjjfD8KsIEJ+/TzdBdt/+pNB89U6c+JiRdBq6b4c7Gfckb4vuROfPaQ5j2XcjZkb8BozfSgluBWAWx32b/4kvWkC843hoYHnHe5d4wT3j44DfdEHovu1JYfxTLwztN18Wmk/apFsBeHLr8byqPDlqZCBnLeonCZNaiyJI3KA/4okpUWqobRRYNgEEuW0NEnuZyTG8qb8Q2Fkcy7z+394RFt5yPfYH44BfNvAV8RsxQ71iXWj/2Jm2DMb+pOPMUK5cwwrU4w7BIovLRaRj0MuwjTZoF8GlqkN7EP1TCOQuIMBeHG6Et2BauDzwj9yHC6wVtB8sz8Q8Ez6bldI8qdsxedBy6ulkQLvev375zvM3rh/b3dfgpSgOFJkQJtOB86PM3gevXGEoVLIV0IfZ6ADKGH5w8HX84VOEYoL18eZKvjKJSz7MGPyttIGzHD718csPhOy5m/RMawa1WNCcxGZHSdwA3FcsxfofujNkp02EAWYn+TUplsFo0kXyfcf1xl6+H05v/1WjoecJ9Kl79Qv/jNeF8KlOf70/wlILs7LWD5+uB9nlFfLiLx8t8rn7VKfuql7b1l3a82+/OQzvPqoXJfDJlvzpjiriTOIogtOBOSxrcEKiD9qvOV3X6ZpP3xKaL8BMYi+WanxZKWcZsSoj7FMx8GR8uV8jBZyNu0ZrbBIDSuzg5Il/JX9CIlGFyCtbthoJL8rjgA+AwbUHQu+9mCnzuCOQt75zc+j+2oWheTEC9NOwTL10g4Kx6uL4SeqxEUxQZ0Q5NEmxxrKL+yU3TGi+HzHPErmTtHTVU9Ei15CiEf/Umv6eD5BdDhQf5w8PbD/LemI+TZQxIFXlhOs9/3Ax7B3vzfGmYu9SW6LwMLNL1a0AdDxYTJTRFLxb5MdR+hp465yqPkDlsNFBrwlQAqQIVO3v3xOyZ27Uz0H40w0+cYAnMu9rWvjlr9k9PfECtxfLEXlvnn7+g2Ucf0jMi+C8H8vvZ9JAvhHLsc8+YPfk8Gt/PiGUvxt0wFF21oyuTwU+/hif8IOrDqBd3dC4fH1o/cAem22xQgQoXk/p/fGNYe6HPh+G8UmYgS9N4D5fezCEu7GM4+0DakJsJH/QfMHqMPa7Tw4ZglL7584L2WXr4+8XYXMMy7U+TlL2HfM8uYF85oM8PblLdaepSmDR6inuTZArdIid8hSSM6XiFmBSInpwU6+QFRCRlBCL5JQ2vDXk/uNh/lev0k+TGlvRp/y2dKodeh/cF3pfPBCaF8bXoCk4sTi3RT0awbEfbAeZwEPE9jPr7XdK2Igmk1IUEiGNebmOvGD2zLFu1S+pyQl1B7KYmC/bRXOCZ8gjAS+G+N6S0k812f6X9V7mUWFuobHAWRS92dfslNphL6pgZ5OnUcwqHwdJPNJ202N6aCJyARj+0wxJsxU5oBC+ZIcNZWLNXhdz+WgUzB543Wfwj/fpBs/sufzBbRYGH71bL0jQ408q8HElEqk2mA3xh6uDT/EJmVhy8VpHVPF+KVtCon1cat1wSMHGnAFUxWXT4GP3YNl5e1h483XQN0Lnv1xksy7OAAA+XaD3jlvD3BuvREDM7EmefAnoFRtD88XbQ+fXLgrtn0YAOm+17vnJQee8D4p3xzMY8hoSL7pzJ3xHSAnJjLV9tePoInl11xR6vxIx71kiz5FUkp38sNDBYh9YPxCU5H0kipS30YgZEWByHiCPftXDAP/qltBoDXRf2OAz9kNsPrqFP+Zu8VEsvN5Ge7pg2+XH2mX12P4byFjGbMHjnyQvBpCPbAJKZBWp5+usPTB5CfaLydxyMBgOmsOwbPdIEYvPkJMDRzPXqNyXNNlZsphWE1HXayeD4aFj83xjjBYZCjI52MFFdxcw3kzjgcERN0s/NGJyWY4ooN7iEqxFTa76xBd1G1Bivh8as10srTBI+fgSXlC+86jumGZAYSAY/CWWBwwu1SOR+491cwN//MErn34pRZyJCNB7AOWSb8Bf8x/F0pI6BLfB1Q+Gwafv02yMS0UGuOzC1aH942fpxZx86JsqQQH+rIbPQ+++5ZIw9o6nhdaPnB06//Wy0P6Xu0J2yYbQ5Jtd+CNjnIhsVmxqBWxQZGmgDqN/UCWXIxE6HtaDTCW/YFRTKnTfEa7KxaleB8xmC1TQV9mNG0cqpVsA9klEJlKAIvYX/ntvvTb0PnQXlnu80RYfEPySZD8C9N3zofurF+lZWnp2eQ6WowOkfBzSN/bfq8oR64zmYlkMKWpGg4NBRm7JgpEKVVqAR0JjLmssDNuZ/QZrmVA9NR4OeLWfibui3Uko4T3jNIWXeSRoHD/am8MJyrMqdm/cgvh8Ku/4vJZ0AJDJMwVgq/Ecszkgr5ZQQCBFcrnGnY6sAzxO+OxF20Pze3dr9jO4Fssk9FDz8tX6Vq73tutC/yP7MKMqrtHkHkFcpLZzJnT+KiwvIGU9nIXRgMs0Bqy4g7wXqsFrHwyI01hy/NH1Ye5Vn7bbDDjD4U9TEGQ6/+niEHh/E4MN/HiQ0M9Z9s5g1rQNSxc+pqQdGnzFOH/uw6PL2RNvO4jwNhLRQwQ1riWlLubzQpC5GJSkYimIp6krE3g2tbeucAmOFQ6O2aUhyiBNGohUBza5Weo5Aa/ZfWhfmMcx5POu+MRSBnjdaIsPlNZPnRmaz98S+BLRosbCF9toccS0bJkNH+aLEoIXczHyNVZARaJKmGK+qB7wTEGtl5jIoz1DTEiaw2V7AgLhAeWRgkGKo5V7WU30zVSnS1HNnwjDhw73+UxJnEkuid0aIww7msFKHU6Fg/ZJXlnkK+JKBqjklVVB1IHCvmS0ERZp7pjWmJn8yF4s9TZyrWo/FfnsgTDkRfQ750L/174WBl/Zr4uvBhY0qLgjw16dNq1ZmR5zwtsHGLA0C1LNEdauAV+YyW/07p3Tg/Mal68LzVfuCt3/dino6fCHw8Mlo/rN+sxPVl6IV93UkwFV3tRqYWRzME/5YnhBLwUqZ2RZJyjz7E+ylGOTUvGAmueVuDCiyMZ6ZBeNpbSRkbqgTPsdo1++j8zGfslB3vXjrTD40r1h4XeuCYGPbv7y/frg4TsH+aNr3nzafs1efftKN6ojL+zEZXGsCp6PrADGxAanQO41t60DrZDcRvsa855yJuq4tYbPN/pDTMGXD482SPWQuOzzi+QemNLglPKeCKcPF42HDs1jXj3s2/i2gZcfJcrAmtS0pqENKZWsGrpYhJ+ylCjL8qRLwV1ha+WQ88DEf1Ab81HOT9dV3dB63Xm645gnvC5602Yy07dmvV+5Kgy+eH+8RmXeHXJDe17Q/gLGy9G+lmd60JxfE+JFWaZjWG7wOhK/veOPnY/gE/1lO0L7P14QOm+5NLR//Ymh8cS1+qTPq0FjuSdst3jK0W42r4q8SKSE87Q3vq6ka6uUpJLPYceu8ObHMlrWFRHsuNCvSohGL6orFotOCq82YgQSHsSicvCWaUwgQF2zP8z/wlfC4FZ8EPDCOe+25/PEnrMhtF93Zui+4Xzd/c/fRZrHpA2UiAVVfxs1Q2uB1G7ukD6l1vI6WzNJC1R4EgWhmARvg0NjoTcYNB6MgmUBz4jHAgxSowITQcrdL3XBI0Tj6JHePA44jj7dwbU62qsjLzPxxSeYoRgoCaJaGvAcL1UUHoBSBsZeQIQ14q/kBAWw/MpOmwqd37hYj7rVu/95meIggsraTsgunAn9d3zTHr/rv/VysIrBICz80pV6x14+c+KyAjxvA2i9+rTQ+vlzQvsPLw+dP7sitF51emjsmg3DIzh5sHTjRe/An9YcXkAZVkxwR0o7A7eWL0urKLRVO9trnjz2V1ik1PuGOxHlFOUnKjYyYT8W5XQ0ZQeNi8nYv+DUITdOqYx+VcYIvVIYy5InZ7liMLAAtLwXDLOm+Z/+kn6Xl2HWlJ2P/j1nKoSH5kLzmetD86W7QuCzp/BBIC/RnXuy+pmLEmexL9ZnBI8EeGVpT+o6wOVg2EXRk0CV8on5YkBZGqNApaBaMBwu9Pu9b/kgxd1i8kDlASoNVGkiSJfswqVw/31zR/t88B1qsAPJYVa4s76mJq2OWByi7MPRShcxL/rKhYUHoXCHf2zi4LLyka9WRCWv9fBZ3fzZDJdqmGFxJjS8+mDov/+uMPzaQ2H4VcymjmCGxGUcfXtZzqJ4HQj7rHfn/cDu0PnDJ4fOx54TOn/7rND62XND69/s0ZMes3Ox7OA1Lvxz/zTr4u0OWtrFhomkjWRd7Id4ysaqHeVsWs7geqe0WGzlkopzyrmPKkRdtAPLfixZeyYGp9w2AcVu5lScm3pdkecf9SZCLgYQ+zaQokh5DfFz94a5n/iCnuPFWW/zotnQ+q4tut648P/djg+MqdAYr9w5H+tyidVodSqJkFrf22gkZRuoo4qy6IgwQ3SDydwFkVsl5jmijaA+dCNSecl59gi2c1MzzW/pa1IE92ipVBesvCceCRr798/P44SzZ4owxQOo4wyqQ00RUFRkwyJX5DlQGnBQmSFoHCZ0E2VeSvAMdYlCpsyjvK7pSF8qacuvV+wOrZ9EoOLdyBjkfIws39nGZ6PzhQiDTyJg8dEu3eQ+J0x+2v/54tB+xzNC5w+eGlqvPz80n7xev7XjUzl1IyUTAx+Xctwf/qsRSOD9tgvbUl4H6yePZQ7PamlSQZ2n1Krgq2VVk7GEfDMf7aRyfaUW69zFvgtBCRJz43rfD7mx4+0qG08kVofqQtDnE0X5TR4fl8OAlZ0xFQYPYaY6DX7XZGj94Jmh+aQNOFa8TFsGPeqUtyx4r5N1MBkkK7UHW6g1plNEAxK/FqsPpKgiag5VRPQlPTZOddDphIJokzXmw+z0sv1uj3isghT9eIp7WkpVuKxOdyI07n9ogYscXg8DrEOTbgXY4c76wIjBSymx5gBkVj0BW/DSWqE4UHPrMqJNTnO4gKWqJVHHcQQqLMfarzsrNF+yKXTecLb9lo518fVI770t9H7lyjD4p/v0U5PcHZd5KMuH1fHdfBJjUxc4ClBnen0ywtZaZPtqHEEpudhe9ltRNKflWz4MbpIitVpcwusi0tJed9w4jXA/PKImtSNqZuVaJC+K5mULRInK0TClNp4E6nEMBp+7Lyz89tVheP1DobERHy4yhd0RPmjwQb2AofXdu/W7whzuxN2SgDe2Gp6AUgZgOdQvN+4rRyFgUKMVJe5fPJhFxYQ6qZciG3l0YCvjc6S6y/bAO+LxCFKeXE6Q9/Rokd1z3/Fj/f4g/uCRLtmh+Jd3nlxFVXZSpQfFDmYqMRfYSGiaRTZANV8ClHKBFD/Y4LYooTvGPfHsQc80X7YrhLFu6L37jtD7woP2OF3eCMnHBV97KCy8/ith8Pd8s0oSqHx/tV/mym4/iIkkt00R6wUsWLkLG+BW1nwSRSiLcBVN3bwCl9XpyqhaMB8r8MZL5HLSIjRR5lLae9MEd8MN+NwuouDBoWyxpOOG/eLBg+MIDN/n97d3hLmf/3IYfPNIGNzfC42JLAyRBl8/qNsysvPWhuzSjZjB4kAUFSyC75rbFKZxz7jR2AUj45j4H/fL8/mORmh8RZUVdTtDwtaAZd2eGybviwGWegf+WQYpyrwXq/kqfdi4/6Fej894VGcqIsCVBhsTgKwOFCGGVZmA3c5cUTnkbsJNPPmVpwpUJa24QDbJFpBQp7y5U/DgiYC8N4iUdcSv9pvfvjM0tkzpN296UgKfgX3DkZBdjJnV3cfC/M98OfT/+KagHylzOUfEAVlCVLn7HLkd9hwK6thCd5Gf+CqTOi14DlbN1uz/pEFbty/KpY1L4dauZwMjL2p5t2C7jSZwF0SkbHY9zKfFQfeEBJ6+9UQDfDb0P3NPmPvlq0JjTSs0n7HOrhXy9g+++WaiGVov3hFaP3C63avGYzoKqgfEqi3aFRmKCR0PtScissUXCABlSVao6rGRBBtSiaplUtAg1qVG0l8jC71+A0HqnLhqWR4wgDxapLvnvKc6/95VS3XZUmjc98Dc3HChsVAcl8ioc8VY7epoMiZWVpzJDJGnmBtRA4tycMiCPIhKYxNLLYZVIjs1R4bOROfeLn7JBtJ67Tmh9X27gx6BwtsL+LKFTz8Qwraubp7s/crXQu//vRpLPYwV3qIgN9hEdw5mWUsJLqA56mXV3CPtlTI0YKo4y+FeY8+BVaKKkhHFRnmr15j/WqhSY0W5D2LRHjCiUiaolgFsvwuxebGSFhhiFoZ6887++dD70xvD4LN3hwZvxuQ7/RC4Gps6IfDVVBu6ofOfLwrtV+/FcUFBXgt050sBZqwmbxc6U3mBRwUKNjYH8hSBkzRuzKJiJyQyDFQeK4cPwbSUIRVGIxZkXwz55uI3JWvYU4/HIkjRBxP3LuWZ6rCU7mQxnJvvJcu96E7RA7wfDbIult42mhUAfqiF3ACyKLaBbSeD8kj0ZbaGqCojCq1e/NEBe6XOmDJeo/rF80P7R/fqE1qPQcEyo3n6lB51wuK9t90QFt74lTC8CUuMSX6R6o0wp7TJ2wZq0gRJm23HOICjMLdPjQhKy/UQLM6N+sbzQmFTRWzWEnBtpHlTkFd7yWIT2ywrsKSFb98aFci6Edmoyt2DK3hgvBX61z4Y5n/2i4HPJ2+cNokPi7EwfKCnF5DyBlr+7KX1itNC+zt22q0k9mt3IKm3Dq72NinPTexHOZEQ8AYb4X7TSss6cNYN2ER9sc8mkxrnQXFsICMPhXRAojLwvFEfKyN20A/7pVtG8NR5tPC7zv0WBO5iGqiq6bFAf25ugHVRzJFRBzNZJ+uARL39JMKCBUV+nYo20UTljDedg9+cxPPCNGX16B2CwppkfjWLYd60xrCtsb18nEvzJ88OrTecpxcn6GUOfDEC33U33rT7cz5wZ1j4qS+GwQfv1LUQ9XjSAt99irT/lEVahpVRsKYh9xF/MlUBJO2oOzToJGGW+6STRsK8f8w+shG5CiAfvVcgp8aKuh9s6DweL9G8PUbVJnEusX2JrFwJbkQXpNiQsrSuYaoeDOSP36U34PDBfdnTN6j/s41dWKEmfHg0zpgO7V++MLS+iwHKPLCvbDkcK4viuFkMmkVTO07cUMDWREUsq70jC/92rZUsedPrWIDNj1+EykWwDs95sXq4EvVEttkc3m/c8uGxCFL8epILF50yAHuyLhEp/0jB8sPDRxeO2jGLvamjjRRlGqo+qGVCXT58TcS8jhpToZMTGYBwAJKKj+5d7TZGyqDQjXMSecJGp052OlYWy4rmy3eHFpYR/ETnxXNei5LJADYt/lD4obDwn64KvT+6wZ42oPupImIDtcuRqkqrKkEioC33UcboN5ZjoTj4VbnAfjCebVXAJ5Wv9JQow7SWCHpg8nxRjpxrPJGAioXOKjTkahdQVbRRbXdKUbUc8hKTtsCgH3vvvjnMve5LeqJo+xfODb0P3hUW/uRWLPWOhcYcluH4IGn/O3yQ8LXyvMUDyQIca/UKgJwlEytMkYjy5qOhZNm3hZpe3UfqC1IdF6tf40PSFJ6Lx8YNaAte2UgXIfYzyHDYbvyzCFK6PIzELqC/dDZFkHfQzvsllT8cqPzhw70jnGVbjj1qJDnq6mvJ4onmFfOw6eDzKEjH5Fqijo80zZpbJzny0mIsx1sZ/PqWmpgaxQEnGU6G5jM2hc7vXx4aO7DcW49PcX7rlzX0/rrs0lmYD0P/D24KPT7q5d5j+HhAeQUrpMRd3G2J5Z7+mRYhCllG1PJ+X1UB5q336JwhQbz3Ocsxa7lFcHmqjyWjrE5DUM4U64r1mCgtQ1jeS6de3IVAXv2GwH/lg2HuBz4Z+p+8W8+BGu47ptd1DW85CnPsI2ZQrVduC91ffWLIds7o1wN80J27ywOlZcr1FEwZtHEk9n7Tpqm5ZR873BdkqEejGCLjzC4eugQwcN++KUSRei4B7OQ3C4ejZNnwWAQp7qEHpjQRVZnLHzUeOtg/Amc6R8xrdE2iQSPG+PzI2YHMf7KiE42IR07UYFyUk8QycmdSoShRh2gM5Ms+ZbghYeAyLvfItvYGobFnSj9vab5oqwIQAxxfbjC85oiuj/CFCsO/2RfmXvgPofe71+ldfLqLnUci7q+I7zvdexoJOzmKa1VJmwQvjH2ByNuvMpRGtXnxMovhXgi3UnmVLOowMO8pysRik4gIa6af4K7ClgyVbs9v7rB8Zp/N/+Y14fjLPx76Vz6kC+DZGZM68fVCiXOm9Iac1ou3hfYbL9bjm4e8QB4908yA/vAMC5O3DjKIVvMR5GUfxdxoR4r9yA1yI8JkyqpyG8tqu3UEmRIpygLgi2yqIOALjgZ9zBeP//O4JkWwa+oCFdPiHngM8ODBY8fygaEByF6PAjvzyRjPI+cimfEkiwdYIpZj3srr5BNnWxUii+SuWZWqJW+inPFSaTkh0qIMtmSUyCN5WzlLBJo/sDe0Xn+uHpqmmzgJBi3eq8MThq8vf8ctYf6HPxcGH96nT/0h71SnL4B7Qo7Jm5ELFgFC6bwvzMiWpOKQKHdPSR+C8V4r25Th9g5aucxCVGqRahM5O7/OfTw4aSnzalR34Y8piofBp+4Oc6/9Quj9znVaRlOXnW031PJaU/aUtfpRd+sH9+oBf3rgYLzFwGZOtu9MzKk5yMjCjyPb4wZqs7TReGnQpCjuxyPZF0LtAEDi4TawbmMijUiyXrQWXm+GPW5ky/q7PeKxCFK8FuXXo+jPE7uhmh4rNPbvt5mUzYoq7tXD2LgoP4AUxCPAHE9G8VHg8pzllgmS1ISFkGwsJAqvL4H8p6kgBpXhhgOQ9RQnvhiI2q8+PbTfcklo4FO9sa2Lkwmf8HxteTx6GszfeCgs/D9fCf3fv87uVOcrn3CSuS8f8GoPq5E0opSJWRpiB9Ua8RRyQ60nA6WypKnLxUemgqrEvRJlyq1r1YAI5CnSzhCRxjPPpQR5xQYu7abbYXjV/jD/s18Kvd+8OgxvsBd3Dg9j1rRjIrT+1e7Q2DmphwXyQ6L9ixeG7Ny1ttzO6zBqQYOMagCxPbdrnN5vbiORbwpQXkdh5v2otudArfk+O5CXKPa/ZyWp0KoAcBlJLkal8RplL5v81p9Jsfw6JJwxeWBykE/TY4nGPfceP4oPv+KZUnk3I/kniY4YecokENVyRicgEE3J8BqMZNjaMKMyN1Bxg8ntOMb5Q2KWoiROM+CZtTZgi+TNpmPJWQE+vfkD4ezSdaHztstC65cuCMN7F8Lg60fivTlox5GenmXUesW20BjDNP1vbw8LP/fFMLz9sD31EzXpNe50GuvI6yLEpwLTc6DqWlpUsbhmEWqc21tb1Vf6p57tMm3CLIKVK8OtjZZzZV8sWZW7t0gpxn4P+eynmw6F+R/5XDj+41/Qg+qGfL0sn0rGpR/f+TfRCr33344l4PHQ+e1LQ/s/XBAaZ66yRzRrn+mMyQnrQIoiA2U2rtTXxCJ9gpKuAph6V8ufl83LxLzaBZB4clMN0KKIU8GcFvZISVGzbYT5YbO5rL/bIziCHw3WIm1A8v333fZEVCmR8o8EjfsenDuKA9fXceCIUO/CLan3tKqRgXJ+QOOnBJLpLcxYUBKXDkjZVVHIbOlIxvJVlMRpBrxlUQ8ZJn5bhIig2plPIwmfoLB+PGRP3hhab7oghM34XOBFXgSlxvaxMLztOGYBU3oZZ/99d4TA5x298lOhr28BMTNgQEte3lCCGqJNjjzOxP3LQxHz1ktU0iJCRkiFXlt1DmF+6uCeVJyCHGlusdaAki5WfyHDpZm/Muz+ubDwK18Nc9/3ydD/+D2hMQM5f9jNGzb53kKaccbJ14Ldejy0fuic0Hz2lpBtRP/yHijB6s5rL+1IDEqRLwMaV6pIVV8Dt01MTZSHKcAMihaBaszCSiL2NRj0h1kkW2MLMI+i7Lrq8WlmzcOdZrbsF86TrnjY4OxpF9IkUjcmvsKKqRMpl4EcBk4J1vlo6iWGz33q2g3vePtT3oBhNGXuYm+rp0Elir3uR8DNxJDwoJowEpiajgPAwoXlisK5IWhEjdhFjlI+2uYUjIaT8tjgX7MYMpS5se8DH8Ny73HMqA6H3p/fAhlmBPvm9IKH4ZUPheF9C7oJNPB9d09fr7e6NDrt0HjG5pCdOYNgh6A219ed1PLu1SwCWqCgBC43UoPLMstwY5nY30VfmmYUchfKGU5UpgCs3Jh37PPnKQhMg28eCv2P3RUGH787DG4/rkfiNC9bg/3G0m3fMZTBvk3zNVSHQ2PXVGh9z87Q+s6d9rr5OHuybzfpmNSrQd5FJT1oPD608fGjLqKaSExzVPMpXJ7YGOF2hKOkTarfxcgbm5YBzLQEO2y0HFzXmR67vLHqz5f1Ged+LenhggFpM9IEku4yQfKgRN6DUpq4695DlZ562GhMTnaa//q7dzwdU4MxeeNo8N52Ng0kOnEidTgLmf5AfXDxjzCPzJXDVlEYEBsHBbPI21jRxmRIdfAxRT1ZAYyf4FToXhjXUs5f2mMJ09g0GRp8PRXvlzo4H/qf3B/4hmJN8zFz4pM5s6etQ4Bqhj6CWf9/34rZAj4YH5rX0yUbW3H4eGRwUuZjewTUN3HE6495FFIRtZWpcGL2pPQNmcTWh9JrW4B5L502xWs0kC7muS98wumQb1n+8L7Qe/uNYeF3rtWtBM0LVoXwAAI4n6b5hXh5BUs9XoPiW3GaT9sY2v/xwtB6wVb7soIVEnQdG8K+0fCyLMR2PPJ2Yl+L44gNdtyPn9mZPVVK3MieMucpr0GUy13JnAx8s26pYh3MSUBq7dC1VxUE7w0FyQ8LN2LMS/znKyFvbW7o/MGb3nQVppzLBzXtYYLBaCPSbOR9FuWzJ6cevKpB6pHUuQib1na7X/2H5/5Ss52tl0f1fWScF/WjkcrBpGVILRPtSE1UfJrmFgWiTTRUUSExshO1KOs0BzJ5uYjcNrbVB7xAh4QZoOfRtfgfXnNAJ+bgH7CkkVMkfFRk50xjRjUehl/kM9X5uGGcia0sZGdMh8bFa0PzRZhdXbQ6hBkcwmPx28MloODDFsY+su7xHYBA8DzBE4PNNpmXN0u3Xwxq5Fq5Mi9gicbAw9sI+h/DbOnrD4bh1w6E/pcQqBG0M842EYiyC1eFwbvvCEN+g9dEGfTXoDcI7e/eHpovRbp4nXzpbS6lfo40ikp1lwCN778aaZYWMIwr4AELqHW4aC8NFOW+zW/a5TbGCp0h+qGhxMVxKNtGO8JZqJroq4XB8KMT2+5/UaPx8RMPjMcRSQtPCrTndSiM6lKA8iDlAcqDFIMTZ1VMBMs/3DprMdHNmtd95oVvHJ9ob99EBaAAADfFSURBVLeTJna6jgQpko6epMUxIaRzio1sIKB5LE+xmNwBubxQQaO9Tj2JsLF/a1Lk8yJLQOPJ7W1ERYH5ltydaN8iT/AkPMzZ1D1h4bev1VuJpeUy52VbQv+j94ZwBAEKR6KxCYfr7jk91yqs6YbGzgl7oudzuBzEZw+PGr+u57UdUvxbW0DpFLQINlEgJO2JMurjLvhG8hKiOPVExK6NxeAHlC+goLT/6fvC4B/vCr2/v8dmhlTywYH7sU98pC+WuoMbjoTmExGkbjochny6BGZO2d7p0P53Z2p/+fJO3uVfXlqXkTY5YcFrz8CxXKRsAyEj5p3PiYH2fkBVJvJEUmYRZF9QDzblIouMiiwYP17kCNtGmAoEYwbHHpHpvWNbGi9vNN7FX5QsG0ptPAlMIa1B8qCUBiinDE4epBicPFARrO/h1lmLbjtrXPn3z3nd+g3jZ9qbytW7ADYazcyAcjC4rjhbJMoHizLMJzygYRjtkiGZ0zIg9QEB5GMjMa4vF0GFlyWLTT6WvaAomPxkoJCIBvyancBMofeuW7HEuxV8L7S/f0dYeOtNocE3x/CFnVj+hQOYVcX9bazGYeNs4kwc3huP2CvBn4HEl0bMdOxnIxNtu+aFvm7wG0fecIp2qKtVaeyf2IQy4smBf296zCIPHQsxwzbQIMuwREVdvJbG38dhv/gwueF9x0Pvd68P/Y/cheVuUwFr+M2j2B/YzyJ/JmaNCMS6a/xIPwyvfkj3RWXP2RgGVx8K7dfsCU0u6xh82QQNHFZcg1SsHTOWKKnQdvsWDVIpwOOgcZd836i2GTm16onFqBXWILGz8UGBe7U6ykZIEpvOP4RtUBHFuHaQb+FDrzcc/m53y7t/HEV0hi0X0radCGNIGLWLApQnypg8QKVBivXYyHh4dY5EG2P4kx945g+fefrsk3q8RqODBWjARMQDqCoTsR1dMUhR4QePm+jL1vJiAQ4DGlQPajknIFuUxYYuwSngkJq0DBckSo0jz+f7Fzdqb1RGleReCS8g86lbV+3H7OreMPjLO0Kjxx/IzugVV8NrDuo3atklq8PgY3xpaBaaL96i14LrgjpnUJQ9HzOOzZMhbJ8M2Y7J0FiHoDWJQ4wlJF+fzutevizVBWeWU0IbFAPAx5NWwYYijgTO/ChDG8VjicalGwMi71saXHkgDPYd0fWk5rdvQ4CELeTzr78yDL5xMLRevSv037fP3pLM4DzZDK3nbwi9d94pPnsqlnEYJI12MzRfsg0zp82oD3bcN3UsK+fWZhXMSeqMI1coJ5REyriEAK8s8tFZsaWq4kxw2xPAHBWIRQqxjVHtj6rxupwS0HpdEPtwKWC2bfTdQn/wX8a2vucXYE7hsqHcvtHgEMHHVB6I0iDF4JXKq0GKdTBxaJ5sfScEPmwHH/mLK77/kovXPmteXxVH1yQ+QHQSR0hurDIyh4Ay8UAeRVieAmwSlnKNR2REckQnspFAyAck/WmWgP9oVouqAvZxnMdsHIQQ6tPbdaLYqDwrIQWY56wJJ/HgS/cj+GB2cWwh9N96Qxh84UDIXrJJ9wr1EaToOfuOrWH4tQdD2I8gdpAzfNS4qq2goZkTz28sFRtrx/Q0AAYr/bYQQabB981x1tVB4OID+iTDcGAQYkMYuA4u2A+lFxCEDmIxcawfMpTvf/4BfRkwvPN4yM5DINw0FuZeeyX3IDTWtEP39y6x18rzwvjHEHC/sD80v2NzaMyMhT6fCME7xLejTU9bF3r/85uhee6s3i+ol5uiTQGBinfmW//QKVLsv9ijUSyFePWxGCQXJ1Q6IQ8L4KGMCn5ZoLGCeqInywORAFaXjVVSbHQcE5pbpzxANrdhFjyLkYcsqVVaUtsSkYvjyGZjJiVYuovjN7cQfmZi57t/K4qXDd6upcDAw2/xGHw8EDHVBSnmGZxo67MoD05e18nUeTIYvPcPnvQvn/fMLS85zlc0FT0ceWzSE5mIB0MCt1tEsRGNgjgIyFNMFBcfrRjhuhJUPA6C2BZ6yauKdCQSI9mBL41dbyvh+8qN62lIGwr4sgbi6IJeRNr/+7tC455jof/Xd+NooVVTmBEh8jcvng2Dz+23mx1ZFLOj7LI1SKtD709vw8yGX/RAx6AD8L4rVT2BwzyNANWCH+gYfAa85kUbbmiPgGgzLPQJH+CH4MJH0AzvOW43VbLc9vGQXTQb+h+6ByMIgY5+z5kNrfNmQ+9/3RIa/CIAwY9v1ml+25Yw/NL+MLjuUGicNRPaP7IHQRKBcjcC6DYMWc7QuKRTU2M/+BigTGzOYGsn9yKeRD4AE+VwlR1XLwHkx7wobCPIeFoWIyHCWRebaclkEdwOtGQGmQXa6CRtzyK/i1vTwUxqfjD8ofGt7357FC0bGECWAoMNAw/B9vt+ePIAROo8kyPliWr+0WB48FA/Xh2ObnVCRpoPECSJuWHzkdzOdRQLMZPnyVDmRlHBrGCD0g6vF3IKOVm1wai+iodM3gqzWqis2ziP5HKrmacFMxQS9E8jsKSxPgkYMBjMceJnl60P7dedF5q/eFFo/d6TQuOK9XqRJWc9/S/HZ63rXqHo8puH9ZGTnTUNtxByKckXj3KpR56Jj9PFMmuAgBPuYtCB/SyGDwLI8IbDYXjzkTC86xgCEhK/ZcTsrMHlH5+XxZtM4aPBb+SA1itPC83L16o9vLYUrsLsbgNmbAx0aFsDZu2Xbw/D/QiY2yb1wtOxP35qaD57W8iejRnW6QhkDHraB3YGE/j0BM0Z6gCagveT2vgI6txNBbQ2cdmfjkuOtKA5WuSKAhZxh04XGVbgdmTzKj3g+BYGUkYa7U0PLUgilnSh1w+txnDZfxJD2KioB9vM2RGDD+2Y+HHsiQHMk8to4/YsT540TY8ZnnHp+i1PuHj1xXzi+SLXCg7sfWWMd1CnAesy6imznOlJTGCHmXxugAOLsu4DlJ7KNlHPsqoGvKtdFbOElU/gtoQb48QTp6Wjhh5UUUdaaZPJuWEeZBBl7C764n1Ue6ZC8xW7QvairbaEm8YSDuohr/Nw5sOl9EMIDFPtkF28OgyvOWQy9y+gLbxX6b55e7IoZ1/PXBcGtxzFqMhs33ixmmXYdhYl5b1cMxg+8c5uXZifG4TWy7DsvPlwGFxz0H6WQj0CbPsHd6tNrR86MzS/fUdoPndLaH4XlnV7EJQY4OiXrniNUqCAtRPkE5TaDyDLo2i9ajy37qFq7m4p9+5OTcSnyujJ7xkrvFfh9hFiIYvllkTUi8i82KNyfVJGn5a8qW4yGKDns8Ef/dpvXXuTSZYPsUm18ECUBiRf0pFymUfeE2V1AYt1kBJL1fdwMfj5H9t73utfe86/R5CyXhb8gJJGEUF1chAKG1cACVviCZlTGItEZyZhjoOhyFkBy+V+KEr9ux2ImkPRCFCXF1UxFmBBk+X7nwYoQnlS2kuAlOgJH50IEpohPTSvh+vx3iteuOZbURqbuyHbOxUW3npDCPfMFV486PAa1Fosw3hjKa8RbcRwWNcNDQSi4R1HEXxQIt7hLnsFE/TZjnHNsgj6pK759HXQIY+AxIv12c5JXfzmjau6GM5v9RjgvJAYh2fkLQHlUZaekaWyhsQSfKWCGns3qarkg/JK3yt0QJYfMvzlY4fEq0ypI5oJI3Q+rG2cmMyZvK507BCxT2QFHrPWo63xxvM6G9/zGemXEfkuVMCgwoDDQONBikGoLkilMg9SLOeJdXg9o+p7JBi85hU7T/vNX73w5xYWUDc9550ORvlUGPl8gBKUOaEs6kqDOFIiF+FQa4RRQFHxiWW2SZkUia9Um0vB+Hhe5MEzUEhPO9ojZ80Fl+6bjEjJOKJXFaStZQtEOWUdLMHGcfg4ErBEG9w/FxoHELDuw1LubiQEr8DggzzfdCOKGc8Qsy4ts3jrANs0Az8IKAPeGkBfGTac6Uy2EHTGUQ+Wn7umtJzjhfZsLYbVRgTEM2fQDgSkzWOhMYvgxwvfHuQAb3Z1Fxbt0khLoJSN+tzMGfXw4tKeGeHWS5naJHYsQCmkTOOBhLzYaJ9wzLhQ5om8itQ2wkRFWygxtfsBlSLyoPzcGfSHB5rjzWd3N77rq9QuJ6y9ZVDmAYrDKp1JpbMmBqk0ULlNGqRYnv48PZYYvuQFmzf9ye9c8kaM+XE7UyWWcjFYPXQisSlxkPjxKg4W+WhLRLPcBnXpoMfB5bw1wYZENIzbuFnkB/+pLCIvMwqxvFohH8xYCQUrMn5CqFGJx5xNZClisRJwFLVc4xKQv49jsOD1raMISlxq0z/yegY4L4ojKPGbO1205s9v0Aa+sIA/z9FMiDdbkR/HUOGyk89r5zdwoAqMrItLPLbDaU1TiRHiBG7hTkgdURdPztxGJtjEPlQ/UxT5HEkRZ/3TI7FyE2yiVALzSI1JzaqQOiDxcoWnk0M0LXaP48XaVuwVcu5SVUGD+gbD4b5sLDxzbMN7MXVeXnjzUjC4MDHAkKYzKQYkBqaU9yDFRFsmL0vqdZB/LDF82uVr17z79y/7hbGxzuoFXmTlycJ+J3QkeACiQDxpzPPAk6fMmygVZTJEijaE7COJ5ZLDHFHOFUjk+YgB6AYsJQSl0mLjza0FdbFQXpZl0MPmHgYMFgwAaivy6X44ZEsabQjljXVIE9W5O4r4kauj6pSgEtpYH2dPFsCLQJ47EMAgDml2ShlSHhJgxj5eCtTS2q2sZJEvY5R1hNTYWCdKZCid0gbZRon4KItI2EKlnUeOdZCW7E1mtiWFIa2rDl4JE3kiL4uEurUHbldSEpbntonlNM6n6xqt5vMntr7rNimWEdXAwTZ6651nol1Vl8pc7jhR/jHB16996PA/fOLejzxw//HbW83QH+O3THlruOFBiVVr4CFVW0K9nx2u96zyEPhJJVOTuRnLimLrn1HGG4zm1iDkI9wfWRBy0iKj5lZBZXSlZses/DAgkVcGGg9QDu1H5CVH8rwQbREwqpA1NkxeRJTftnHWxNkOZ1dKmEExTznSkDe28wOEtxsoH+34Wzkl8Fge6ps7/HPDfrSwUGpgLVgk3y0k8pY3HwXIq4JIU2uk5BiXYS3xkg7rWshp7+USo9TeXfqxlkD22MgB/fOPnFmbZbSXAnJTGaIqh+uqcpXFv+qO7ZUx81anfJMDsTz+s8bBsebx+Nq45QVnOynSwEPeZ1WcSTn1JZ1TT27L5OXdl6fHEo1jxwf99/z1vuuu+caBa2dn2g/NTLUmZ6e7qzLe6am70KNljkoz/OC4XFlSO2B2xCqgnMjtzNBOKfOVXhQ1HZEXNGLFRHlNwgYPIJdJPqKUVZmcRfKhjeIoS17Ny6URnhX1DCskwSaLDRJiBXkeiKyuLQEKWpBZXaNBG9OzX9hLRfgo+qrwEPfAOO0o+1REmhOhKF1Qg3OkhdTgFUSqnaPcWsNWG0/qUuyH9ic3NbAo+Lx/IHKV9lUdJiZSgh7Bo5AfQ8pY1jgi8eTFCIldN8LGeajZZgoKy8KQdXdw/vTD4JrWRPudb/ovX1/WV6wTDCgOtpTDLw1O5D0AeTDyQFUNUkzVstYbhqInHjvQZ/Pm248dfPcH911/3Q0Hv5GF4b0b142tnp7pzHIw8EBoIOjA6AhZKc97s5SlDjJSCqIqp5IhyamDSgwqlMvDkUzMyIabyYuCUSbDqGPWKcz85KQsWiwC5fIYDQpb49yHoP1FkijKBMqQJHJKloxnClCiOonE3JFWWSAKaJ/3LffN20iUC9meu5Q5CwhLwfotZgCy7mc0qPdGJ22ho7xfIE/7yBhRz0ld3RUpQDwf7QnZqw4aUGByq5eiIlh5qOL4SkOLYAa+SegI0KcCYb0lZe02liWD8OVWdvgv3/TrNy77bIrBhGDbGFQIDy5pwPEgVA1MHqzczhPLeyJS/vGA2nzTrUcPfeCjd3/zs1++78qxdrZ/66axNRPjzWl+ScTKOR4EtQQbHikbESKCWUaKVNX5oGJyfWQNNgg4ACkqDyy3d+Mo92xEGlwqqnpEI6sRwH5ptrOo3aDaL8A7QzIyyHt/LKo1d1TSpG5pIlotWoGqw8Z20f063AGTDGIiUAZsej1wEaIoKQEvVkdhnZYrLEvwHRIfN26S77DBakhaw31KI0BhKrY4DNjoGFQMRGlgWbMgl+5x5FxQcVMjKCG6j+AeuG9u7Xd7/cHgs/f2h3/zW791/bI+S4rwtpJ6cGLyYMNA5N/c8QK5J8rSC+hu42XoK/VHOD0VwFovDM4+fXLVz/7oGZc9/akbnrp6VWdzp9Nsz88P+M1FcRxJCW+d5MhoAJE3YidwhAYiqWXFwJ4Dz04KHHTk/TaFdHjlMFWZEuBVvfNRkJrUweoGZbtZnoEqBjue2PlJQScSJ978xKKc8GUf7WtqNRdRF9UidIOjvij2AOwDF1tTYpsIuYr+SmDfESxb2Gs36IOaUrEi4yKXVOliKWGakoiotq2SpUDHGP/exWW9wUWV2owpCU3g42ZRdZRYJxb23ikpFhe0POWE85F6n06MNcOxuf6bx7c3X99ovGseomUFgwrBZnryAMOUBqs0+YwqnUml5VJ/TITTUwHWld2/f+H4+z989w2f/NS9X1u/rv3Q1GS7MzGWzYA2+c35YMCBH81zisQDHrPa5AeVej+qBPNGSwEKW5uq+0lGxBMt8gWiP4liefJgReU3qusgGyQ3kmFsAzkwynGfeGQICrWPUiZlY172MZ/DjRxWh7icQYKZ3DNbLeIGYq1/7DwDB1XeamW8MJPrxJSaJVa2jkQJMOeeiEJLLtU6TyRy+rbGJTLyBbxt0pJliqaj4CaOog/BxGMjG2zsg8cNTKetbJW1TdmkyFfhOrcDtQ8AS3zgXb/f/5v27Hv/8U1vgmiZkQYpp0xpgGLyoFQXqFLbNEjlp0SFnkqwzubd988fe+/f3HX9pz5z/zU4Gne026G/ZrY9O4Gg1ec3TjxYMtXRKrfYB2gyePKTwgdJlPlg9bBS5Iz3rRUyrSGVgWrAFP5IIjcasahsOY/0Al6WGySZaEMBGeepRJ63FVAuSoBXH3iekAP/Vz4Pxy6DSalIHWjg9qLcKCd/3o8GSKCzY0WzaBHLWa4o4aWqlEi9Lg1YVXfC89EJc7b3hZ1kbB8aJ7NClYPHgPJUJR86OJYz4vtpFRb1eJ0xUZ+PVepTWNlFoKhUnWoKmR37v27PfuOzZJYb3nIPKB5wSD0QMfmyrpoo96Uek5cjZXL/Th3V/KlCH2mwfdP45EtfuGnHi5+7+aKLz1/9pMmp9pqFeNPgwA824cc2PzOMmBwZykWZj8aS6R88t9FGeSTYcXgRUVogmjt11470E9XNHMq7ICkkUa50ReTzdkU+8T8acmZsFTzi/qUq3SGpW0qg1oU0ILUT2vn8ZBsJ2KOd1twl2hPhoWtpS2poQThflRHIV/sq8rWlSplI06JIxrJ93C8KsfFxCGrf/pql1DQHnCcV55WVyptIMMPFcJto3mSQaoXXdDe/5w+pXm54szm8nPqsiOnhBCkGJ5bxIEXfnginKepkpwK6ZtVtZ+2nXrp2zatesePipz9l/VOmptpbWs2sxVbZj5aB/IAzw+aCicQo9TFPpIODQvAcO3bB1z6pGKSkXoTo1JXRp5UvU0csYSATy7hQY1tMLAu2dK2s6rhawcnCXEb/kljdUS46CnVlfauy3BBRSjHbiTyDlPYEedFYvgqK65pRyFKLUTQiYRej5ugiW/FQAuXUO6x8LOGd6NkRnnIp7dMxudi0QNUG5TKUHwzCoNXOXtnd9u53RM2ywpvnQYU0DVQeoEjrApRTD1Ise6Ig5bQOS+keLyhgnbZ1fPbH/s2e8577zI1P2rhhbPfERGum0cgCH6inGw11NAE/kdnUfEBEShvtQbTxM0Y8/2NegKyUr4AqmpAF79Z5qRMUL5UnCyf6yUr1Jk8i36fI16FUn5d3gSvtBJUW2ZJ5nqkBbWFjXagNmrF0OCekQUF+SSAfzKuu0RVSqvZFlK1cm1Ii4UUqNqk6F8W+AB9Vi4oRlWw9X2wiyv1idQHpQCHIc1M6pqlBgijKYDvoD480W43vHtv+ng+ZdHnBQMTmVZMHqjRgMfh48nxqk5YnnKaoyphXVy6BOj+PJeg/O3CoN//hT9x7y3s/sO+rRw/P3zw12ZzrtBvd8YlsYnysmfX5UzQeby/io5ECP+7iKzoisr6jNsBMWci8DKiMTc887SViPgY/ncKiI5AoxHKgMqG8qVKDCh/ryClr9mtUbJ/ahiQR8rkvl0U2qvITtZqP0N5QIL0ptc+eF5CpOuKWImzcioXKp7AjKZMkR6ElUk0NL4KN2oOS3saENeLbeKyYZUVEtEvLOLz1djGbTL4R8n6NlkzlfY4GUmKTH0eg2vkpIOf1KJgfxifan/3am6+9NWqWFWxumtLgxCDkMyRf1qWzKE8+22I5TyzPRJ9EWkeKunzs4RxVmxSpfbXcIwX9LLSz0H3pizZvePrlG0574gWrzjt99/TZk5OtGV676vtPOFSrV0kB4IPCecqTgaEBiy0HmondUYJYLB+Nvo3ZXEVUitYi+nPTwmuCartz/86kWFS6AFXuhmzM+zkiUF/rwox5utkPYb23IvJ+dAcVR7FMKjaWW6KwTUrVgNq0TLUeJBellMjNvN22NbPEj5fJ7Q2VrGDLc4MNiVgZiAUy9hLLxj2FqDhspikcx/wItNqNsNAf3t5oDb9rcsv7vhDFywq21pMHFQ8ypAxAnjxIOU3lHtC8nPuq+mcPkToor6Mp6mQE5Uv1+Cj5yYK+eaE9bNrQHX/KJWvXfvvzN17wlMvWPXHduvEdGDltXhfhec0f9dvJ6M0hjWyKqDZxtJPMy9hJSVoa0AnMEjqUsQErsVBfogzpYWjnO2qJo9l8VUpzfziD4oLYj166j0m7RfMgEoEy/KZR4mjm1gWYo7RAfrKRLxsnDpwpyuYX0ykrta0eozTlUmkdaYlYhyokhShXFxltYZPOekumOVPAS9pYIEeJ8UVfekHzVnypYnlSMwNfiIyOxDB02s0w3x9eO+j0Xj696f1fi4plBZvsyQMLKQONL+fSYFRNrmOirafUFylBnvA8aco76vhURlTzRJ0sBfUnPEwjEK+iI2Ct74595wu37Pr2F21+4jlnz547PtZa22plfIBJWMhvZ4jVcDT5qCKlNK+dg6gYuGnTco2yRVmCnGVhI9+yMNMloZIgLGCf8l7Om0hElwkTIX0s7yW5sx7EUtsEbp7WMcrWYcHG6vJwZT1CPjosUZkWfQ/e+qbQJ6aLQLGry2YuqSJ1FEtUC8f2O3IxkoWfdH+M5MPFJInWlQmfWKXf/nmpRX3l5sxXj22CbqcZ5hYGX25mw+8Z2778j2kh2FQPHmlgYfIA5TQNTGmASpeFHqA80V+aKCM8T6R0FO89TlQpkfKOOlkVtEl9nyw0w7r0gtm1r/renededvHa8zasGztterq9mtev5ueHuuAuaPCIUU36NkrUpBqsyHPcEEa8SZE666gXVfyarA6FvPAiez/To7h0zSuRi+Fd6c6nyG24MZ2flDGTk8ICPJi8qwqptYkcdHa7gQNyOXAvTmkn4oViporEvpQzlL1WLRJeqmppwNXQWT/mHz0FPMPiRJL3Ztd4NmW+b2Zh3VBThxC95H0FOJuIiLFuMxyf730sNOa/f3LHX98ZxcsKNs8TkQYYBp3qbIp5D1apnHw1SJEn6Jt5p0RK2U1uS7jO27QUdT5Fqqdvh9fletdVfaT61EfVjmCw6s1OtSe+88Wbtj/7ig27T9s9ddrWTRO7V6/qbGg2G9kcXxkFD/kJhrMx/9rcBLGmclUSiS+4dJD54Kee4jygJOYJW8AFHhU0C4ptQtZcUkdKDwCFudKBPO28V5mkjvLUlNkolh1Frs/LRZTysQBIYWIya0489VWG+wCNzCmNMlJAdomXKsyrUULlgaKEWxApTyDvO6jGRJn3H3iVoBrl2JIUpZxsFteU2ihf7GxuYDMqWhjyJrkNkQvBLzqmIeBDNhyfG/xNrzX3qpmtH7w/ipcVbKEngkOOiXkGDg8+TGmg8rzzTG7vPtyPpzpZNRGpDcE84XnXeZ6o41MZUZfPD12kKVx/MjryPTIbVrcmrrh83bqnX7Zhx8Xnz55zxp6ZsycmW6uHiCK898pOKg6mtGpzJWca2ODc8yJAHweWXICVp0IcvS0N18sWGx+3JVAg50BlMBtcSUQH3v6iYKQmNzduk3JlfjGgQUOpj56Mo0MKbAMkFlShPXZCm8pIzFRQlDSQJxZbEqlVaoG8VWzUZejg8odTUdKol4vCBH58xBsRclNudAApiVlsbT+NJ2wLWbUe8SYY62bh2EL/nUe6rdds3Piuw9IvM9hMb2oaHDygeJBKg1UalKp5L+ep6s/5VE5KVGWkhMsJ59PE3nVbgjKnzjtSWV05yohquSrcts6OcxP5WT3b7p61Z2r6hc/ZtPs5V6y/eM9pU2d02u1VGKwtPdUSA5m3NhBlZ5YrhrRrK9QLIOvng1s8HOTnFHiVV74Y5IXzWFF+Aso6UiKVRZKqiETtvJu5eCRUtxFvMMuZLHqJ0TbmDMwzE09E2xIFl8IlqXaxJXMuHUE9ulAklPUmrhzlQp2jKioCHaQlZZpJrUolwEWbvH2RAmOcSQ2Gfzyx5dwfbjTetOw/LibYMmtdwTPx5GVi4PHgUw1Mrk95t/XkvqrUec8TVbtqItK8l3NdmndZHWXyI0m4jHBaxSi5g/rUp8MvKZNm5581PfvK79p+5jMu23Du5i3ju8e7rTWdTmO8084afEZfTxfe6absbLHjKIlCEg7E9ISI5+PSflIFUGQxpOHAhjb9RoWCBDIxWOQFctAWQsmrBkk5IlGRHeWuZFeq1xxZ1j1wG9tsRqUmPxK455QuRp0VKdlEVnJg+rS1ubqUiUC+2H2W4Z4S2FKOnSz2sbDIRbFkCcxSTERVp5WFXmP4W+Nb3/MzJll+sGnecqdpsGBi4GHeg1A6a/IA5XYpdR+kqb9UVmdTlRH0SVTtXO8yIpU5X9URdXZVvR/ZqrwOS8ndDymXhY1LL5hd95IXbN516QVrdm/aPLZzzaqxTTPTrTXdbrPZGwzDPB/Di8Bl53zqwoG8j9oIDyzitT0B3G3iSiJs9OGKHH1S4TIzJOM8KZLTHG5D1hUm0ymUlBELPj/JFvkqQ3a5jRmeeM95EkOHct6cUZYEdV5F2pz6pqVaIubVYUDuCBtRCNAWsVFVggsq7gQrCnjp6EP7FpWi/C9CVRqyZB+3QkJafDVZI/xKe+u7f9Gky4/YPNGUJ3hiMzFAUOZ8KvfkMrdL86nM+VS+FE15ItUTblO1q8oJzxNVvkqdJ6p6x1L5qs5BuY8Ozq4YsJo7t4xPPfdp6zZcfMGarWfumd6xfdvE6evWdreMj7XGev2h3dowGNhArIOLS4M/Dk4TLQ0f2OLxj5NJ51Mc7GpxCrcvOUbeT0KenHoRKah6n/akDmZoG6lnC02teykSsD/MDnuLumUvu9SYvMNs0t1SXpoT48Q2blGtnzwrBV20Y9QW9ol1zpTMY152blyHpC5zg/GAbOkbW0cUmJ1O6J8f2/XeX09Eywpvbx1lSoOC0zQoVZPbOO+pqk9pqmciqjrnqzK3T2VMRF25NBFVGQ9I6pPJ4XydzFFnQyxVhmDA4tWpxsRE1r3gnOnpS85bu+7ic2d3XXDh6rO2bx7fiRnWGpyUmW4c1R/cYBAWI4hcdJ2wBNmK6ITQiZE7j6eRZODyE4D56DU/YxKqAmRdtgRQ3k+f3AM2cjsCtM+fDiBixtZEeaAwp9oLyPNdiFoKak/eBKN1rqG3ClSJ1xIrzYF8DKwqGc3cwkvlKGUMqSh+JOVUyJ2BibyROH7cmmoU4U9iBsNhD/S14zve89ZoHp0tH2LTBfLVvJ+w6QlP3vPOV/UEg5nLUts0P0pfp6uTu4yJSGmqJ5wnJVyfJqIu77ROVkcJ8mneUZVVyzBg+cBorJltt844bXr2OVes3X7F5evOOn3nzJ6Z6fa6ZrsxlTUa7VbLzi5e0xogzA1VXCLzUqmtRlQCB2s17uikZs8x76XdiU5CQCdg5NMaPCK4Y+WpcBuWod5MBDdLTVQ/BW5kyG1QSE2JjZYlBMXs08vFvkFegcnMlY/MIiz2MArUuJ+UOpD3fqAq8egBhrKihdCYKNpHIE+5lyZcrdKqAxkZRWNTgq/4J8MN7PgCk/5geCy0Gz86te09f+JqgKbLBm8EUceTponwE92p80xEVVe1qZNX86nsZPhqOlk7wvWkRFWf8kSd3jFKV2dDkPpYSW3qwOgTJrpZ54onrV7z/Gds3H3huWt2bdk6vn1qsr2u22nOjnWz8U4nawywRJxH0pNHUUbjlIVjDeWTdwSg1gks8NMWGfmRRxMT1ROhGPqA23n+JBBNSXJPzqSuo8CWfKTIxerqAlMBc6LS2EiTt79UQQkurVoUeS9PpDyRliCiLm8nUQQPovALrmRn8Fgn3kheo+XtmOkYUpAERmWxNTvylmtiWtEfNh7stJs/2N7yzvdA5SaEuz/lSBuR8gTzTGycn8hE3cmc6l1GOM9EGy/r9nWpqquzdV91cmIp/VJ5IpURqb5ORjhlWaIqr7N1mQ8jlzvSvPNuz4Cl5eG62fbEZU9cs/apl6/dctaemW1bN41tXrO6s3V2ur1+YqI10Wo1w/zCMPQW+nqKA1Ez5gvEGrwir3lRwALNr1kRrqdzRYtUAZ53qPt1KkK3YBhLFDOJsgtJwOcnpJfJdyIXmC026ZzEt+bJbGmZ28CP9F4HKlbgk11URE7qPFfmyfnJbhpiFO+AzMWkjtgGVyQ9o21uG92pv0iRClcxp4xJTGmF1Ac6ft7iYWi3MJPqDe9pdxr/ur31PR+GmOPZChT0lCO2fhFSufNO605ElxHMeyKcT8vV5T1xmeigjdu6nqjKiaosLZPydanOlkhlRFWeJqLOzukonqiWI+p4Ug015QzMM2gxZRvXd8cvu2h29blnrlp3zt6ZrTu2je/YvGli2+o1nQ2dVnO62Ww0OMOyG0tHIKmFY1ofwtFY4li7eBfEAZ/TEiDLP8kdbh+zVdCculgmYSuZGrBsqaBXUi7kOQWBUturFZTzqYaoWhvcTx3cOpZMCyciLy0e+6DfI+aCSImErxEZShkgOR4eBjutRpjvDW5ttML3TG5/3+eg8nFJd96cU45q06tI9XU8aco7dd7hJ35Vl56cVRtPqU0qIyXqynkZD3ipTZ19KveydToilaeJqLMjTsSP0jlSWTr+Uuo89ZxlkbbWr8k6O7ZPje3YOjV90VkzG87Zu2rHaWdM7t6yvrut02mtwjk5jhNU57Q74YyLgcyROnZIRgEYDnBdB3FLnuzkXVY6+Slyu5iUNUasq2M5V9OCmageCbqXN5yIOrkppEA/hjafBrUcW1lLkpdVzjVuvxjUFPYFX5Qjl6KmRN6eFN62wpLwvCiYXB/dpHoibUNuqw1hOt+/TjtjkLpukA1fNr3jfVdD5OcCi7rLU468uSNQp3dZqltKRpD3RKS0yo9KhPOjAgmR5lMZedelqSqv+nFZmk8T4byXHUVTe8L9Eu6DoJyDwssRqb5KiVSfojS44LDRaYfm5i0TY086f9XaKy5bs+vsM2d3bNsytX1mprWh1WxMNRrZOKb+rRY+WemQc64+r3HpwjwGNYXwSsc+wJVLT7Z0RmWGRtO3JJNN4TYJJMImljCkLsCn1Uqh/2gEUp4pRZsc7sypEUlonppW4KUIN6vmF1s5nyBvGynzSEnW4aXzNqVKIjcwlohZQy6MDD9E8s61x7Qs9PpfPXhs8C83n/3+WyDkh7zXomuiy4G8/SdA1a6u3IlsmE9lzvsJ6fo0EXU8k5/ArkvzqZ7UZXWpqq/6cZnzRCojXOdlq/bMcx99ZjeqXFVOeNnUhqnaZw63d1mqS21pQ2jwjbVD54JzZmaectm6TZdesGb79i0Tm9as7W5otxurJidaM912c7bbbXZ5YZ4eegsDLBk5MUFxzljwl1dUPbP9ZHDwhKS1RElTSdSqQp+fR4kZ1fm5NQIWlNzOChdbgqVN4pAO5YrgBOZEFS0Cu8frSOFOqrqK89q6ilkVYVyNYVUEs+qhkI13qNwUBl3MpI73B5/9zLWHvuMFL/gIf1wsaymNOn9KUd2FhwMvm+4IwXxVRqRyUsJljlF5l6W0emLX5cl7IlIZQVq1S/08nEQs5ctp1cYTkdK6RKT0ZGSE82l7eBw87/BrW0zNtTPZxBmnz0494YLZ1Xv3TK3dsXV6/YY1nY2z0631MzPt9ZOTrTVj3Wyy3WllPcyy+v2Blon2e8R09pJQh7eA0IjQJvIUOsyPx7Uc4HWeIaVuayEDb09aBTnC9LKDQwUEONc1oDQ6ik3yEbF0LiVPlK0cVWm0lhibvL+YZVvIWt6X1FbC9kcfDh5ITb2YRmLZuG+kEMib+oc/iWmEhcHw79/7l1d95/f/1I1HJbRiTIQ+0E414i48aozyU/TNYlCW6kmrJ5HbMDmqspRW+ToZ4XxaX8qniaAuzZO6jHCd+0jtR9mk+jQRzqf+qv2T2hOprCp3mvInQ1knByap6h8fb3bP2DU2dsbe6aktG6and24fW7tz2+TG7Zu7OzesHd/cHWutmphorsLA79pFejjg60dA5ZQbJAUdJm28OiLNl3U6l0arK3BjY2WGk9mCD2VRSD73UziM5y3aaSe0IHvYuHIEUm3hcRTk1FjnS/5TD8YXOW9bpZZUlKssU9gDFTu9Xn04+ODrfuZT3/u2d903F7VpIpyeMqj5jwNO5LdOX5V5npSJnVOVEU6JpfTpCe50VCJSnmWr8mq+LoCkOm+/+6pLRDWf2hOp3pP7TpMjzTv1thJVXWqT+nVQxuRoNJshWz/b6axa1e5sXN8dO+v0mZnTdk2sP3vPzNZ167rrN20a28p7udqtbBqnyRiiBK92MYbZTaLxpGQwYwxQBflntjfBqrTZg8GlaeMWw6xYhZ2iaQme5szVeaJ1saWD4hG9J4fRltGn4Fax/lxVqUtRPeqNA6Is5aJeiC6oc6Rqy0Uj0FZT9M/Gdrzv1WB4ZHgU/Eg4Td2dEpTb/PhiVF11cuu1ss75qo40tSNSXZWeSJYmhwcKR3ptyeXOe97LVOVVGRNtHXV6wm08v5S+akPU8Z4nUh1RbVNKiToZwbwPZFL6yXbsGB+77MI1a84/c2r9GadNb9qxY3LH2rXdtROd5uosa8y0Ws3xrBnGwHcQzHgnvb25BIX5lukBTlLNykCLB/7FymF0oktHi853QmWoSAQ5TFZaspZAvZet6gwurVqMLuGAVgawzI1jCeW5oYT9Y6E3RWmVaqaxuAnK1mbM3ZOfQf8PJ057/7+Fgs+L82+Jq+mUotzexx9L1TdK53J2Tp1NVeb5VE5+lNxpVV6nq8rSPE9GtjENFinvdFQinHq5qq/UP5Hq00Q4HWXvtGrvsjp5SglvU529o4GI3tAXg0Xi4KddZ+9pUxNn7x6fuuDc2dW7dk6vXbO6O7sewWt2So+xmW13W6vHu7xwH6azVnOi085abQQwBinGDl4H0zeP/JyHQMtKtMobVcBzdlLn12UgsS1RbTpPXquHKOKUe6/SMlwy2qrOgqixZtRh9BHvFmZTsi5lFsPVKSjTjBZ9NxwM3zx1+l/yMS1jSDxO7FkmgkWrxR93jNiVZceJ2uX6usPh+Tp5VUZU5WmeNK2jqkt5p1V5nS6Vp0FklC6VnYivyzNxP1J/Tj0RVVq1J1Kbqj1Rlbmd59N2EMynJwKRYQnZ3r1lfPycvTOTZ545M7Nxw/jMutXt6Y1ru2smp1qrJ6faqycmmqsnu83ZifHmqna7OYOZWKfZyvhoawUXXsRn0OLSkd9CKtjkUy6bPRRgJh7qSBIGMF45F0WkVga3Ner6MnUuRcWxl5A48prVMevyAhInlExukiqiMM3G/mJQ+tXpPe/7ZVC+EcqDFM3S4yP3pwr5Pvwfjkr3jkRVX2fvsjqfqc6xFF+1T2WE51O9U+frAkFdcKoLME6rNkRVX80TTom6OuvoUroqZf/W7Z/z1KXHILUhqEsT0UIAa+7Y0m1vWj/eWb92vLNmzdj4urWtyc3rxyZXz3SmNm7sbJieaK9Zvaq7enIiWz8+ka3qdluzrVY2gRo6YZi1cU6iLsxFcLKzUl4gV0PyFlBtsvTieRob8pmMkZGoV9XN4lJHLgfYKFcpSEWbnE9nhYWpbQhIKkGtMjGzIBWG8wvz/Z9dc+Zf/XeIPEjRnQcqJsLpKUHS7G8ZsM1pJ1X3wfV1+5aWTfV1PlLU2Vapg/lRNlVKjDqJPRFVvkpPVuZ0KT1RbVNK62QPhxKPxpbw40uaHuucjrVCY2qqlTW7zfZ0p9U8Y8/kxO7t45MbN41P7doysXbthrENm9aNrZ+ebq4bG2vNjHWz1a1WcxLOxrNG1oWjNs7kFk7eVjPj9TF6jQFNVeDM1dwCOfzzWplyrqyBN44mzhtSr6kVUbYUFBXFRGoezUuhy0umUTRhyXu84+OssT9HDx0+/sNbLvibv4CIM1I+74wlVoLUY4iT3Z86O8rY+aN0VaSyqj6dITCRHzVrqFKCfDXvtE6X6h2pLLUh0nyVEq4fpUtp3b5WbVxHOCWqfGrnqMqq+mq/OqrlaJOCeZ58tGltXjfWecJFU9O7t01N79kxtWrHrom1WF6uXTXbXT853p3pdBvTiFZTjWw4hsA1mWWNLoLXOILXGIIaQmJAKAwNfo3PE14zG9RgF/wROlCTKPJqSLU1gjfXlWm+wjN7EuISXElUyvFLCgSpQ/feffT79jzlb/8WUj51d2Um9ThjqX2Lh0aoHK7SAaizITxPpHwVaXmmar0u8xONSPWOOr4qS+WpjkhlSwVL54k0n8qJVJ7qPO/+XZfyjjRftXU4n/qr06cygnnv1yqqZZzSPk2aJ0XQT+eCc6bGtqzpdveePj21edPYxNatk7OzM93psU42PjPZRCDLuuPjTUzcsolmszXVbA6xxGxOdDqNGQSw8ayZTWKpOgZ3bd5/0WwioKGqDNMZPoF1yBthFcjQACXycUakDZsVm5vPjhIqNuqRUaAE5xIDJLRJFeCzJoJUf/jgvruOvvTMK/7u85BS68HJKUHq/ClBuf3/d+Nk+iI5rIvsma+TE64jyHtKMaocE8v6CZfWkZY5WRlRtWHyOtK6HFU/bu9lHZ6v+qjaEdVyTk9kt5SeqNqnlBjFE3V5l3GfnKYzCybacH+VJtqhdfqu6c5peybHNq4b72zZ1JpaNTPRXj2TTXbHOmPTs53JmcnGTLuZjY+Pt1d1u9n0eDdbhyC3utNuTjdbjelGIxtrtsI4HLcxc4NfBp1MgYvV5bMyZgGXe2sZh3SrhgSpzpsbEcvrdo9scO9ttxx70TnP+LtrIKIR9zMNVEQsceqQtHYFNUj7p3J0F8F1o+xOpqwjzZOv88m86wjPp3B9VVdn56jaEqPK1vGkaXtJq3bU84ROadUmpek+pHZEalut11GVVe1S/6PaQriNo2pPnvuTntBMRKrjfXbkG6tXt7N1s+3mtm0TrY1rMP2anujMjGcTs7NjnW3b2lNTE63x1bOtmUkEMwS0mYkx/hQJszV+GdDOeH8ZZmx8kkUYG/azLpajXQSsJoITksUqJm45r+IFcgo0z4IBwxhbz9lcfzC47arrH3ju5c//xG1oG+EBqppOKbxzV/DwwH7jwVqq/9yGGGV3Mv1/MmWrNszXtY/5qoxIZUvxVZ8p76jKPH+icsSJbMkzjdo3Rx2flnOa2jlS2cnwxFI6wmWkrNsDc4o07+0jqv4anY6uajc7WEfu2jrRWr962N6xc3Js186ZyU0bJ6ZWTbem16zvzM5OtqYnxjurxsbDdLfTmW2PNWY6jWw8a2UzCFjd/rAxgYDGLwk6iFHdVrtx8+evPvriZ7zo7w6gHrbBr0l5IpyeMlQ7YAWPDXwwnqh/T6b/l7Lxeog6O9eP0qWo2qZ656u+Ut5RlXm+Wq6uXVUbgnbV2daocidqfxV18qqszh/BvNeX8imWyld1KZayY76uLoLy6iyOeQYbojk+HhrPfuJsd8/pU81Lzl8/sXHz1NjObZiwTYeZsU5z7qdf+8WP/9lH7qn7Vs/TKcdSHbWCU4OlBp3Dbao40fGr04+qryqvK1uH1K7qw+H5qv+q7SjeUZW5D6JOl2KUv5Npr9ulM6C0TLU84WWWsqsrRywlX8qn66twGakHrTQxKHlg4q0HlJFPE+H0lGJUZ6xgeVEdjCn/cFH15XnHUn6rtkSdvduN8pXK62w9X1e+Tka43NuX2p2oTBV1csrq9snzriNNZ3qpnkjLp/yJ4L7q/FRxIr/uw2k6QyLvyfMpJar0lOLhdNoK/s/DIz1+Pvi9fMqfCA+nzmo9KVznWMqm6ictWy1XtR2FE+kdqZ37JurKj5KNak+dLs1Xy6T2deWItKzLHMx7IkjTAOWJeSK1c/6UI93JFfzzgx9fDrBHcqx9oNfRpeB2xIlsl8Ko+lJ5VV+t12mdH6Jats7GQV3Vf4oT6av+62yqcJul2ka510vU2bk+pc57UEqDU539suBkOmkF/7zhAzyljxbui3ik/k62PdWTh/Z1ZT1/Mj7dznEy5U7ksw4n0w7HUvVT7u11PqWE66uUqJs51dFlwaidXsEKHgnSk4WoniiPBx4L39V2O062/XV2J7vfbvNo+mlUuTqflDmljtRTitRuWfFIO2UFK3g84CcN4fzjPUbdf1qX849H/Y+l37r2Emkdo3SOlCeW0i0L2OAVrOCfG6on4uM9zqv1ES5LaRWj5A8HdXWncP9uU2dfV34pn6cU/hjcFazg/3akJ3Nd4BglfzzggaQaUKptTHUni6XKPhJ/K1jBClZQggeqKurko2xXsIIVrGAFK1jBClawghWsYAUrWMEKVrCCFaxgBStYwQpWsIIVrGAFK1jBClawghWsYAUrWMEKVrCCFaxgBStYwQpWsIIVPJ4I4f8HY66vLHKYO4gAAAAASUVORK5CYII="/>
          <p:cNvSpPr>
            <a:spLocks noGrp="1" noChangeAspect="1" noChangeArrowheads="1"/>
          </p:cNvSpPr>
          <p:nvPr>
            <p:ph sz="half" idx="1"/>
          </p:nvPr>
        </p:nvSpPr>
        <p:spPr bwMode="auto">
          <a:xfrm>
            <a:off x="394233" y="414670"/>
            <a:ext cx="3716522" cy="37527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0" indent="0">
              <a:buNone/>
            </a:pPr>
            <a:r>
              <a:rPr lang="nl-NL" dirty="0"/>
              <a:t>  </a:t>
            </a:r>
            <a:endParaRPr lang="nl-NL" b="1" dirty="0" smtClean="0">
              <a:solidFill>
                <a:srgbClr val="FF0000"/>
              </a:solidFill>
            </a:endParaRPr>
          </a:p>
          <a:p>
            <a:pPr marL="0" indent="0">
              <a:buNone/>
            </a:pPr>
            <a:endParaRPr lang="nl-NL" dirty="0" smtClean="0"/>
          </a:p>
          <a:p>
            <a:pPr marL="0" indent="0">
              <a:buNone/>
            </a:pPr>
            <a:endParaRPr lang="nl-NL" dirty="0"/>
          </a:p>
          <a:p>
            <a:pPr marL="0" indent="0">
              <a:buNone/>
            </a:pPr>
            <a:endParaRPr lang="nl-NL" dirty="0" smtClean="0"/>
          </a:p>
          <a:p>
            <a:pPr marL="0" indent="0">
              <a:buNone/>
            </a:pPr>
            <a:endParaRPr lang="nl-NL" dirty="0"/>
          </a:p>
          <a:p>
            <a:pPr marL="0" indent="0">
              <a:buNone/>
            </a:pPr>
            <a:endParaRPr lang="nl-NL" b="1" dirty="0" smtClean="0">
              <a:solidFill>
                <a:srgbClr val="FF0000"/>
              </a:solidFill>
            </a:endParaRPr>
          </a:p>
          <a:p>
            <a:pPr marL="0" indent="0">
              <a:buNone/>
            </a:pPr>
            <a:endParaRPr lang="nl-NL" b="1" dirty="0">
              <a:solidFill>
                <a:srgbClr val="FF0000"/>
              </a:solidFill>
            </a:endParaRPr>
          </a:p>
          <a:p>
            <a:pPr marL="0" indent="0">
              <a:buNone/>
            </a:pPr>
            <a:endParaRPr lang="nl-NL" b="1" dirty="0" smtClean="0">
              <a:solidFill>
                <a:srgbClr val="FF0000"/>
              </a:solidFill>
            </a:endParaRPr>
          </a:p>
          <a:p>
            <a:pPr marL="0" indent="0">
              <a:buNone/>
            </a:pPr>
            <a:r>
              <a:rPr lang="nl-NL" b="1" dirty="0" smtClean="0">
                <a:solidFill>
                  <a:srgbClr val="FF0000"/>
                </a:solidFill>
              </a:rPr>
              <a:t>7 november 2023 15-17 uur</a:t>
            </a:r>
          </a:p>
          <a:p>
            <a:pPr marL="0" indent="0">
              <a:buNone/>
            </a:pPr>
            <a:r>
              <a:rPr lang="nl-NL" b="1" dirty="0" smtClean="0">
                <a:solidFill>
                  <a:srgbClr val="FF0000"/>
                </a:solidFill>
              </a:rPr>
              <a:t>23 april 2024  15-17 uur</a:t>
            </a:r>
          </a:p>
          <a:p>
            <a:pPr marL="0" indent="0">
              <a:buNone/>
            </a:pPr>
            <a:endParaRPr lang="nl-NL" b="1" dirty="0" smtClean="0">
              <a:solidFill>
                <a:srgbClr val="FF0000"/>
              </a:solidFill>
            </a:endParaRPr>
          </a:p>
          <a:p>
            <a:pPr marL="0" indent="0">
              <a:buNone/>
            </a:pPr>
            <a:endParaRPr lang="nl-NL" b="1" dirty="0" smtClean="0">
              <a:solidFill>
                <a:srgbClr val="FF0000"/>
              </a:solidFill>
            </a:endParaRPr>
          </a:p>
          <a:p>
            <a:pPr marL="0" indent="0">
              <a:buNone/>
            </a:pPr>
            <a:endParaRPr lang="nl-NL" b="1" dirty="0">
              <a:solidFill>
                <a:srgbClr val="FF0000"/>
              </a:solidFill>
            </a:endParaRPr>
          </a:p>
        </p:txBody>
      </p:sp>
      <p:sp>
        <p:nvSpPr>
          <p:cNvPr id="18" name="AutoShape 12" descr="data:image/png;base64,%20iVBORw0KGgoAAAANSUhEUgAAASkAAAEoCAYAAAAExQcnAAAAAXNSR0IArs4c6QAAAARnQU1BAACxjwv8YQUAAAAJcEhZcwAADsMAAA7DAcdvqGQAAP+lSURBVHhe7L0HoCVJVT5+uu+9L8zMmxx3dzbnvIRlYQHJQUBEfyJJEBRMGPkhiiBgQCWpiPoDAVFMiESVnGHJC5tznNkwOb907+2+/+/7Tp2+fe+8WRaYmZ3l/773qqvq1Klcde6p6upum8c85jGPecxjHvOYxzzmMY95zGMe85jHPOYxj3nMYx7zmMc85jGPecxjHvOYxzzmMY95zGMe85jHPOYxj3nMYx7zmMc85jGPecxjHvOYxzzmMY95zGMe85jHPOYxj3nMYx7zmMc85jGPecxjHvOYxzzmcT9GNmQTdfc85jGP+ynurxP5Byl3L9nzmMc87ke4Pwmp4bLST8Fzb+pwbwTUvBA7wvAZszVjZhehg0+GvbxpVrTMNo+YXTth9s01ZvsS6zx+hHF/EFJRxrnKWqcNC6zwh/Cpu+fCgcLuKc48DgH+2mz0dLPnQSA9H8Lp/CVmi0dzsxymi/BOo7UlzxrfGZ2Zefc/mX3gdWalx5zHjyLmmvhHEqJ8c9nDwmOuutwbAfP9Cq55oXUIQQF1tNlbFpm9YKXZwjEIJoPqJNMgB6wyt4lTz7PJLdunmrdveMdOs9c+yGy3h87jRw0cAkcqhgVTgP66YR1ohukHCiPCDgz77wn1dOZxkAHB9GdY1v0qlnMLRyiUFsAsTgYqFU2xuLQ9W260xT/9tAVjj3vMb4Hlr77uHPP4EUT6bTriUBcCIRSCVveHCWFb94ebCD9Rp4e7TiOGw+dChN0Tzzy+D7zD7BlY3v3RcmhTi9GiTXgMKpUE1SgMpFeYsmhbd+cuW/LiX6VmdX73+utm/97siwidx48YYnIfSYgJT7tevhA0FKwRRjdtmtoQ3i/sQKbOwzQj3bod7vAHIiwQ/jptHvcSr0G/oTN+HnJpMeVRi704nkws9Wo9nIGxffeNtueTH7JFL3mRjZ5xxv/9qtmFCJ3HjxjY9UcSYoLX7bqAkDnOjst3227uoXLDNPaIaAdPxBmIV/PX6QT9RJ1Wt4fd4Sfq7kCdZ67weSR8y2zdi8weCjn08x2zn8SabSFXdS1KqoUw1KYomEJIRU8RcHduvc1G1h5jI8tWjcxcdvmSt/d6/5VC5/EjgiNxAtUFBlEXKHQX11z2y6cee8zyl462uiWwfXpvd8tst9g1PdnZmWXlrm2b9uy59fa9+zbv3NO57va9M9u2NXp53mjfeuvNvV27tveuuaYSbsOGCJtgnsN+os5PDMcdjld3//8et0L0bDR7XGH24lmzB4O0cAcWdVMQQ+vgWYfWG6GAWgrDpV5oUBRUbFlEDNNDpNaio23JQ59gd7333+5sz84+/KFmtyF0HkcmhufG90RMuiMFLE+UKdwhpMKe3XzLrz925bKF/5o385VWQN6QimqXPQzbrDdreT6bZflUr1fMgL6zKHp7p2eKrY2G7cqy3o7ubHdzt1NMTpa9baO5Te3eO7vbes3ZvdOdmQVjzentk7vbd965Y2bTprz7wQ9e2/7iF2+PafG9bnVHmdkJYQ/j/9cC63NmF6MR/xBa0xPYoOxUGggpHXo6BoZCqsW9KAopLvdCSIUmxYjUo2kjoR4ij6891bZdf8vkvm73Fx9n9h8ImceRiwPNjTlB5iMJLE8YIsYw/bQ5TKdvvfolT1l/1PJ3NfJsuYTUXMgYBe1AmyanSXQ2D0yvROQSw7xnk6C3ez3bUxbFnl7W21n0sm1g34toO7KG7Sst29Webe/NGhB+VuzJR0an9u4p9rVn2pPLlxSTN+zbN7XwuMXTp77ubzr2uvlzO8N4DVr/sWa/NGn2x2j6FZQx7KHo4BBSR9EgYJQaFIUUNarQokKTYuvGz0YbBhGz3Zntmel1QXrNw81eD+o8jlywF4l7JaiC+UhAlIVjNuwwDKPN4Tpz1/W/9Mw1q5e8Lc/zCSvuVT0PDKYsgQZIkMHQ30g0SC5NirK0HlaX4G9LqOX5dFEU++jO82xfz3IIsHJvWVCwZZNlI9vTK/M9eaOzu9vJdjWazd3tmZnd0OL2LD566W6z9ZNXX/3J2bPPfj90gXvXWfdXoHLZ581+d8bsT9CUzZDgbGFWnA2wBwZLP1sFczTMxCjCKKSoUbVg6iOBkdQnMBRSiJyhRbd3qEzbn/2Y2atAnceRizS5ZMdwOCCC+UhAlIVDMez4/YwhSvfshute8vNHr176BgipBRqWhwNVs8IRRqVKAbTY3BRqNN0eitYrQKaGNpvlNouidjK4oalNIzqUimxvL2vu7RWdfXlZ7u41iq2g7bRehqVptg18e21ibBsSxPzu7LHsmHZmvymhhviHqeI/PL5k9kIoO1AxbSGVHxaczUV7CoZyhnRqV9w0p5BajrbFTxCkFQyXfDECIiLbmpHQMhRS5V6zLWhfpPGHTzL7c1DncWSDPUlD3KOgCqYjAVFomhiOIaRoYldiZsPVv/iSo9ct/2MIqdHDJqS+H6hVcYFEcpuGNIKOWpnpTNpaD0Awp14BFygF3HkbrTGbQXj1imK6V5R7ska2F8JxK1LaaI3uHivyLdDq9jZGGtssb+5tl93Zkebsvsk9RXe2tXdmxYolSGsS8/cqpPfUIsted4+D4iBBFf2k2fnI+D9gTqOmREFEsNrTMJQx7FyeMqCwotK0FmYNzAJqUxRSXPqRYVhIMUFKOUjAGbg3Q1xBXj3/2WYfAXUeRzZiRkSP0syJYLyvEeXgMAybpi6kOH5p2rdd8+LfPnbN8ldkedbQBP9RwEBPDHcL6whaRU5umqh+t4B06xWgYa73ZuHZjbDJrNnbjJactl65FUvWHb1eYyeWp7vLRm9fr+zthDichGTc02uUM618dhoCbybrTM72Rifb2R1b23aWzWTZF0O23FuoZK857rixB91++59C7fsdKDrWQV9RAhMhX8gYe+OsCjNaBrMaZgUCRyioKKTiKAJHBRmpT1LCIZEuEtsJ2g6zWzFALvwJM2if8zjCwa4Pm4Y/OzGaBxCMRwJYlrmEVGhQFFD8Pe3cdvWLX37suuW/nQE/MkLqoAHNGN0uDQ6malUSAWqfZWllp6Dm1oawmsZydBKse3o9aGrc4emV07wrih6A1pbvQkOD1pm0AhpdszPTbNrOTqcLudPdVXb3TXd7zb0L9zSm7eSbO1n2dQg26/2T2RmLIOEgR1ZRS6JcwRJYo5FaFGmUPTwSFR1OIcbOpqBaCbMURR4BIUPP9zgCWAV2OaRZhgTaSHQ3/NzTwvr5z6BFvRLOeRz5SINRoJtmTkFVZ7wvEeXgOKU7xmxoUCGkaMoN173kVevXLfslK8E6L6R+cEiIhZ3cceOAbkLtC9PljQMItRKyJeu1e3kGDazs5j0sPXu9WQi6SdCh25RTRbe3c3qyM33la7+0ZsN7r/nJKaRJLUqbaUlIUYtiylSS2MnR4TQMZ0dz35yGK75RlKfJYoGBReJN3TZs3hGkgEJ6V+w0e+JLzTbBO4/7B2KU0aa5XwkpGgqmYSHFH93uHTf8yquPXrP0xdQG9q/SPA4JKsGV7LqAE9AR0NB63Z61Z7o21S7s0l/7mG343xutg17tUkjBkJvaErQedTaFFGl01w1HKzufJxBi7zy2pdjlXBZS0DGdyczugPh89i+ZfQXeedy/oFFUMxweA7OaxCMBwwXlWOQYDSFFwzFK07vj5l/506NXL322dTiU53FfgRoNUVI4wYPlIZZfpc3MFjY1W9rXn/BPNrl5iutJCSgKKnbusJCiPdzp/FWiICIv/fx14iAgD3udYTSLzlxRPuiPLvrYSU9d/5Xe3vbuslXsykebu7Jeua/Tnp1u5qPTWVFOWWtqprdnb7F7fLrTblt39eqtWCxeU0DGMot53Hdg1xMxDDiqBvokGO5rRDlirNbHKwUTx2wIqdbmW371z1evWfKThokwj8OPEE60S2izFE40sxBQsxRQU13bt3fGrnjcP9sseNrgoYAKIcXoFFLsveHlXnQ6hRL3q8gbdwXpZlio1dSwznnFw+24P3+C2V7oVRCGvHdQFN2y18NSNEP2ZTmdWW8fhOiePLc9vazclVm5q9e1HZaX+3ojzR15rzuDEu7pdbtIpNjXyLr7Ot3OdK/TnirzmdmxbGY6m2rP9ordM9kpN7azTLdt53HwwGERc592dLdAwpGAeiGJGKs0oUnpxxTq/9htt//6G1eumniyzcz/CB5OUFtiN9FyzQlTuwstCabdhgbFZR76ZN9kx/btnLaNz3y/BEwHQkqaFGMnQcWNc4aFMIrOpwAKIcQlHoUY3aFRxSF0/lrx5t7yX7/Q1r/1yWY74NNo1sXBpahuFqDA9b02yRiYEqlSsOkmAirBvf28NwP/dMYDumVvb5ZDCyu6+3QjoZHtziHYUPF9hbUnrW2Tray7ozeG8NL2ZVlnX7vT29taPD6JSu3ObBRVXIiq7iyz7P3zg/XAUK/UDMHhIgThvkS9DPUf1LClPcFISB291BZeccVL37x81ZLH2nRVj3kcQkg2JRsaijatu12enCys0y5stk3hVNr0dMemJqFFTUFI7Zm1qRd/VJpUJaQ8AXU4Zyy1KSZNQcROjg6vC6k4eUDDO37LYRiHdwYppFa97GG2/k3QpCAUv3+koRf7arQqQQbDAikIFSadd0WhqakBYHoFKgahBsWqU/ZKaFi9WQizmbLotrMGq9edRvhu6xbTkIK7kcxkr5HvtLyzA5WAwIM2V+R7rYB/6cLJbKzY2+uNU7AhreWdw3Se7UhAtHjdcIio/vQcCagXri6kYrxWS70LTmsu/fSnfvWvVqxefLFhUszj0KIuoDgnuazrYFlHQ+E0jR+KaWpQWOJNUkjJptDq2ugffs7aO2esXUCYIQ0JqZQYOzoEDTuav0Ds4BBI8asUhq/dXJHcTIum3chs7Z89wdb9zkPN9vwgQur7QW2qyIlLkGiHCdCt5SdtXNB29PN50V6WYQJ2i6xX0HSxBIX2VkCLKych7GaysrcHjHvQMLuyVm8XhOMupLEVaUG4NXbaGDW8bHevOTJp3d3Q4hpd27RvNjuliZ8OpGtbkdmJ9zftjcOAYMvRzZaTFlJv1vsKUYYoXNj1H9UQUs0ff8KqNf/+7uf81eIVEw+eF1KHDiFPCCx7rEuTlnbcd5qdhSCa5v4TBBMFFQWUTGEzsx2bni1t4t+usN6ld1m+fJnNTE1hOciXUqCDkXiMSAoqGnY6O7ze2dSi4mUI1KCoWXHWceQyjq1ZaMe9/em25IknYP14hGvVoa1VgD+eSKgAvxoeRmEUbGGjflieliVFfVlkGTS3Xm+ql/WmMixPueeWac+ttwNZ7cSifGfRKbbnTdKbO7pWgndmXxMKr01lUzbaw29LtzOWt2aymbJtI0XbjjoKE+rt3ftoz40NESbkADuVB42OCNQLyLFKmwJqeNw2fuX5xx33F3/+k385sWzivHkhdejAuUHDO3c0Ek7t0toQUNMzEELUliCgpD0lbWoGdN7ZI98sloFjV262Jf92uS25+GLbu2WL7bzxRuthjaN9KZgYiSF4ODNIo7bEJSC1JwonPs9HGsPJR37uZ41csM5O/8hzrDmBIcLC/siCrVS3U13pZb1z+mEyCDO5XWtTS3HfDctyPkcKGhTXAktS2wfeqayR78GSdXdmxW78EO3OGsW+Xp7tza23tzCefysmG9DooPlNWSvbm5XZdK87O521R6dtojllExM8BYJl6TsOxkRkbeqGQ4GV6dBzX6Kef71wNKFJhYDiOM3+4LdPPfX3/++T3rJw2cQZhokxj4OH+jyn9sTT4Ty/2enAQOjMwEg4UTBRQKH9p6faSUD53hS1LC0FET/bPm3r3/ktW3Tcabb0wQ+yG9/3PmtDm+KDAjnSDkEVv0qkscOpMXFznMIp3tTColE4hUDrIsKq37jIjnvj4832Sa+ax5zTicKL/tS5FGTad6PNMBh2ApejOQz624quDu72SmlsUH/LWSxJJ7O8nAbfNAbKNFapEHLZHqQ73YNQQ59OIQzCL/9Mtup9X/4BtLEofBQ85MB9LqSIeuFYKNoctyGkQpOikLK//dMLLvj5Fz7izQuWTBxvWHLM4+CgLqD06ArHa+F7Tzz7NAshxDt3XNb53hO1KRhoT1z6UTi1OzAQZOTvMi66Z9XXNtrKz91s6573PNt+7bW27bLL0MMZ5gjfeuMdzk5uIk91MmxqURRU7HB2PsHioUgy/NnOVi20M774QhvDkk838ObxfeBADUY6WroKTm6aSltLfmlqMNTUdJcUYY3Sytn2n+Urb/7DH/B5z7DDUAb0OEaOJLAlhhGFJ3ojE+OtPM+bc3LO44cGjxZQQJVY3ukOHrQoLt+4xzQDYaTlHLUmLetcIHEp2JFQonDy5SE32PF7bNtPW2Gdo5bY3f/+PlswMWGj4+MulLDsa0JYyU2T3C3YoVmxi6U11QwFFM3a33mYjaxbxALDN4/vD2yzuQwFD2y2qUwiUX3lYwMd9EwbZpY2fj7a+Bnp4idFr6rA4nxklWWNFS27dF99zt5bMLcA3WH4TdgjHixoVemJhc1RjOOR+cF58BBNCdkiU+ACpQgCyAVUGwKKWpJvmCeNCYZaFjfTaQoINMbDEgFpwMCddwubXDpmdz3kGGuM5rbri1+ysWbTWsiwgU6kQJJB3rGmp6CqC6gQSmG4F7XkJ0+3FS88DwyFlo7zOBxgjxzAVEIN/W62O3vQpeyqHxRMNCD3/UFIDZSxOTrKcT2vSR0kcGxxntPWMi9p7zrbRA2Jz+JxyQdBpaMHIZSgOfFIQmys6wVYdCMdrgSokTHNvN2xLScvs9sfdZy1RhuW7dptIxRMCGzAUEDRUDhJg2I82HXNKe4AUkAtfsLJtv7PH2+NRg5hhr95GXXkAOMhb/UO9pekj5jlXgw12sOGY5Y2y5qNjdholmctzYB5/FBgE4aAklDhMo8Ch8IH0oHakQsk30CnphRCifzsmRBG7KA61Hm45Lg0i8LuPmOV3fiUUy1fMmoj3a61kAf3obQ3pbQ8Ta4uQkCFcJKBUFr+nHPt2L96oo2sGPcBcX/4if3/C9jZWP6jM3clyg8CDITKrsyR0s0sDMddFJLQOE+mwsjo2HiW5VjuJcI8fiBIsKBlk3yQcQHFDXMauMNOQol3/GSnNOqodxTT5TKMdp5n1oCh5rTjxKV21c+ebXvOW2vNBuiQitSmmLnuJCJuLOsomGRDEuXHL7Xj3vZkO+b1j7HRlQusgXL4ZnnkOI/7HOgKjJ9O0cn49pyDiftcSMUoo82xXx91MRdIq/hGx1oj+HXm6mAePyAoFwJ0JjmRDIURBlxyV0z7AV0iQZRJEIVAcr+7czi4LGtAIDVbmY2A3l0xZjc+9TS78UUX2N4Lj7HumoVWLB2zYrxp3bGmdWB3oG0VR01Y46L1tuZPHmMn/e9zbSm0MC4XeZMpR3rze1FHGDQWbLqRdfm00w+D/UbbkdDTLEOUg0KTWxO0ddMHJvZUabJvfu6nnv/gB5z4aushKCbRPL4vsNk4x10ouUCSFqWHKnhHr9QbDdrtnul4AdR42ry758cNughzOu02lm9dnqXqFDp6wLS4TPRloaddB5eAGXt5QcvGkN/E9ilbsK9joxifo+MtW7B6kU2ctdKWnLzcFjQbMLmNjjWsCbtBzcrVKNVhHkcI8GPU63a3FXn7Z1rL/voLifqDImQCzRG3qo9hV7cHTLPVGLVWbLOy+DQRPI/vFyE+JEyS7U/WuXZEoy1qOEI7yjEg+1pSjqUbTBPaEoSIBAn8rVYjmdxGoEK5abgZzW1spGmLepmNcTP9xOVmF6+35hNPsQU/frJNPGK9TaybsAUoy3gSUC2mrXz75ZrHEQT+cDRsX2Ok98NqUgEOTZkjSUhx2EXBDoRGy6bGbWazdaY3WWd2q3XbO/ArvgdawCSWKXwIvYOJxukWYLIc1fPCLLDfBK+3OJuKFm0ZCCb8HnDJxr0lLd0klJKAgqbTbCQDdysMhFMIqko4wYxB4IxhWTdOjWnhiE0sGrWli0ZsGfzLEbZstGVLoWEtnhixhQuhaUmDwjIPQpFl2a/s8zgyoI7JMBF/9Pak5kKUaa7h2Gg1umPW3QvhtFMCqj2zVQJrdvoum5ncaDNTG2x28jab2XcrbLjpRxh5uu1tVnR2QaDttbLLE/5tmC6EWiHBpj0YmgpRBHXA9zD3LwxUM6GqDS78YaRQoFCi9iIhlTSlMCNJEIUAGg0b2tEoNCX6qSnRPQbhMw7htGCsZQvHIYAoiBa1bMniUVu2dMyWwyxbOm5Ll4yBPorwEaTTlMDjJnss8eZxhIKztiynbLLgiy0OKu7rno/8adOwqjRcy3FNF8do+ITEyNKFNv7Nzzz+ZaectPT501O83RnReccJv7JSCUir+wM1t1icL6OGlWHJISJ+rTEZuC8vQxWCRQEPpolH5C863UOamdJxFz3uHBAEw1Jh2H94EUKK20V0a08q3dHzd0X5eSjafNSF747ii+10iDOdNA96V4b7UHwrZqk7dSXSYh15VSuhTbi5QGE3QsEG4TUOLWkcQmsBBNLCcQgwGGpZFHISTlhCuvYUbSxrHkcioAn3pmY/Y50dz8vXvmtzov4w0LChua+7PfKPAnGmx2ZTCClumOsxrlWrWgu/+j+PecXJJy55Fl+uVi99TDoJm0QPUUUX4YM9UUHq4eLhREoAYFoScBFEUKiRX8IIQo0zLhWXNAku0ujmrrD46abtVfKyeTwvCw0t2P3sgbpnIOCgIdpLAopGQsptPdpCAcVNdNrpAWM/3JlOm0NgUSiFMBs+4MnjCoKqidbhMhFVl4AayaFZuUCiYFoAm8s6aU4I1/GEtP+kJFIzzeMIBn5syqmZD+fLdzw/y9/Nzyz+sNDIobmvuz/yjwL5DO7f2asLqeax6xZMfO7Dj3zlSSct+empyY7PX8RiRAkWOSBeJHwIEZJNC26EUwCJQ2Tnrcdw1OIlRGt5XklLiNmuRBKD3LQptOCRECMR1ySkKlpocdDaMDU9cg4tjn8Sbh7fm4WgH5ay5SXl/wOARZeBm4IF8kWmLqSkIcmGQNKJc2pNLri6kGpd0HhHz7UwCqhYNnu6lNvcT6Lg0RJRAsqXhLTd3dQyMfa7fHOcRsWcx/0B+LEpp9vvyZct+IWD+EZRjoD7fBhE/ioMDGelqx0uoCiotNSj/4HnLV76wXc/7NXHHrv4qdSkqthDoCxi1ZIookfXCvSCR2+TSBpSEN01xJ+QoslR53ChRVdQxeVEBbrXySmMGIhDpJwllAgKMkACDbRk9yjYKMBgch4ZEz/9CFdBklH+TCDgnh4FNYNSGG0JKThcULlWRaEjAZWEVSHBBZoEE3mwvKMGlbQnf3YPhumiTVmbBoqlu30QUP07fdynym0UWhNp3OtqYGmn4wXekCrfPO5HwI9N2Z3928aSN780UQ4GOAru86GgQrhTginMsCYlIXXhAyaW/+c/PPIPjzt20ZOlSdXARDQtKg0nEQGfi5wyNaKs8COmtCAXa/1WGeSXTKMTbtm14P3BCLBCEkQkXpRBojtTZXspaROpPLh6+IHAMPLBRtrU1iSIoJG54KKWRrcLsliiMo5y6pEfwgmUXpnp1LkLLd+fcu0qLeeS0Ko0JxrxugZFIy0IaVGLknYEIURDQeWb7ZncvqSjIS/LqeLP4/4G9hn6syzab2osffPLnXhQwJQ1Uo8U1GftMERbunAMY7k353N7okhqALQQw30+eX2iE7Rhal6Fkl8T3IWcB9WKElFIooP+FDxHcQAypICIU0k1htGGEU8wxJVgiak5ES5QnJbiDRiCMSEojC9g5FK4DXsKA2cffuF2WdHZZkV7sxWzd1t39g7rzmyE/w7473S7c5eVnc3W625FMtstK3fB7IE422eNbNqa2QzGYddaja6NNEsbw8/G+Gimze8F4w3djVu0YNQmFo3pWMHiiTE3i2nDD9qihdwk57GCFrSptP9EDQrCal5A3Z+BjoNGjR+4H+a5vQPhiDmCMDzb6v5wZ4smGk38AvNgMtCfzhVA4pznYJctUiLKXSUln/v56y8LMoS8FFnyukyh0UUOWOBPSVThcKdQhzwhFhmYUqQdgjQiM0icdCS+Ki59YoDtFIbQ5b7gcsiHC7MJt4tnEEIKULOC0GM4NSAs6uDoYIDNWK+YgtkDEsZasQNmG8K2Qlhttry31Rq9LRBa26yVweTbbKSxw0abu7B022Pjrb0QWjRTtmBsxhaOz8J0YLrw9yDMehBOmZZ5vHPX0NknN7rxkDQ7N/O4XwFdVpZ6f8ZBPyPFy5EipFQYgCOUZQp/feRmY2ONBkJa/kzZgQdzBLuFSZrc/WsKkTelAw81qQE+xlMwL4mPNoNhZJEMR4SKKE9fvLghYMvZT8MTiNjB1wdDSHVh45R+jKARtbhwSlDTicaINBIBgVE29/JQFJdo3LDW8otCA9qNzkjJ5sY3NPpWCe2HmlRHptWYgZCastEGDITUWJNmDwwEV3OHhFgr2w4tDALOtlgOYWfFJmhrm2C71tYrtkPb2wF7NwTlJMoDYdnjgVyMeRWOiBpzOMwLsyMO/gM4Y40OftkOKtTJR4qQihE3PCrr6C1c2MAPcDaisRvmQEjhMUn7qE3aegKJ38NwTfE8bo2vzphQc1ZCazjGAGLyKWIttBJYfVq4hu1w9fPuu+rg+CGrBHJiUc0QEK+hjn0kgTSMCt79J60JdyPvSWC1QNRp87SvRK2I551GR63vxjJwZIR7TgZTgr9A/C5yTO824LcAer4M7ZW7sczcCWG1A/Z2mC1Yet5tZfsuuLEM7WyE+w75Sy1Ht8BAqHUp0PbCTCOtWRimzR01mkCqj+xh91xmHj8M0IIdDN+D/V0xDdAjRUgRMVpq00kId4bJgenSc02qzjGMSIkWbJcJrjnJuR9SlmBwLauKnlD30c1E3UebzjDKg0kxLKHuFoKgCPQwEt281DHsZ1QvoYvQuTgcIQdph+wTDXZ1bAIB0sWSl0KLxRG73GKGdoWBgpbPGz0/SkCtiobP68FuSdNK2haEkz8+43fqtIxjPkzKL0xdJoSl205hYXoQNll6+55rVfwWAJejFEy7INS2QVhBC4NAK9p3QojRhECDu3M35BYM+Hrd7YiH5SuEmpVTbpBeJdz4qShqbSnvPqKcnCI04Q8zjwpoDrTcjBXFzkQ5qDiShNRcGBgVC0ZbmA8539U/OJ4qd3JEOBuvFibhAf9+8QF5eeEkIgMt0gC3ed2fElcVEM4qj+SfE0GPvAYiAVU8pZpAIicwBUsdzlxFmQNVnQHZSoDtAQ/dECoRToLkCJAjXBoVeCGbtPTL8xJCiHft4KfggrtuuN9VySFElhN0ocoDDrrrxi99ICKX30IKkjCjSftXPS5LwePRUR8tEaGtSahNQ8btkYCioCog1MoutDQsNSnE+oKMy06aLeLzvTjEgXHBtg/pTcLUtDYKNr8XqnK4YZnqJug0P+JAH6AXZhoZVNxDALbmkYTo7bpduUebelZlRM8P1/u+cidHjPf6uKe7Nqa01FF4EBNE46QFTQM/iPTTTcv5eQ13TH7RnFTZB0ZKMMoi/sqRkHgEpwfFbaf1Q+r8jopCJppEUBwUktNc8qBidAevEjP4dzma+EhFIAVE33hYXxuD7QkAcFSN4WnPBcSQzauiMlpF8Dy8oftG/USQ7gVwmtxpCCVhpvtEDGNUxeVzm7Mw0xBqUzB7INgooLhHBtOFYNPeGQUYDdz0V/tpYaCxFdTYsHTFElbCDUta19goNEOgEchfw7luSKO5n4JFp7rbbh8KIXWf390b7p3oyUA9LGs0c+3tpjGWGoeeIQzEGrQ1lmnTI5r7OKn6oJsmOBmKPw30Ol9KokISaslUy6oDgcGRhcD0aeFSJTSYQzBHeevR+xQiqDWAFBM/kpc2pYkOm/UTKBDoJc3JCqJfwWwLBcGQx/mUhhINvjQ56VU4ICFBk/xBJ2rtRbKeHCCJSaS8VVTabsGR6FT56KZJTu81RwjAflnppoPMSVDIduMaGmnkYb/yeAeXhhQ61KigXUHL0t1QCDfDMtRKrHYkrCi0KLwg2CTU7oICBgMtrscbB6IxHFqbhBq1tdDU6ktPGuY/LMjCPkKAYqK9Z/FjcLBe0zKA+1pIRU8Qw71R7xG5yyxv4kexqREYURki/wEQQbRTimkcp2hJsCT4sE6MdIcTUBwNbIW4XUWGHTMooZoYRLABNWfykE+pw4LNdMJWOC8MJ9z2NKK0g6V2DPoCHs9DqzhJAHhDhCH6adClA68ol/+RQD8dNVB7qWh0wGiUpXQTqeIhme6wk1NeXgjQFQR/RPPDt3K5Jd4kWAS2Cdypv/SDIWeNv5a+24kA3ujWFN1t5RmGlaIwqw/ZACJr6UmhxuVhumlAzUr7YhRwXEqG1gaBpSUn73zeCbPRhZoEG0yBZWm5zZehPX6Pk8vPpKXphgQFW2hrUSkiyhTlO5D54ZHlkLArMhTq4EPD5z7EcCsNt/CAaRT8vezlPj6DzCgiABwcyTmQVEKNNBCaopOWpl8C3MGITGMOayokj5YRQi1ePQmAgoxljqSqyVchEZQkLowftoiMrEASEhjopeVkFKvcg1x1eAw31RwH+vx9Yp9GF2vMOCECUmhYFTNCKzdBPwhVZrXAaAQG0Vk3BGx5h5MUQExJunge5NCylH8gR84BcVZtOzeiluzaqNtgDoPo178OpjFsiLADETlsCBstDyl8KOCgXfEupm4aQFPrchlKgUZDIUahdifotO+CDe2t9AO5rt1Ry6OmVtfWkuDU3hpNvQLDZa4LYZpA3Y3y5gape+ePpCY1jKj5sE3k42P5aKNh1UcYXIsJluSmt97mRPiHU0123ctB30832fLDpFFPr5+p8snLMLcdPmjJy7RgabR7dMG9QyADbV4UqUYLvzwJnoJfib6rz9WnEfSF4aVKOtkqr5ya4okxQW7SUOeUgb+Dy+NX2y50qIHEgEDGCX9Kk/4yuSNezAWCNLphZCGcLAIdSs8pWpZFvMQU2bnb+1M8IKoP4Fb0iMeAiCCm5AKT+GnDqqqSTEBd871Q4/cCJFtQ6u6c0z3shwaHBERFxTL1A7+6Q8EzbVkBWaGbBrwRQAOhxT00CDbjGbXu3TA8s7YFhhoaD+32bxr4EpTCjRobhVtda6s6GsbLYr0GbJvOsk+Q4aDjvhRS0fJEtH4YItzV8G20curX/BISmsinEtsqBmBlYiQGwkly2Ml4Wn3DZUR/0NXSUF70i8utgOiBNHgqfliJN/IgIkY9GXk0IxmX/rBpwkHQjhQcaRrhz3mcm7SIsz+cxy9y46JU1Cj0kEqE24UYwyXIG8hvDAN0UdPyxSOWwdiSltlCmCZS0kOAWIrwZDtt3iJcgO4EfwY+8mcTfL6G5xYQxsSJKDaMLPirZmFYMs6OWnLeEKmM3oEso6jwegR5U0KJgxSAvsCg27sANllr7PdKMNUhfl5okJD8kWAkXvdHBkFL8QQf/XVuR8RhGAUZhQdpbjyU3AWuaW+NWho1Le2tUThRUHGvjAbCq0shRmFGAUeT3KJRY0N4h3twezajTaInDiqiVvcF+q3nhi0aJh4sps23INA03vrH5z/4F593wl9jhCzUEx0Cu6tWjZpT/VH3z4UIT+lx8EXSmvKarPUc3F+5yQxvDHt5BLqJfszgCJLmVHLXY9Y4HVVAosesrcVweBynJl7YwTlXjEAVnhzcQ+apcyvgYWPzOAEESa+LcUgz2bVy07R1Podf5b0dKzdMmU1h8G+bgfBpWm9Px3qT+HVfCoFEObUbP7J8iR3TZD7LIaAorFaPWbZmzBqnLLb8nGWWLQRtOWjMi3mzUDxRinJlLAdo9eq7BV4QtE8laUIGWHTB7/uIoEc/ioUXIjGmaHIwHULRPJ68wZpItaB7B+WhROU9MIKnnnjEGQ6r0+Pq4R7C+UH041Wx2QZRVyKcHhFInOJzigMeNQCc6JpeiVZuFn/eWPH+V3r4wUWthIcdzLtuQkDhZ7V6A0K8pkVC6h1vvOBhP/ezx/91r7ARtk8lnuiRIyEaP2jD4cMYCqv6REkw0H9znS0xO7nqK3k1avlfGwhD2G9wH4gxMBABdvBXMzXc7hyEM6eYyR4S6nVQM2pRMEEI7YMQakPIzHStuH63lVfstO43t1vxHfzCzhSWn7/UWk9ea+2/vMl6U10kzjIg7S5ygpvCjIJGAoagYItCEOKHrbtyJKBkFGDo+eZDllu+dNSaj1ln2cpxF2TLx6GBNSyHENNBLb63iuXjbzez6FfQEemK5g7erdSUhV99BGe9p7S8i3ZONDUxo9DTJ6v4A/34g0DpRQLKoQbSgxbuOu/+GTslejjG7CDV3fUUeSVACSIRFSdBggx2vdKpTfkPV7ds9F7RXPG+t4B40JFG0H0OtkId9EfZaMuMNZsjGEQNDM2qLQXFdoquatSE1JaDEYYQYbQTf33wOSkIiVmdhK6n7f8pkvP1Szhox5W23GBXUgly1vxVYMrH3TDVIOpbQxF1ZZAPUEe/HgkQStliLL0WwUCQFJdvh4Y0ae3/2WDTP/MFm/7Nr9rsG6+w2b+9HgJqO7QlSIUO0t7BpQJ6YiU0Imo86KFsBGktxW8L7PzoMSzjIFTOnJDWpJOeFIAUWnrWBuWgICFS3dhmWYlFyikT1vnUJpv9kyts5jXftsnHfNImn/ppa//91da95G6YTVbestdvJDI/aWdDLR4eqdzeChoXsKKblHuiEf22SbaisI/dqzaX22nVXP1B4QVIpg4GfK+Eh+Oxl4d72tuEJqiEpx6ctZBITgxBr9kRrgThZ5AHQ4Vu7pLrEICay32BWs0rN8vC0UZDTaquVck86xnHnHLGqUuewLnBhtKmKf48gXDTF67UqsolZaMGxoWdkEgVxAeTotXDQyb004VHHUXjfll0MR7SVxayo1wJZKjnIb5+keYqmvPVqOGsIiGBKtzLkwJwDTp97udeUragYeU1u63zoQ1WXLJZdvut11nx3R3Wu34vhNJO623GUu6OWa8bbwSph1AnLOeyNVBwIbPKDdMudNK2aY8dtBTCC3/5SRPW29E2A38llAaA8kDQNM5e4gJzV9uKS3kXCyXd2bHGw1diCYky3D1jvVshmKZnrP3eW63zsbusuHoX0kbZljQtXwNNi+WiUpdSdqR+UD/Rn9omedU3cHir1NqwkkLJL+awwYt2EAuMyImNqAuwOn1uDDMog2QTwzbDCPqD16F+hZ9XIuZG+OnylD1On8/jVeF9dgQ63QcACSmw4oGjZ21Y//y6N151Q6IeVHDI3RfwVurXOqpM1Gk0Ibg4ztgkaElEZ4hSgUMDCZ4YUKC5i9cUXs+xbgedoJsmRQu/UsO/XiTXJ/cdMhwSYCMDXL5HQoIn5SAhLFxSYlX/u9f9yV2Bnqh3iidHuGVHjIoBrjQkSSL7gpb19nas8+HbbOrnvmIzL/26dd50tfWu2mHd/7nTehA4xee2WPcr21xDQWQtAbHUsoWwubxSftB4Tl9qzceuwWIcdCy98uVNaz11DbSoBVbeOGklhFN53W5oaQ3/lit4rAPD5aQMEoKwbDxgmZW3T5ltmzWdZWQjUqAh3eLy3dabhtCDu3cX0tuNpeZE08rLd1r73TfZ9Cu+Y1MvuMQmn/cV63x8o9kshGFsxGvUcAoiH2pULLcaAVZqK28fEBjMfCs2d4uXHRLuFMOjs58Tq/xu00+EXXXLnDhQIOlMgHYYIiW6H02lwl/qb7m8bkEn4so/grweoxYeyargoKj+Hu6g3y2BLzHr2J7kO+io53w4EflyGIVNbYk296JouBdFg3WD70l9+D0XPfXHH3f0a/mlEk+i1ngajJFstB78ic0BR4yce0LEqbH2ndGlVaIAQivJQrf+qwHb5yc1kPjnKI+S2p88CGWQbELuOdKCgNFHEfiGzWuhNf3TTVZ8aYsElU2nvSRuaC9uWvNxa6z9wbu8rBAW2TjiSvigO+Au78YSrwv+BgY96jnys8dYtrBh3S9sk+bUesJaa/3kMdb5JO/+QLBQyPEuHt9/vX3WcvAUl0FLmupabySz8oY91ts0A8FSWLkT2haFGPe0KLzYxyg3TzRISFLosI6Qlc2HLbXim7vBz3Dn5Vd+eNfQFkBQ/vjRNvqiUyw7Dloc+HXekukG2EekpQ5ifd0Jl2zyiooreAWnBSoXHNHPAtwRu0/8XiAfY9GCO8aSEGF1m6i76+jHHRRE/RB3z103d/X9Qp2N8AQcaMey6O3Mivbj8qM/9J1EPaioleSwIvLlUKGbdn15VxdSFFA0I//73oc97QmPXfeqmRn/ffBU+lVg3yYZAXhD+3UI+xHmAHlqkdNQniNqYpQ1GIljtLo7CKtftiEomseTk3yJnzhgnAEopttMa4TNiRJvnrHyu9ut/a4brcTyrZqsMYEgLHRgmRvbcGfLoGltgkbDTWmw5ictxM9E07JVY5afuMhs2Yg1jl1kjTOXWLZ+oeUr0TVaxqELkUaPwinKALs+GbQxTWFDA0iI0QmhVO7qYOk2Y8U1O6V9UVMqN0MoYplYgm4Mh0DiV3ryk7G0G4EA3YglIPfHmJauwAS0tr0QvihL46LVNvrCk63xsFWWrx73u4X6gauh1jcss5aFbMfoLK9G35aDSLUiK0cv7GjSHxhVHkQ4Ir9AnV7PMPzBz/JF6/dpg8IpYpFaT81j1FN3JGpkIwaeOyg3ZSPFI/Kl/3UTKQcb+5fj0CPypB1mLiElwZRsF1L/9vBnPOFRa18xM1OkRHClQ4OLlvv7jR6NzSshZrd4qRr6eyBFo105fVTD4bayFg2IINH7Q8KTSAkF5pBGsobY7hlgZDoEJj61G24sF5dus+4/32LF17d7Hjy7FAA7l2GGpZQEKYRSDxM4P3HcsolRy46BAIJQapy62PIzl8Je4megmA01njbP2qRs9ysnCQwgalOiTlYBQKDMEAMuTKzZsGwMwwGCjPtNxc17rbxqlwuu2/ZZees+K27aY41TFlhvCwTXbgikJPS4PNSGPTS+kncgjx0H76S1Hr7Kmk86BkvRYyyndsWPePDF7YQGDh1eMAkpOlOS8qhzk1dIDMGX7JozXe4FfOAkTw370SPBA9HqGQaP04ZD6B+OMRelQj1C3SbQXqUVt2erJh6SZwfle3v74QClOuRgvhRMBG36Q0DRUDiFoKrMp9/38Gc++pFrf2t6mj/9tcKr0XCpCBBaaMR4zm5AMASPGhkX+auITq95K5CmOADSlQBidLgpEn0qVgwwCkQ5kqBSurqIa6BMQvL7f0q7T67DSREoj6MJ7WLrrHX+GUu6S7ZAC4GmsY3LOgqgxEtENJ5n2gJtBRpU4yErrfmoNZadMmH5+kUwCyyD9kHeHto7gwCryqTIUQ6gchB0DBAUR1oUutrbKoX3WfqIqLQJ1CnDEo603pZpKzdOWXHLPmiIU1Z+YwuWlnebzUDgjEK46ecNLUMZhPKOvuR4m/2H2y2DUOUnukZ/51TLF4zayDNPsOz4JKyYEfOiNgjby0qbRJQ03PXxRZvBugQx4LRop2izgbb7fqDkIsNIgO46DhTep4eLCC5iMFafdz8MJyA3LrxZUZbXYqw8LMv+6ZDc4ZuzPIcYkSdtGgqpuiZF4RTLvQEh9dkPPvI5j3ro6l+b4qQBgah+cETgBZ5BYsWbWjaBPLD6bN8fFJeDMbq2Iso1MDLFkARZYtakTWED8hWIqJWbNj2Vo+YkAzUkHq68cjs0ixmb+d3LpGE0oEmUm9vSrGwWQmYfhDuXdNyEpnv5iI383InW+LE10JoW6y4Z7/pp85raEpdHymPAkmN40qk8UaiqcARr3RfjAyCBe0oSEEwwfreYAEw0DG36qSVyf4pLPWhyxjuBvDv56Tus818boe0ttOKrOyCsOHF6lh8zZj1oVUoaY6b1c8dY9zPboBGi3s87wUZecCpGFdKjUkXNitmiUtV5Kl6Rt2ff768UBBuXqoyJnqz97ugC9TYbbr+5UWdgBoRSTzYR7mGb6NO8F5xW75G+YKrHG4R4o+7DYJdldqmtOA1C6nV8duagY+5SHVpEnrS9ioNCioZCaUBINZs2+oX3/9iLHnrR6hdNc8O3AqJrsLgzbDnTAHJyf9CIxRmSYwiR1lzwxPo2nXA7qUasEugzxdAgrV8Wp/T5gboT0eeYB+7ApO3Ndq345F3W/c/btSSyRaBtR/vsg8EyiBOWy7Tm04+27vs36hZ944HLrPXcEyCc1kpTER+S63WjLEQ9t75bdYVX/KI4rcJAIQEU3tsHaSOMj4hLuwRTVTclliJG3CodXLR7Tk8KjH5j3ehEcMmPln7qTuv8083WuwnLwm3QEMnHYw1ka/es+fiVVt4B7fK6fYjUs8b5y6BdnW2Ni6FBLoBwnnUNnfl4mehEWVMd+mWqHEDNXScDyhdl0AQHotjfG2RiYkMYSD946nYdc9EIp0esgHP24xwo9gDIQBlf9D6Trz79iQfxo6ADoGA43Ii6064bliUEVd1Nraq5YEGz9YJnnfDgo49acB6/pFuHBgMu2hNiSjHy5SaDuNySK5B4AvWeqdMPBEaH8Wh1EeTRNRGVDhlB5WCnT8SIJQrMHGAcT6DiYixNTmgd5aXQnDbsse5br8HSbNR6d81YtrJl2THjftsfS7183ag0pMa5i631rBOs9eJTbOTXT9edL6atdKlEUA4wbeTgtfAwR981AJAHQjxaQvKwDpU70aNaIomYPMldCSzaNeYKDIPFYRCsEH6NM5ZBMzzJmk8+ym8QoFL5yhFf0lKzWjsmvt6WtoRl7+4Z63xkg5V3TlrjuEW+vKVWV8kqpsHkPe9KO+L4ImQlN1FzCiqbE2lF9QIhtMTmpLkR6QwkEO5hm2AEYpg2yDvoi3C3Iyz8g6G8EqCgTNBav5NP/O1/JuJBBzWY+xJR22GwPerGml00R1Zi5sGTYkWgOhsXDqIKcipADEqkikwa/+mGHWQBDme+ZyQez1sukNBhiu6B7EylzTRpg0zLSc7LMqgc/p8QLqbTp9LJpZrt7Vr3v2612Zd/y3q3Q2uAllDu7OjOW3kbBNUM1CWkX0LjpDBqPgsT92lY1j3lOMtPXZrufnmG2jQfyFm18LIn2pxIRQsezluvKwOi3GTo1yFuLGhicnCnSB6NfkpLuoOJw9PjeADDYQeJ8KTd5r4ZNMjsqIU29hcPtPH3PNxGfw+a0kNXajO+3IrVCJ8NXAjtinEk7DPr/tutNvOXV0BY7THbDZ5R0pNAAlTMSkCB4GQ465mH7W6OCVaB7ZgGSJ8rOVRFBrv3wCBjxI5E+o4aSKMhf8Sp0/p5Rf+qfED0eL3nPeZwvKAlCq2RHGvoQ4f7WkhFbesmRibtKF9ufOY0zzHCEoXwtqzAscBOVyOLLyWJTu43ON2kpXBE0BgIE2nKDs8c8ATd6cnA62l5ZxN9ceV5ySM7zdc0flEm+L2UDE6BRGLUwMYE6352k03//CXW/qtr9cBtj28haEF2X7PXeptnfelz27T1dnZt7M0PtJE/Ot9GfuEUy06A5sRlMg9RVskz0dQeKW/a7ndhdUCkoIipSSk3faJ4mRFASyHKN6VPfkVKbcS9KXUEgsQYalLf8kZyHqGiwxFujhi2C+8AQzNqPuoYG3vbRTb6qnMtP27c8nOWIIxpAxEHS8LyjmnrQqua+q1vWvG1rTp2ofJ76XBNZVMkGBaFFzidj6A/8dHJMHLRrlUnquA/EA66at4hRADsFNdR9wQPafWEgoe01PaVTRd7OXze5351RGxiLpqIJd/rcuhwuIVU1G+gnkCdzmrX/RJajR4UdL57ohaaxkO/9RKUiGgRQNvdvHq3uK2rjyYY9wtKJDL4HqhFYxI+YSMXUYdMH/R51KDXwiOQt9ihJbT/9DJr/8llVn4VP1x7/AFgHjXgA78lD2fu9GVM8+dPtvGPP9ZazznBH0tBODfOBc6QKgsmTo9n5GQvDRFD954QRSQkQ6q0ETslX09xELU2YlzZaVKr7WGGo5BQ0eDwSG6TXjfQFnsdCKs149b6+VNs7K8eas1Hr7PeOAR7gTA0iVjzXPtY7Xffat1P3GVTv3CJdf7hOh95NGASnzqXZY5y6QKfZy5fvwHcrf9UPiIFe1JBBORP7u+JAzGSnjKQXfcTw/6A94OnGuOAqHoHqI+GwTRQF0j1Q4fDLaSidvVaRt1p00goJUPIbjabWSPLm/VmI+gjwyA1AUSnR3LuiysnAt0xyFJWcMJd894reKKKw/kV6TIpwq1IED4FcCLXy0B3jYeDvAXaTXts5gVfsfbf32TlTVM6OqClzea2dd99m2tQEy0IpxNtwcceYyO/dYY/1MslHe/SKWm4mZHSpU2IAJAQbke0M699Vx19f7g0P5FUv87wVDOvPtTIwBw8gtvsjxSU11qBjvDUbY/qtl/gD9stB2gU0LAyvlnhYUfZwo8+1prPhwBfinbkGxzIxTuZkFrcQLcdbZt59eXW/purVJYQVN6x5GNitHChzfxwoeUEOWrwOGyK/YIS5d4LKCJSoT2cIhOaK7GgRfhgPKd4T9AVI9FHJ+Hx67HkxqVhjR9ZTSrcw4gwli0EVt5oWN5q9kbqq4CABgltmH6izqRGplMzoB+qQQVvjdIHiQpIcesY9tehfGgknpw1jb5+PilxERK1lmYKRY1zy0YaVt6w29pvvQrLkUnL1o27VrWsZXYU3Fi6lXu7NvKHZ9roGx8I8yDQF0CAIUEKKAH8KhOdVep9GqG2kaNmh9iMGP3h6kjpAHQxTOG4hN/bPrWD1jv91MLtPlxTvErSAf78I9OQRzQHmVN6deGb4nl9SFeAg24uAyHc8xMnbPwND7bR1z/AGg9frYOpehfWNHj4AwBtND9jsWXHjll55Vbr7Wu78PJPgCCbfllI8SKnMOZTBYeD5UQQi0xUrBRcaCX4o6hh3zsw/VoeSjhM+CM8EBkM8jtnvz+cq9/nYTslrqCzTdt8C96hw+EWUsNgPcOEQBp2y6BROGRjKKB13FX5E+gfoMnDC5KpRgCT9I5xk8IDVYDz+ShiANAvwT3AU2S86Ob+NRkRwEcbaXLAOglX3nma7uqNBN333Wi9bdPWuHi55Q9Y5lF3dHRnii+LG3nZmdb8yeOt+dRj/M0E3NsZQM2vzJgA6qUWdbKDngGCYqZS6RqhTqmHBcXDxBsOutPF92ASMXG6D1dOVtr6EfKyVE2tBJzfUS8J3PImGvOgU0G4hHCjP7FLWPHc1P853ha862IbfenpeoC6t23Wcggp3hnNT1pg+fEQ+JBNvd1TNvuuG5AcIvMsF9sY/ynlyqHqVcSE8Kc2p3wjG6HlniL1UZN/9wKMm+LXM486z4kIC/4+r6fm6bm4cp56/wb64xqidyTbK88hwn0tpALRUvVWC7cMn5bA3G14QxLeTNVAJlJgRBoIqhhrTHLioqDoCl69Y9wPxmrkeJisocG1HxBcZSEC7UgnkDjE4GG66wVtqf0XV0FIXWvNJ6235rNOkAalB335rN1soVebjL4V2gCEFL/UydPT+w/w/Qgpr5RnLd9BgFarX98VcAoHcrj6cErEqdv98tGRjBgiHXhFir8ERaYDw1VEXOaaiFWZEabMwE+L9GAPFoJ3AleM2sirzrXxdz7McrRpcSs/Ad+zxhkLEd4Rm5S2TtemfvdbZjOg8aHtlJ6SdyeypCsFRFnCFhn1DC/8csORYgyWLWEO0txQfSNx2sMx6zTakWu4q1JU4Hj1kFraiS9+fmHatqD1I7XcI/Zvjf3hbeOGZcyw3suzVt5iq1TNFD0eSDHUeClIbpgBGZVSSB54vcF5DUHCjgmuYKvi0dKguGdoIDNuxEehqqQEz7UCl3IoaPntzVbwtbxd/Ghv71p+7gq9ZYAPC+sg5i+fYmPvfYQeoNWDwJhUSmUwcXjrhLnKCxobKiKr0WgziEQ5YAi6HdEy9dA+nBJ0JqMsyBxJwPayMSARhPqkSHGS2/uT/InXyYNQZFyiHgHRYNPU4omE5R/HUfNRR9nC/3qUtZ52DNp1pY4tlHfNWucDd1i5FVorNKrOe2+x6Zd9UyfddQg2ZcUkacfYIfyRLAaSSRQ3csPS0i/5UzQPSgwJ/RSHQ4aR0qoQMevEVCbhQKk5z/6h/ZLELJHJslkrs2kFHCLcF0IqUNVTvkF/neZAu2B84icsmq/OhmCS6y2LoDpHPai6m0dUg5oiKnHXmOvxBBKCOBw4lz8KkdycgM7meVVRIKB6mAzFxzdY52+v03udshUt6354g/U2TVnzOSdZ64UnWhNLk5FXnudnfDDBWHamIYEIU6UHkCR//zKIFMcBhyYWbae4I+I5MXy0K7Y5wHAZXCLZgJ85koMXuip4PA8nn0KDX8CQDTVG/TYHFBw81cVJnsEAKDD4mA031sf++iIb4/Kv2bTORzYii9LK63ehbzAPocp3PrDRJl/wZSuv2KE3jyo+/nzpJq8QP3siRnlESkzwKg5QtZHQp4WpUHfPhSoNoOIdJtIfJnDgTOhLI6zyVz/fssp9WaP3I7fcG2wFR7RYtF4YQu5GU2/2aHB8RpOFIapODgLscBIRTFRuOcClyDXumBx06kofaLRIiATCDgz7AxHPk3E2jcBk89ENK3TEgEcK8pMX+wcPeDjzlkks8bDWXT5q2QlLrXnRGt/oZVwBqUXaCZFshQOWi0wpsOJXbHcKkbi3yWBSfb56jGEom4gMO+ZpyBqFVQWWJ/lThNKnvLOgXRQPl3g9plCzw0kHefsSYBB1MqOVEDZIr/HgNfiBWGStZ6zXq4wbTzjG8tOWQMNabo0zF1uGVffMq79j3Us2m/G5SP1WUJByjKSxg8oNFI1G5YhMfTyJTF/iDZusYQjS6a7SrJAYhlGRI4cgRAK0h8OI8PczolAKinOmOqpA2dTeXdM/cppUtEIg/CxLuOs0Gb5GKG/mreoOSWrEGBjuSXa0Juyq890asD3MGd3tobx6uvICXhxeaxFrgH+YFAg6bSXDdJG6EoN3PLfia5tt5mXftuKr26x3JzSoxU29IK53I36gsJzL145bNoqZsWIMS8ASSaVEZeGS7KpYsDV+4EzZOMtcUCRyBUfEAESqp+K+Kv8avRZrDqQYuHh8v7CN9T8QmR6G0Cant5Wz0E9lmpGSibjDlRdvgpzJT6uKk2z+SPBzXLqDBzJff7x+wppPPAHLvrU6xa4v2SwC39oxG/nNM/QamOlf+bp1P3EH+oa760i0yjI5OB5rfV2BwUGU24tMdh/Ctb4k4FGVgLD7qDPWMJhAMoFwR2IRPszncKrzsifpls8vkxPjHd+8O0Q4nEJqv+YFSItWoU0/TSWcgtbEOEB3u34thHRPURC7mvw0AWcSIoOA3OxM/Cs1MgQvE3IG/TncZp4aA0EmY11AHggIUzzwavzyBPmnN0GDugLLvLv1SpXylikr7pi2nh6ezazx8FVmR0/AiRLGWwkCKl9gwKN8lEfyD4bWwXwSl9qCbnLDVqTkrmyi7w7KIPotVkekQsQcJcGdkSZMFL7iJlB/BfenSz1KbajQk2hAJMHZjeWa/LCzFoYSBH5x7W7rfug2m3reF639J1forp942daLWpYfv0SPysy+6Rrrfn67FZdsN9vje1LNJ65FPh0rbt5jfFWMDxmWk45UTl5YFnVGrV2q4wwgI0xNTx65mYrYZVie+CFO1veGMr8nzMVAmnKu2WEcqWTh4ZNLO3u3T/zICKk6ohWIGF1Do0wIN7Rwvqcjb9Q7qZ4IfXKTGDwVYdCiiXgic1BqgJCaQpPTU6UJkBIThRATkCgp3vdCb0HTiq9shoC63MqNM8bv0/G9SL1rMeBv3af9qJE/ONtGX3uBH8hknHT1gSIn4O4qy1re4Ry2BxHUWvnvEX3+mHK8BtVpVQkT3FensbnJ2o8bV3CJkRcyOIf+OFkZRDeD5KYNXm0swXCYjMJQK6KGw+MCzGy2sOKGXdb96AabxbJ68pmftb3nf9Smnv45m/7tb4O+0bpf36pjHLqBAfBHgW+NyM9ZZdlCaFp8fAbpdP73DiwJV9joS0+14ls7bOqnv2DFd9KjNCoPy0fB4uXVtXInUJCREJCbPIkDloYlnKxr7F8l6yCAGUYBUkYDNILEwQwZyt4VF6M1sr12bjxndGhwXwmpqHndHjZRNgkviKecd+GrRoQVd/fIzM71BqSbf3I4JVJ0diGcJMuTCG7hqpFRJ/ISgyh1EsHBprQrSvK7cy5wecA3GHT+8HI93qJ3ie/hPhPKzXcl4Re89dtnWfMXT9E+SYC5Rj0JZh1gUZ3u135QFTCAenEdJCCW6IxDN+1EF2oZCiGMFAlXlq5OGQRpQVfyMPptIDEl3e/FhMqJtFEWel3TwB9Y+UhLvpB7dhAi1Ga2z7p29K1t1vmfjdb5xJ2WLRuzzhfvtsmfgED648v0VZzeXVP+9WXefEDTc9+vvHWv9baADi1WaStv5gv586YLbfTXTvMHvJt8HzyWgfz4KZaJ5cZJa78eWthG/MCg/7xi+I+yS9ogHdisHd0DzSpm2goV9mt6QH6hz/cDYb/ozCw598NwAHs50VjsstyMerEFDxlqy6dDDjZ3NLkEDwzzp5s2DV/NQsPXs9RNY+XykdHn/vSxj1m4sLna3/yKhlJquHDw1n5ifAizIUEjOTllwhk0oOZ0WwwwCqgc+KdNVy39CgxPzhhd9eAAHwa+bZ/NvvTrZrB7e/0FftkxC3TrO1s/bs3HH22Npx3r0VXXSMjTlHBGuUj1rHzyerCo7hFEFKPaCEGaQym4zjmAikhm2uSkRX89VrhZhhCg7o6wuvAK0CcKLi4M4AR7lXL/kgA3/7FUyycwJPj+J36IYcu0dS/ZYt2P3WldaDid/7zNOv98s7X/7Rbr/MetEByTNvqiU7WvxLukjWMXWn7MuBXX7bHetrbSk+YEu7e9bc0nH2ON05foaEIdPCvVeuQay1eMWHHNLuvNdK37mc1WXrZDb1gooAHnq5t6PXHGz8xLg0txUwV1LIH9IGIKJBtngNygJTLBfq5ajkGpcSSka3zfN6q4dFQtnuwww/Twu1EI35ra633Wvrn5s6/7p9sHG+wgIkpxOBB50Wa3hKkLpuGX3cWXYkZOP2XRxKff98g/WrF87Kzu8N4MUJ83ETpn5WpEOiNaP3qaVPBogEggKABuOEiPCS+k3DyC81Y24wYBTgqoTdM28/vfgaDaY42zlljxuW0QUKPW+In1evdRE3aP7xjvoBRJi/Kc+ul4Xkyb/3STVln7g8Ra1AF8r0gRt6ofLmoHeoiKYchXF0398EF3H6IEuc7KvSPWlY/66G0F+6z73xv924BT+AHf2QZtSsc3tI+EuFm8yA8aanbiIlv4wUeDiLi7IZS4hOMD17ugcV29y2bffgP6gndQocFCkI3/zYXWevaJvsSulwOQQIMm1XnfrVZ8dqOVWztWYGneetJq08FQlJWfiR/5XSzRtZnu8ao68x/OweZLYcnqOyrCfqjSqAVXQ+0eAYY0bvqgZzjPe7IJunH1N6T+Xrb6fW9A3hF40BEy/HCANfPa9cH8g35PRlsNZcmuAdgcahJcks0QTou5UFE9dkVgf8l2S6jSoFX1vBvf4HQBFXEjbDAVoIqbwLdoTnWt/carzTbthda0zGyCrwPpWXn7jHXecyvc4Fk8ZhkfiOXtcETTgGTeSiSlp8xDAMCrcpHXuZLVR80vZz0ciZB/OEpF0WygDT8LQ08/4+QIeOuJHdeKLVEcw3EA3iTggIdTZUe6PEFfboTG+fbrrA2jaBQQ773ZZl9/pXU+egcExd1WUljtgvChUOC7ovjNPS65IFDKycLTuWGvvsWXr1lg2VHjOuLReMgqaz33RD1s3HjUGh2cVZwrd5hNdeQO0KWuZOEgvFo/c4I1Hrjamo9eAe1qGZZ8ozbyynOt8aDV1v3GNpv9qys9UpWGIqd/tAbrWAFh9CcWd9RtwuOIQnaY+tCq9/dA0vuhHpoSqhBhQzzy1/kI0mDwX5aNfZwOTj80OJxCKioSNY4WIOgeNgMCDIw5CHTHFYCD7qqx76m1aiGKk+yEOqmfGqAZXI/LPOBPI41uuaIM9CgRXCKeSp5Z999vse7H7zBbuxDLFWhPD1xujbMXa1N35JdPsSZ/wXl3CQkwpgySofDx1FN6AvJVnokmBueqPeG4HxQjRatXayDpCmCMtFIcj0grwmgY2Icmoq4pFBctdbis4j5Q2pgW4ORBSX7CvfvhjXoUaPLJn7a95/63TT3/Emgtt1n7PTdDa5kywxKr9fyTbOw15+lkeLZuzHo8Qwbh1cOSS03OpFPG+Qlo591dK67Y6XtJHbQtH7xGe+suHpWlZSO24J0Ps9bzoMmuxVLuut3W449ErQ2ZZkrStVssBVsvPNXy81Zab3wEy8cR674PffuluyGolltxGeryGfRzOpXOmK55Iy7suItXNRvcTFttQZc8NaAAUQZeUpK6sA+VdEI/7AAgA8MV8Z4Y7ymMQJmK0vLxYmciHDJQEBwO1JpRCD/tuiHmcmOeQs3I0929aD/ZdQ9MjRYhTEDTPLHIRA4JwRs2EawOuJLHo0YCgxqNO+KS8sSkLD55J4TUzXp4lQczyyt3Wfezm7X0aPIk+QtP8eUKY6ZkPG2kwYEdmUduadBLUMGQwzOj5b794YNagZ6sQIvufpwUQFSzg6A7hbGu4a4YEq/oHsYvvWQrRrAUgpaCJVl5OTSVnbN+xAKaBjWd6Rd81Saf9FmbefV3rf226628aZ9i8/Pso79wso2//SLL10HgoH1yCPjWr55h43//UMtW8Ws2qBOWglweS93mck7F6FnzouWgQRbdDQFH7UpAoBJHm42ibBSaEyM2+tvnQKNaa/nDVqOsiVd1cWcdOg6AfJoXHWWjv3uu5Reus3JHoTd/8qMWrOvs666w4hubfNmnOLwgazh8jyr1GAO8wM5AN4MDpCd/9FewMiBYI0wIt3jmAMMr/gMxDSMK4hGZH1Y2ZZFl+0Q4hDhcQipqWEfUmGUYdtOu0zHL0dn7tWckCzt1vLx+SfBIdYpA8n7pDSKl6FD6tDn8afO/nggJtVxIphcCqnfHpLVfd6WVN07rIwnFx+7SF1wosJrPXG8jrzgbtQVzdScv2cqL6UrEBhWAj4M7IC/yIVPyE86RylvFTj5YMhWlXtd6nBRKS7/+yQgiSiORm3fFJlq608aHpHkymx9HmHnVZTb9W9+yGZpf/JrNvvtmRkgZ9vSwNM8cUTPKjhrzZLGsajyIz9Ctscb5K9MjQGTHhW8YZXaPWatnFzVSJJxA5F0+8HL6zr53g964ye/19fa2U34JECTdb262mT+5XK9g5iMx43/8QBv/7bNc21OdEphvQGXAP9LSCXVqUvwE2IkT2lmlgOVXamzHjM3++RXIG0tN9q3yTj8ejFv1n/eb/0jQ4XQF09CfWPtRWFf6vZ9Ir8LkSW7wzIlqoNQRtLnCmGCdHu5ep1Hmh/SRGILdeySAtR4USo7K38sLLJrmaF11CMgKqXoq2XRhEPS9c4PhtajD7O4folYTFSEaLJwWQaONAsGixtB+/eVYYsxa4+FLLT9uDL/YmHwXL4f2dLI1f+Yk/NpidMfdpHoNw51sz7Kfrwcwk0RD8+zHMpBIGLf06wteURinFi8F7Q8REcquwOTj5ikfDeGrY4ovbLLZ13zXZp77JZt++uds6mmft9mXX6olXPffbrPic5us5K3/JRDQWArxRXO8Ezb6mvN1i3/Bvz5SS7RsFPP90ats9GWnW37qhJ6ri2KrAKwvGiM/dpG7Y+8HFcpWNqxx6gLLj4Lw4CtXzkR6a1rS2LzcaOcmyztls2+62mbfeI21P3S7azzQ+vQ5L5r4wYh8k1eI7HiB9sa2aEAwlbdOWeefbnONGNpycf0epA8hSC2P8RkBZZSTbpS9nrzcdADiEgGu2lgT0jTgiKsiJPTPkt0DhtMTgkZ7v1Il0J/4WIHSsE4voaYeWhxuIcUa3xtDDAitXpeafDTkEMhRTVQaEeSNAS2yEyKk8le5kECbzsRUI/Wh9GFoiw/DZaBsHCjwjzeseOd1VlyyDcuNppU3TEGT6kBL4CtCMIlOWOp3r/icXmQSGdIOQyvRk7eyBwEq/zkIEcGTkZj2sPrVWeROY76ylQ8F0PDo8MgeEcK3vG6Xzfz+pTb9+M/YFJdrv/wN6/zDTdb9+N36pDtvz/NjpRlPbl8AAQ0BNPLbZ9rIr5ypVx4rO6Y5jmXXylHLT1qsVx6Pve3BNvpH51t+9nLdwfN6JNBBMwIBdPoSaaO684fy5Msg/GZ7uutWsp0hQPPVY1Zcvts/98V9KVSS+1Pl3dCwbp2Em/GTEJRgSjlJigCsa2rPAe0KUHuxncehMi5ZoPBy+6wZ8mw8cKm1HrPaul/aYt0P3pLyZjoeR70TAosaGROsIKo7yVl1jCK7ExBXlJMAgb4BEmg09w71fIhaQp5bMsxIPJDK5SQdhxKHW0jdE6IVWCaMnKpF3GD89VufrMFec8vCRYMK7goRD2QGu8ttDICqEyM5OlNygXDLjkFLHxnJC9tTZBhI+FXufv5ua//tzf4p8KkSdqFNWX1q6pzVuqWuDyMMg0kzqQQf0E52xKAOSso3IonMepEvlctnlHwVP53J9HjmhcucRdDqaPNdSrxVvx8Ql0vYnW1rv/0Ga7/rZu2vcVObG9IZ33fFr61wz4kCmF8U5tdZlkBL4at6eciNh02Yb4I2oymoEcYT3AXS4xmo2GCPPqvmarK5rMyPW4h4mPRdCKfNHSs2zEJrQrkXoG2RRvFNCKgrYTbhB5/tzXJNF9b50EazyY61nrEGQhXLb+YVZVL6NQ8zJk30GhILl5yNB6+GNvhA8KBttqB/T1+sM1y2q2Ptf7vVup++S5qa4jA92klb0+e15GJ0zySFOK8LBHdXjeBQH5MlYtBitBRFYYyW/PcMMtXTnytSP+FehqVeXs444dDhcAmpwZZ1Pw3zDzvcwVsPRzflWY5/BjhITg1WdRzsqiNTePSQDMnenZq4ZHGXh5ElCbiBToVbPEDFS0c9YnJKDOBXs3cnfmTecp31Nk+DAhqEUbYUsxM8jYessezYCY/G8lVQApVTYHC9MInFDesS8cWYyoQL6uECKnHAH/x06c7TYpRnxag2erlvVnwNv/of3qBjErOvuszaf389JhLjRh4Ay8Jffp4H+uXTbOxPz7cMmgOhg5ZnTmCpttJsJdLG5M351oDzllp57R4IMCgtH9ggIWRj6ciBSuTgAcriK1tt9s3X61a+tJwE8mquglnNwTKgnfOV4y7gYqRADuQrm9Z88FIJR+UB4VjeibnEDzNg6Tjztmus8y+3WG8PhOZSCjp+6RlCTKMrMkh2tL3GVfKTFIZgvhDSzcceba1nHWfdr6Hs68ettwgV5tETCMg2X7/Ds1xoa1Uk0kUi9FIT1z6VyPF7jH5RpRNIYz/Wy0EeOZku/SJVw56gLb97DwBGprlnrgo5fngatg9jp50ohwy1SX/YwJaoI1onDMsUhpDbh2sJdzTicGMO+TUQmBxs9lCkTlRJ1KcIIPYhXkDjk7Z7HUGoDC4pToZJ0/2P26z81jb8wi637MQF0qxsCSbV2cus+ZJT/RedYNwKoJFcpw27I49Ep8gJJl3j4v+4IALdMIoKO+ehyKt3Weft11v7Zd+26Zd83WZe+g2b+Y1v28zLLrXZN1xt3fffbp2/uwFLpR2M5YkxHSZHN3oiP3upjfzGmTb2lw+S0CCZzyHqI6UUghAK+QkT1vqp9egCTNZJ8Nw2ad1/vNFPdKe6CNQmNkGgY9mnt0CsX+Cb4gEmTgu2Jhz3fbhJf/wiMwij/PgxTfTGWRPWePQqbZhTa9XdNN6kaCBvLLN7O2f9rhu0Nn7aim+XyE9aCCEKwckyK6NUsBg3JM3xfnOFpSKqXaChjfz22dZAu9i+AktNCCpoo3zkqfvVLdb54G1eT0ZEOjqW4bGTm2H4YyVhVBImHOURKMASrU5WFKQMGqPTH8EaIwxL/rmRItUhb9AYm27aMJpfvd02Yj8SQmqutkk1/Z6mKh/6iqpUDJV7ADnYgO7T6Kn7Cc1wDgLqGh6kYFzor1CPkxCkfhBiVJFAhfApbtxj7Xfc6JuxJyzUxzhLqP3Z2nEb+aNzLFsFzUMrqVqGVYI12j1BPORNgz4NwjS0k2F4n+KAf7wJbekaa7/+Kiv+e6N1//tOK7+9A8IFyxPuAUFL0iYyFI32W642G+8Pk0hZ4NJ116zlj11rrZ89DtoE/JshBK7YC62hraYvd8xqqceDlvyoKQVB92N3YRm2TdoUwfIx0d7uNrRMCHXk3ViPZZxuJihUqOrBalGTmoAW9KBlvv/zk+vwYwCtCnG6n9pmxTX7UD7UlUtTxCqv2onlHeq2ZFT7g/l6fsgR5btl0pqPW+dnqbjMjUw00xPoL3ERXZS+rTAY+hEnXzlmI79wmnW/jmXrNbt1nIElyCca1n7bdVh6pjNboLnwcBdtAf3po9KTnhtgrsqSIibmerE19BHuI+P7BeIMRIuEIz+Vc29v16F9TQtxOIRU1G6uliLt3hpZyVFDnVLrIdGTXxb8VTDDauHAfqlEEO0+2wBfBYbrJ8y9xYc26Necqn3533drszybxS/rOSv0KmAdFlS6KTXFd6ccVX7JQWtwvrqTv8qYlFquKX60D0ODOVGYLEj6Ze7i151vmuRjJdRaoOnpHBG1O6RZRaXAhfAqL4U2lfKoT4IKqE/rpadbdjqfi4MQ8Dmo5Vr5uc36pl0DwkRthDR7W2asgwmrz5/zbBPToHYHIUkNj5vMPb7fSXs2Cq0Q2au+KGvjZCwn14xZeRM0p61dK66b1DN43A/LT1toIy84Vgdm+TqVcgOWdFjijv3Fg6H9PdiaT4FwunXSOhDU5eXIt8oKuWg/DLYyxKWvuvYR7phFZIegzs9fKcFHISghyb4baVgPS86Zv7hCj9+oLYhq3PDCBPxHpX6Xzik1oPKiKIm5CuQx5AOvZ1HnuzcYynMgPsLgLcve7q2tFjrx0OJwCKl67egebq2g1Q3LNUBDs+QZdPdo7H4T0lVvUA8fBGnesIP8MRD6w4C2NFl6IqkUnQi+KilcZPGXnXfzPnuX8bPd3f++C8LAWTKezH3Acmv90qm+BCE/EGnV03c7PAjgieqlIzoZLbOopQnNpQ4fCWm/BdrQt7dLQ4mhWaVb5ZRArUp5YXL/9HF6O1e5heeHEIN7JXMgW96y9t9c45viYIm5NQAeJVi/SEu/4jYIPzGCjmKyv9r/vtHyC6Ah8VNcFDxoJ36Jufwill0Ay8uT4+Ut0H6oZfDNBtBIahUZgMi49Cj4z8LSqptb8dXt/vl45ou6aOl34VLLz1vsS79ts9D6sAyFUM+Xjlrjoets9BXn2chzj7XWM463AoKTWiET0LEK1pftLDBRmMiYqAYJELYADwRx84nrLT91ieXrILS53FyDZezyJsq5BUtL9hfTTKBTaQTNE/Qs2IJO9x+IfliFyh2OlA68dbbwz/lD8z1Rj+QFRjftW7Vq7Y+EJjUM1pCGeUf+bIFhGu3g5Y8SOwa0mIqDzdZHUOfgYu9oltIdJsLdrk/xCJM1nBRNSkrALybPALX/6Er8UlK7QYlTHG6kNyGgeNAw416Ix1CwJxQU2JjAeoo+nZDmCe3Oe27Se887f3+9dd9/m5VYmpSXbPZn2P72Rmv/7bV6Er8a1LIJ+JQ2CciNTlpTXRt5/ona99EdvB0YZ0OamgA/X1tSXrvb74alu1PBFsWmxTt0zUeusSaWfvHBTUK3+6/abd333uqC0H/WpWXx7qBu/4PAu2u8A8dT+BJmEMbe0wcG2y9ro63H0WvtrulrOkwfy7bsDGhPWMpxSdh4JDTYo6Ft3b5Pmo7upk3xDtwSa5y+TMsyLUdVrlyvd5n+ve9Y50ub9MOTauhpsx0lIWjDCiSSwP0yLClbLznVmucstuaZi5AuAlm+BbnNvPkaPW/oyeriaQvUfOAGXX1JJ8MrFlwSK6MqDOXxvhAzQ/o2r275eIW7yiohirAfBgZ4HWAmf6uxK8veer/fk4paHsgm6GY56kJp2K0f6/Sq6woM7BPoq9t1kCslpxlMO9HVY/J4WggL7sFrH+IjmFSyOYG7fE/R3TNpqZAAodR40lHWfPLRfgwBJM9BMd1mGSiUOj3rfuA2m/m1r1vnH2+U1tG7a9Lar+bn1a+09msvt9k/+K7NvvSbNvt/v2125z5oBS1oHZjQzBdgzvHb63lFo7lPI5J3nKC5tF56mvWmIZ0gJ/iSPQkRZ3bAW94xi6XUpF6FwjuVPJzaF4IAHMyLNwuy1ePWetHJ+qy5zi4lJk708gZoSTymQBoNhd+Vu6z9d9dBqEBA8GjC5hnLT4H2cdKEEvWyp0TmAO+YGrSibBkM6sORol8znsHiJvhOLP++vA3pzlpx2V4rvgltKxVAggDCtPGAVXpv/Pirz4dmiSUZyLMQIu1/v1XvnVK/qAisJRwxfgiXEo4ULEM3NLbGmVjaLxy17o1TVm7r6OszXG53P7fF2u+8QafzHYigdDyBECr0xmNP8irYA0liFdTT8FSCRzYDmI4TeQ0zF2pTYBCs6xwQKyYkfgAn0Y5zMx1ESAAcQtxTBerNEs00l2EatH0gJ5AYAZ5JDGe/1kMcya2Og5udXfUs4W7e8nUO5+c1ouyHiI5f7uKKHRAwGNTc7A06nRiIIy8/U+d4otOVZuSnfaXCuv98k00/5bPW/oPLoS1tsOI7vKsGLkz8/ET8Eh+30LJjMPknCwiNvdbjsmoWKfGFedvaWCrtsR6WJxrDzAf/yiFsAR4I0+LTEDh37LPm07HUefI6aH7QpCBAg2UAXJaMI87nNlv3E3dJGGiCpGA5UhxqaE0I5MbTjoIHRNLDYLJXd7MiDjfR//EWK76x1dsBtOaPH4Nl0mIdXyBfX8geAFwOr1to5T60y5aONvspdMub9ujIR/GlLVgO71J5epv3+etWUA72r/Z90Gb5CYt1sj2jrLxuF9LBshDJ8CYA7wZqn06AfcDBUAODycqvS7/oNLPdKBeW1Xy7RQ99Rq2quHSrPzJDYapOYzRGcpcQszOFq1A04vQRqmsUKfjoUSdVHLpWwTUM0+ZgqSEVgO3GcW4FGvbQ41ALKTVpwrCbhvnT1MPYTvVwueGAGZAqA5GIYX8fSgLGu8sBf/SQyP0wv/rkUMzgiySGAY2n+PAd/urfah8DrLNda73yLMuO5oFDdCrjKr7/8uk81fYZm/2Nb1nnnTdZuQGaCgZ2ft4yaz19PWqPCXT+chv/7ONtwRefaGP//ggsIU6GtgFNg6nwFbnIjyenexBc+tVnGYHIauCcDZxcZhVf3Wrdt99o2RJoYc8+AWVDEISfNtDTHbcKIXTRBnzFLpe00sQ81FHPE+m0/u/ZWm5lY6ykh3FPZuQ3MGGp6QS4qbxj1jpvucayfZjQLzjRii/cqWMI9Q9OKHu5hsDJwn0pnjyH8M3XQ6NaNwI6T523rflTx6L9JvR2g8ajVlnx3d1q73pqfJmdJhyXjRB4nS9giYdwamL8tD1fjqd25V6aIsCWkxeY1DbaHU/t0EfP8jOW2sjLztIXkg1CM1s/ZvnqUSu+th3LSn7EIdqyL3gqKAvmgYT93zfhxQkfwvqn0QG2B21eRE5hIvbdKm4ytdjCsH8QTMgjYTgX1jH8Uh56DI3IQw62wVztQsOy1E3wyWbfFGpWx3AiRGpCoWIU6iFDMUnmwBMZl8GI8IrB3XBWweHApO9t3GclBrefs3HwfEx+0SrLH8GX9ZPg9IA2rS/ZYp3XfNcfH4E2xNPn1JpG3/xALBGP8Tg8gAgtQY+HrFlgrdecZ2PvvdgaT1xnJX+ht8JAuBU83cxlZuQV1Ux+DWoOdu4BYcJx36W8edIaZy+z/KEr9dAu3++dn+JvGxDAx8OZmqDUFi/Br//Xt3gYEXnUwTjLx6z1G6ebxUY50NuIMn53h+VnQUti+ikLtlnxta3WftdN1kBb5RevRp58MyZLXJ+2KZ0aRYCQakCQ56tGpKFI8EIraj58pZWXb4MmukhvPB151vHW/Mm1WN6m/bcoPC0WB0vd8vY90DLv0h05/djwvVLbsUSjW13LnGGqeqfItPgzWi8Y3cwH9ed7q0aedSyW1KPQnqZRvoU651V8ZZMOkWqjPqXpKVYZJALqTEM5mASRxJTcnmnYkqHsZ0IkuKvkGMfjVjTY/Vl1L8E0cuqExe5EOaRQ0x9iVE1UA2nMm6bupuFvLWkDdHQCVr9wpgalFYYIOzLzrpwLpJOrFh6/RuqtSCHQ91dpworY/BUuv7jFSn5+KrSoFNh8xnrLj8ek54noCkgP/70NUzb7u5da92MQbnyMg2Sw5Q9ZaY0LV5l/4jtyAVgMTni+E/1YCLI3PMAaD4ZwYdooQ+9q/OLP+RgLoCowLQ725ILQ6PzHLRKKLUxgvYBvI7QMqfFidfT3wJFOZrN/fR0EGssGBA9Rd89AK3ri0ZY/CPUIgYeJz/NSjcev0R1OLxPAZd5MaZ0P3w6tZZeN/NLp/uAw20gMMREZwQVXH6CLKbPGo1dbgeWZhOTp0OJWQRuDZsQ7eK2fP0Ub8Y2zlmKZtV15BnS/eCHqfueUzfzZlboDyK/DcEhQy9NdP3VrxKFNw7zrNC+t7NBeabM8S6DhnbjMtTIuY3d30XdLrYtx0/3MXWojxpBBG4fmrisvlCxavtELgv7RLuQLgUTAL3b3AfSF1Q8Jr5JNtkgKmMN2awAQmO1G8aOlSUW70Wae4SfCfyAjlEXZK7rccahIFYKyf8gwgmO42eFPg6CfSJ+HLvf1p4gEFgf7zhnr/N31STtIBhO98WOrrQltR8/qpTieOIYXVPz231yHX1X8inKfaRzaGAUNBnRvEpoRn/rnkmpgAMKEnyell2L59PoLILAW6FeZyzA+2V9NwH6mFfjRgt6dk2a3+PuaNDlRvvyxR2GJuVx14OMj+bmY5KuxbEIaBd9qGWlyeYYlLd+OGY+sMBtVGywxN5l42cy0vNOrV9g2SKP82g60DYQs6i9QHiJMr6H97i7r/tOtrg3ymMUAUv6wmUX4OFEFnjw/Clrm41ZZ80FLLF8Kre/bO634/DYI4psgHHZY98t3i8YHfrXJToGPYvBNnp1PbLT2f95s3a9us+JWaDrnLVEY3z/PR1p8wx/9w8xVR14Ymc4gyuO2JBycBGyy8AelcR6PS0D/uMNP5VNb7HwOmps+207hhNhkTtWqbAJurz2QrL50SU5cnAQCeSK+bPd41ORW2Wm7qdJPiOQjmQrMJ8+mbSxD4xx6pNFyyDFYe693GCLcLM9wmGg5Rjm/GNOfCX0Ehb8jdA9zDPoj2TpIA5d+GWkHDahFljP5NUHwX1y+06j1ZCux3OCzcFjijL71Aht51ZmgjetcTh+IjDjlhkkruAnN5SEPVJKHQScvtPLL+HX9l5sxaCCIKBx4CpqTmnfe6Me/JtA0ln/rF9rIb1HzWKjb/9lqPok/XODKUhrlphkdmuSShku9HpZ52bpxa/LEOG/DQwA2HrECSyhMKO7T1PbYVMblLev++23+rBsFChNnmWCr+UgijcLnpCXWfDHPhqGOoHGfKMubeoWvBBfqz+WZ3oBw2kLrfBTa1Heh6VRgQgF3p6xg2APe30TOE+oLR6z7jV3+bTy0T4HlbPtvb4TmAsHL1wYfz4+sIu4shA7aiXtC+x77SZt+6beM7/niOTRucvPkefMJa6z1/GOxRDzKbypUAiAhTXAnpoC6cJIj0aHhUotrPu4oREOZd3R015Rt2/noXSgzBCeHCaNHErhov4zpp7x0pZ9zINFCsITApk8tQy8uHppQebztkrMC82KyA/WcCwzPs0msbw75GxCI2gg86KhXle65qq7qJhM8dVOVL2tk/PJ4f1TOCUZx1NkGqRES1BpNnQ+6BCHdMENCMQaRWFGg4j9uteycCU2yHt8AsK1t7bfeCCEALYWaUeIlZOFXnN/bk3ACvzQN/opCgGSrMEkwaWdfebnNvuTrVly13YpvbrXyhj1ajvDjASy2XizH29eYa42fPsHGvvJEa/3u2UPLSoBVpGHGMHrSf28XGgKWa9BesrOXYECCtg/Lj/9zHOqwGOEdKz67VXtTfAmdhEmAafA4wWZoj2+F9kgByjYiS8pHTrhVZ/Re6ylHW+NhWPZBO2Qdcz5b97AV2rNrPn6Fjf7rRTb6x2dDoCE/aHWd99ziiewHn1ZKX4Z+XgEevDx9KZZ1J+s5vMZT10GTxVJ4ITTUXajPt3dhOb7P2v+2EW0K9x60I9qCDzt3L9tpGd/80EF5nniUtZ55HMq31sb+9AE29voLrXEchDX6R1qH/0PA8SJXraxwqDB1pAikQ2tq/cR6a5yApSx/lEDjHc0cP2ztd98EbbjPSkjIyFNlAICgHyEPZAvomAEaO1g9JAkh0hU9pREDMXGIm//JBFuAVZ4T4EXYTKdo+LmXQwzX2Q8NWO2ww4RAYr40GB2yqd/THXa4g7e5YsnI6Aufddwjx8aby7zxKADYWkhYOZEoRwX6BqnhihCC7rrZPx35ayQ5uXy5CssHfdcNP88UAFwC8a7Sjx9lzeed6M+KgVUDjmBZoa10//M2qfiN0/kmBNSD7z7iIUNMKH11BGOYHw/o7Zq2zj/cbOUn77LiS5v1vBtPmfMxFT6MS6GULYEGhyWL3o1eK2OFGi2HgOkiDR6VYByegOdhTSLD8tLWjlrxkTvgwQSAVmc72r6hTw0ugd+a44Tr7ZixxgXLocFg0lXHK1xoVHIeAi7nmSltukNb4OTkvhnz5AO4rD/aqPMfG6zE0oyvXmk+fJXvybGxqoQG4dOTNq4s2yIIzut2WTbZte6H7rAuhGzvbr+RkE9AcxsFJ4QvBTJP7Defcgz6DAIYE77xgGU2+nMnWfPRa63148dYC0K/+bDViNtQ1tqsRh9JmDNP2gjwvSMVIpVTwWSAHwGJ3234+bD1iYv1PcDy+j1OR/75kqaOlLSedLTlq8ZUL6JKm5aSwIXESC8YZQeNPHSyhVBn8IqdbvIxuF7WiJPSYnsqXvJ7gDN7Og6tAIry1kaj+6+v+4trD/nmOQXAoUCtSnKHCSFVCZ9kKJCGTQgv2vmqFSMjP/czxz1ibAxCir8m7IA0GNi4nvz+CGq0e93vbl6HQ2FHr9AOcvDBoibT+eurzbivpImODuZjGZiEI296UP+OTRXXnfwQs23YayWWiXzGrIf40laYNAYy09LgwuTj5i9vGvEuXG/jFCbiHiu/AyFFYfX1LVZ+Zases6AmkZ884ftE+qU9AJB2+ZUtVnz6bmucvMiaLzgpBSAvCLz8tCV6u2Z58z4z5Kf3YPFQZtShbu/EpMdg5d6bwMGe2oc9UvFCMPHrLLYPP7oTfvqcleISr/gCyv/FLda7HW3Atx8sbWJ5dSwmM49YpATUD8PGkeVID0Kd70XvvvNGa1643LLjF2Dio1wPgyYFocW3IvB1Ls1nQfg8A+axEAbLkReK2jgTS7BHrrX8uEV69Ehn2bg0pUE7KidcJJgQxA302NT2UqSy0NJY5LCm7fxOxyXGUIm2QN6dj+GHgBvo/F1ZjuHPF/WhrK2nH+t08qYoElYEPVWatOlINv+T389WJhpcsblOuvqFUECyFR8eCja4SSZdZMVzd0pG0PGM2eKmrCj//XVvvu5++9I71RVI1fLmcKds5ksT7gg/kJGGrfEhikiy1b7Osh9IjYIMox8jEiWCm4kmN20ZuskHg19oHsTrQWD0bobAwaTmhOZeSwPLGz7H5kuChEiK0SmQFuDXnedm+IAtliS8fS7tAppM/uhVeoRDryIhMBE5KPSEPuPBGJeILMO1e6z45N3W/oPLbOYFl2BJA22Cm8JzAclzH0ubtPTyZXEEstHQ5K8jXK3f47IRfu7DQLsTqCVyT4y8rVyn3Ily+wzqDe2P4TWw5NJzSYaH+1+tXz4TWmbHeps7+koOzwr5A85YuqL+/GgCP/PFbxGyzp5KwFMcBo9x8G5c75adKHPXiuv3QjNaYSO/fpa1nnuyjf3tQ7GUvBBL4fOt8ZB1lp+61BqnYok7gqU4k6NA4GfV+c50CFPVgoVORvtBToUb9VER0kROdFlMTLxIL8ZNVV7ayY3lbPPhEIpc8jEd8rJfUd3u5/HjsNUPkQYUC4RIqQqUDWoEQKDSyZK5TaRAlQvA4IuNckHkWoL4j2Clk6oiGkwkE8ga2W5bs/B+vScVVaq1ikB6vbrhr9PrNuPLX+BXqNSuY6LSYgsiVAxVTpWjcvUpB0Jw1LMOOwyR+LBUKpMGk529GBP7VGu9nJ84WmQN3s7nL7EwR87Uen5src492THj2g/R4xJjmPwURpjQPK9E/TFbgAnMu39xNwzQ+SFO+pchP75ZgHIEQoWaWfsNV1l5KzQVCZwhcJQhT70tEtAbLdl+fL86wnp7oNVtmEQ5IAihZfFQZsa3W45k1njsSr0OhbOU+3AlNEC+KI7vcCo+e6dOmvuSMBn948Lq080X/vEtmj++XiS+BSE/Z6llEMrN8xdbfhLaAe4GH4eRkE0RnTu5ifATsNEWjaMX2cirLrCxf3mUtV6ANjl1JX4sFkNTWwizQPXTQ9lsJwgi3jmNyRq/ORUiaTpidvaJ7tKYQ3u5xHIi2zbYNJvJI4/bzCjioQwjzz0R5fEbI1zi6x3o0KTK70Cr1D6fJ1Eh0h82ShsO2nTSQbp7VE8FJZ7QpILFHclHq55OcgeqOATbspFPZtlJ+JU99DhUQirAqkZ169UOehiW40A2obde8NB2wPscnZyaT4OGzmhN2e5hQvcO5Cd3JELQHf6U0mQHv9q7XLvAr6OWe7dgecT9pGMXakPUf3Zh1wYRk6EzWzmGZQ0m7AbEuQvLINZygW9Idz96t2sx0Fi4wZtDYJQ7IUC4/GBkCrG7Z637ic3ah9JEG82kjfGXv9yCHzc9tJvA/AkWhROUb4ek9xwIOAQVn7nTOu+8wdqvuNRmfvvrNvUTn7Mez3yBv9yB5dLjVmOZudeK7yQtjflR3d+EMrzjFuvwvVnQSHQAElB/+L+bcHNy/uIp0HCOtXIbNIbF0CDP4EcWetb6lVOwTEO7sTKhCXoHJzcvcMuuA7mBj/tLek8U253LXRrG54AJ/xCYcsgZpqtmUhb0kEiPuJyW4HtRKSxYFdlR8SpucjMjJQUbQr75NCxpT4fGyGAG8X1dM4V1P7NJP0ACrBjSXGJGlkqHqNs0qqO4cU0RFQCH2pF2cMAmSxqj4k8sDga6J8i0CdlUGDA6s+x1+HU69AghcKhRryPzDLtuODqHw2nLcA8WzVWwvb35ohHRyGhQ/UowLA1sdSgJdOvaR/iH6Q5SPZ6D7pofE5Sv2i2/vN3KjXy2q23dT262zj/ciskygQGHX22NAPDKQtzklpNJYWI2nnmi5Rcs010uTi4+DsM3Uir9NLH0rm5oIdxfyY4edy0qJVdeutOK26D5cA+L56ZOWWStZx8rjaW3bcpbj4iiMyKXkFyeAdrQxhCb/cPLbfaPrtSL7/gWgcYDl1nrJSdZ/oBl+mXg8288jpBjicl8uY9CBzUp48c5ufH9tus0kYjIrj5xvcCoD8zIb2Ep9pzjrXvlLitvn9QeXbYGGujFa6z5rJP8DRCsPxNSGnK4Ud+GP+B+56A70Hd7qLsCzj8I+qtYEiyJS4xzpFeR0Geyk67CTu6zu1+gjVJiyd588lG+3OSPHO8uom+63GO8Dj9+1ISZbYqm5HCJVKrkVDR46uVLRau8jEc+2Cx3RCUx3KqmHDBVWslT0dyWExcM2cNykJOIoXyoEbWmIcJdF0RE+MMOhCyqgQS0l2h1VgDEIUqFgSSA/f2MSWrYYRKgtfDLI71b9/qhRE4cLoF49+jBK/RBg2CPVKpREMlgEvIDoSNvebA1n3ks/KBhsuvuXgC8fLNBec0eP9fETXkkpiTIj1GizXmC2se5ECrHYHmzr2MdvllAzFUJvEWh6XEPSZOCRxjwq918zBosl8620X98KJaQ59rI2y6ykT8835p8m8GxEIyYRCyDliTMD2k2LsZSjftooPHuX/ffbgHPDpVDWiQw0ANysjyw1qKMvYZlqGvzp9brfBbPd2UreIYpaWrkU0WH7fCQKQwRNjk8snM6XdObfcCy0bDP2H5cWsFICJAxJR9CIHJz4Uh42jTqUhjaWGwz0IOUUgoMKHrQAbQj7yBSk+lRa9a+FMYzluIUUipXZAkoD/KSqMLRdidFjztSnRks0EEK6KKlkY0Lqf7Mn08q9Zki4yJeIDH7/IITtkoAegmBWrZLqNuHB2mUHxJ4KzhSVStaPSzcLMswPWhoGPzYdMsiAiPJ8EuC4Z9+alOR4YHAcPKKn4RkD6fvSFSOFkx0Lqey1aMSHD0siXo3TOrjA9lyLDvEWE8Jbh8l/RTp5fGBdeM28hcPspG3PljPq/HZLp7z4QPEfNuk3rjJO1+8nc7vxsVSgLKC5eADxosa1nzIcpilZnuxLNzdhWa3BRoON8hrZeCVj3lctccPUE5AUEHIjvz+Odb6hVOt8YSjoI0ttvwY31BvPO4oazx2jRVf3uoTiRrdgxZb8/kQqrxjd+ZSa/06lmnrRvR8X3HDduv+761W8gwYyhc5C8qe7QAL5W5cvNpG/gj1/qUzrPXjEFJst8VYrg3GSl5GgoPuKh05kp3cFcgoseTgDwmX49QAeUMA7d7bMoXl8h028+pLbepnvqBT+OyiiMNuls2Lsoh8quEI+OT3ru3n1/8l1ZT2aFX8flwewGUb6ugIw9GX2VFoAz41QA2rn0wMH5SLaTJVz1vCq3JE6vWItEFVGEOdQ7MjCTXS/dCohxCK5oGOaBAR8CMNpS/L8j1OO/Rgqx9qeM3cBOq0uolRQENE68wBZ/GmZselKO4dCq3DfQwPerjdrnOnNIPWgloP7ab79pstXz1i2Qn49cdc51ECPlqifRXtB3k8T68vMEWtJ8/lFwRR44lH2ej/PNrGPvJj1nzxyZafC4HFTXUKDd4Ju8A1F25Q8w6dlkP89eP5KtqroRXxZDjvlJ2EOFiqDTxzl0rCCaoScdOcL3Ojl5ofgzmBIXx46JK34vUW0NOXWeNcCCOUyXgW7JhFeqq/3A2B9cS10ib5KfTicozXK3ZZ9903WvGdbZ6OKjsM5IF/aX483U4mlel7IcVTmrjw55x+umUDFOCoE5dSfOcVyZx4fHd551N32uxfXmNTL7zEpn7qczb1k5+16Zd8wzrvudW6l2zFMguClUdDGCfl47IG6TAv+Zmmt1/QQRZiqeshTvXzVbwwvoc74Eb7sH2b1LwRpj3KBy21xpmLrfvlLXrVsWutKUqCBEkqi5Jk0knYKFs6gokIGi5u4SpB5zyJS3yVO4U6FAsAJdXR0cMvje1LnkMOjJZDAtZz2HAUML8wHKWYXTJ0h4mwOm++eCJvPvenjr1w8dKx1WW1g45k2SkcCFXjovGjB+lOrj4GfYGghu0p1Kmg8Hm6G/boKypaLlFo3TEjdZ2CJj+dj5KkzqxlU3M6RMAF1Sgx0flLr8OUmLx8NUvzScdY4+nH6oCh3lJA86AVlq8dt3wF95xmXbOihoDJOfI7p0iDorDg4UWdD7p4DbJAONuCNmRb93/vsPI725HHMms+/mgXFhSUKk8NFHibsfT42J06HFl8fBO0j1k9t1d8/G5NyvL6vZafxTdbLoHgwlJz/YTlD19rracdq7tpmp9IKqaE+2BSXiwWxz2LxhZTF86JWgAZBdAokCDo1G6zhV6rUl6/C/WD5gdNqYG24kb/zIu+oreXFl+H8LwDWgr3/rCM5XEItp3+oMW0nnGsNvdT6p4rLrQlFFBg0ZwiV+Lq10EXjAn4VT8E+PklBlDowNZZKtA5fvCDwDLr5kg6xsIH1VvQanO0pwS4ZyEofdrMr9ZgnpdcKqeDTLQYQCMPDEluV8G1MMLrS1efBoq86SzVlDV7H/ijN1xzVQo+pKAAONiImtGmYa+ECaFTF0ghqMKQTjv41KtLFjabz/3p4y9cvnR0TaGJ5b+W+zcybBD9jghthJLEoDqb4ASShoMG2AgSsOQpPnOXlZ/frMnBQZWfzlvd4xIqXK5Jywn+oUTrafLXvvzGNmv/1reN+0gNCCFpNZwo3AhnOqPQjLgEPGGxP/tFofXw1RJk/LJL79Z91vgJLMtOXWzFv96uOvN5Pp6napzlDwynBtIGbectV0sj41knTnC9l4pnrxheF1Zo9c7f32Cdd90kjY5fOuGziTyU2Xz28db48aOt8ZBVestB46LV1nwqhOpD1+qOlTbykRZbtV/9es0BelNgcGluDbENAG2jJSrr0+WdMPQDD55ewbcaFPrqTee9t+rFduXX0T8nUBtFW2yd0c0Nll0fRYDml0NL0Tf3tBeDcYK2br3wFF9mpTKo2VAmTf6gxbUqawqQDZO8qgtHLQhOoodEGBLoZDtBYHa/iDp8a6ffJOHdWgjcxgX4QeJSkGOAvIFIP12S193kCxvQmGclJBid1oeXqyLHGAHEHpUXRz1hxEObQfvbC0H2H3/8xqtvBPGQ41AIKYK1o5GAqdnDQqoulOq04GM82tnERLP5vP+z/sKly0bXQlY41KB08DLUqDIEJow6C/9o6Bg2jr67Th1OSWAaGDScuL3boOli0lNr4inpxhMgPB4HzYQ9zBjsUI2SsPWv9AJK7utQ7d93u/WwJOEBx+zE9K4lMfDfJxBPgzM/LcMogM6BZgXh1YWw5J2y7OgxnU5vPgpLzrNXWOPkJShKqiv/x5rW+cfroR1Bk4AWVt4AreOLm62LvMuP3YEl4oQvAbnkIygsoY1lS5rWevYJ1nwOzItOsebTIIweuUYfP2icCe2J72znq38lWKmqwWbfoHKsb7SgL4c4uFWcISQiBr/OiDFu9JeH4gKBzo9O/N211v7Tq/xjF1jC6bNYfG0Mlth8DEZftYGXr0JunM87oosgrKE1Pn09NCWYnzkemh76CW1c8tU2bGuUl4K19fh1/oD4EFgU2akwPolF4QVgAEE/Ddpdwg9CNbFUHNSiJPUAEPncHt+yUFwObYp7kFA/ebSj9fA1ekeWN4AuijIMps9ghsZwo6dq54GodCRPYmZ8aWQaK4ASlAt+t+nyYjAM/6hb2e3tajTz97zuDVfd6TyHFhQCBxusXdSwjn6tD2yiPHQH2EZWYA6021boVqwGPYCG1p+4I0o/KpvXfxXkiYsnOATShun9lAB6MIl7mCyaxByIiMGPYWbrFuh9TJ4ALwiLEZMSYTkDIuXQTmKjHUGzv/9dLOOmIaKRdj+awJheR4BlmCogVBZoX4wbw9mJSy3/MUyydVjicOJxCRQRMPFnX/4tLFFv0sTU8pQHCHe19dByuZGfgEIdwFcBArHxY2ts5A/OswYfI6FAWoUl0vJRjGfwQQkp+UI4vr44fjE02MP22qoJ0qxmNOagjWUKJG5oQ+D6SXbQZrDU2YElJTex+boa8AqMhLD2/7taRz9sBwTtDPLmYVj8SHQv2WGzb77ROh+8E5oJJvl1+zDp96KuO12AYenJVzBzT43fPczPW2Gjr7nAxt97sTavpa3gZ5CvX1a/DkHFh2F5aLwO1QWGEFVGdWaalH7qAwoA/iX+SADtxjbl2OFL8HgWjq8/ppbb/sjtflREwg4mkqdNJFtFCBZcUnYeXItHNkeKIAbwRwD7LM0TzZmgJ9vZw6PazILvR2bjPKpLsK51w7zDBI2o89QNJlJKsGpQ/IGg9qtaHCANFw4Pv9sCI5oj7HoUR5pc7hkA0ynvwgTazMOQtZQ4kDi401zV4FDCtOkXFfA4vIqE+am3DPARE9bnzhmbfeaXrOBHLJfgFxbp1svHeIpLXuTHCatX5UIL0McHILzKHSgbtZGIBwFQfGsLJnPXRt58nuWPXK07do2nHGWtXznVRt/0ABt73yOt8cSj/W5hHZEGE6O2wc1ealrwq5ViRgh0J9TrThvlFYXlHoVghqEQKq7fY8Ul0Obef7u134Gl5XtutNnf/IZNPfkz1n7n9ZaPYxnKiDRjDWs+6VgsKVdDOGNpC0HU28RHbNoSVvqVj+Kz3UDnB0h1bILloabHsrMOEA7ce6JGOPLqc/VYEl/bXHC/Ko501MBiswiw6vPUCcnf54BLgaSw3shLbcAWQ58pAO5IAOXgK2bKm5E3v9jDvqR2hbbhkZaUpI8tumkzkSpfdzKIqwT54VHezFOBPkfcQ9st5xKzwoLF43q4IjKAFye6O+9N98abh+0IAof3wQZrUzfMI4RRuLmsq5vhZR/5glf2gvG88ZynH3PB6tXjR3exrKgGDxxsYjV46ijlykbVPy/kcWhjEWFa+mmw1KGIye5DPlx6395u3Y/f5eq8WMG7eMRGfv10v1smRFzyIDy8Qng8D0764tJteniY7ztqPB1LkU0QhJug2Ry1UJvkunVOIcFoGMRskfITd+q94NR4+PweX3iXn7TI8uXQ6HgYkskncPO48XhoQ2vxi30almlYurV++jgIKywNT+V7yNHcnMRi5mX/+gsi4ZKq5O3P1k3tH3mybZQGwM96RU/unMES8260H5ZpX95inbdeZ91/vNm6H7lDH0vI+bl01CdrNm2EDz6v5nkq9pEs7dM0UWbe4Sy+sFm8yiuyo03QZps1e9b6P1gKU1uLstEBAc83R1AL01dpIAB5Q6KBJZaOX8Ryu0I/8Wq4pDyrkCikGGiTSFSt4z7ycETzAWtG5vtmIZy6n7jb9CZWacCg7eno60L5UWgDgnHEn2yC7gCSV3rJZm4a2zAa+SLAaE7AL14RnC/NFfnpAI/HxJXBTKLGjxLekS9d/I+ve92lkK6HHvWqHgyoqjWEnzbzCjvcdXMgWgKckuZqYbnV3mhBb1i6GZ6Meo0DhHRcKjAcIC/juw8IVwoH+i648StbXLqjtiyijZx5toXfr1N00uhItvJIhjQWhMHw8/t7vA3feMgKTGYM2hOwJNnN0+v+wHD7hV+19p9dhQm9yXob9korKDF42y/9hs2+6rtY0uy24jIIqBv2WcajAUdhwnHySaNgmwAUblym8RnAiVFtxvIVzHpnOpYXWjJF4zBCch4QiTdVQS669eoOLncXQEvi15EZBFr59U3W/qVLrPPyb1rnXdejzNus+9ZrrfveW/SOLAoTbuATTJp3MfVa5Ies1nIoyqSJMo3l4LYZ3VFsXrBUdEEFUGEcFFCcSHdi6ci3amrpFQB9w6TN/OJXrPMBf29V64Un29gfn2/NR6y2HpaVzj0YpwLIDFEoyMo2BVftoXcNRwDbxxl8jNJNAYUU4GSf8vXNPDoiLQk/WnxfF5elvQ37UkaAbFxoMwmacBMpSE6mKzpzdiqvcmFOuM0LbXCwfZLg8mb0+aR5RWbRI0JClqNh8atzmFATAocMrGHUkvndk6maL5kKZVlSS++os9Fy/pdY2Jj0RatWiCScrramM8gRHR3iAm4Qwcoxxcc3ylv4TFsVSVZ+zAJ/n5O8VQx6amACsBiXwRwsHJR8F9REy/IzoPLfOGXdf77dykt3S/UvoWHx9SPtX/umzf7KN/S+pHzlqJX8WjHC+e701svOsPGPPxaa0fEQClBXpAV4GXRltqBpicPBGA8+s6UDZAykqg2AZaYGx70y/tIzAmi6+zhTWPmtrdb979tRxq/bzFM+a+UHb0UZIVj5YYfdU5adBu0kaYTFp7ZYOYvsz5jQZ9d1y5/JIW3Wq7x5r+VHL9BDzDFx6s2p18lwg18PDCcikfqCmlW2BO1AuTeNOvMZxABZUI/uJ++07r9vsO6/3GLFbXuUd48PWU9j2ch6iXW4ITz9Wo6eZZhajKxakxH1dLj0AzjW0hiisMrXjVuOJaf6hHcdUS/2XrkdckDNPVdagQhLqHk9L7fZlJoaTCPGOf1MW17S4VaYu5PGlMKBKj4dJd9+4K/TOAyoD9dDgahiqn0F1jRo9TDaw2WKMEA/UzWo5cQRQsYpiQ7b+ziFwSNv/yJocNZyqSO4NO25b9OPJmQnTPjeh+LXE6G7H1tueZMNo19NLjH4xgEe+10xao1Hrrb8QcstfyCWNz97jOXnL9EJcUboYZnQxNJy7B8v0meu+Fnz6tiDzo7V8mddMTI11FLlYip5m+jiIKHygoduGj6mAsFArYsCurdxr5XfwFLtr6602T/4jk0/9pPWfvm3rPjMRiu/udV6W6et+42tlq1ZKMHduPgYazz1BCzRMmhSEF63T+v5xB4/e44lbqWVUlDcNmXF5zdrv8qXjFHmyimPXjCoUZAKzLppMsNAIHNvLecnzWG6X8SykFqeAlF7LP10Lg3trgeted4MgpcCt2obmMiuj0GKJj1slQAOb0+gilyF1uxEg1Xd+KGHr+I5k6+nobtnjTMXWeMBi6GooGxKrx/PCSluIoe3Qt2vOLq4/EEYkxOLk/v8CKDTve6ueOXxEBY9K7PdWfb++72QYhNEMwSCRsN8w667aRPBF349FlN20/aot1cNPsTUgMl21IXPQHKAu707mEKKtF/aAFhLPq6wHf2CxKUBpP2h7HQMqLbWGM6rBOiu23Qmt8jOy4eLs1OX6EsntmrEWq86x0Y//Cgb/dCjbeQ/HmHNXznTRt7wYGu99jy91ZHvPWo+/2TLLl7jmhhPtw9rFLUsidQyCvNcyaJCOBs3iyeg0VEQ9hlEpzbX/surrf0737bZn/6CtV/1bWu/8Wq9SVPpUasZw4SHZqfPlxeZNS46yvJTsBzjRjU0lPys5dZ43Dq9VE5x+B4plL23C11Zv6NIJ0/U8ygD6+RFFOQMP9qOX9SRAKUXE7vWyYgLXQbCUO8Rvx6aEmmYoXxesbhiuxX/7XfNe1uxHMTy2lOnORCqkVFBMZBwdGmUkza7YP8YTtMdOJr0JyrqyzNw+iGZKlHmSSu3dqz7XWjU6ttIiwkzo5QZyfKSLoojBRNORh6guYyBG3awqCzyMDASibJ5uIIROUaP29lheY9UgILhUEG1gQnhE+66ORC9HiZTFIXNdspOtWntF0FaFBqS/axOkM0L/6Px5U12dIKbQexHUIL85S/4mXFMrPxsfk1lVJz62u7AYKqjRgunCkcHLhBu2cmLrfEzJ1rr/55rjZ86znrb/TR5RnHMTyGtwnLgjGX+GAnz0XkkT4zXMBU06kChJcAtGvOlm2FwU0DMdK3gcu0jt0H4XGnt37sUFSIf2LkH94VNOl3f/fTdmNR8LrCw3qZZy6A5Fl/b4ftaFFKg6Rk5CB99ZCEJHw13CFY9l8hNYMTTg9J8NQnrUgkj8NNw3+0b25SOoPKq5KqC+op3xPjmTi49KezYTgOb3XBDIGbnY+JvmrZyL9eXiPapu232V7/p+ZOLNx1u2iPNq69pejphBzyUqNHhTMXzSzKqCmlzwO/A0XBfyhn5+pzGucuwfOeeIZbwzzzWGqcs1pdv4gWFDibuli5KigSmI2IfCksmwLwSu4dxvlBwksZA2FUE+uGG8TpCWJEfIVyNdBvlDuc7PKAwONhgXYiocSDodZv509Ad9AMCwyq5hhNPjZmItNkB6hT6xc1GHoxFaFNQkVNo6rD+QIWNSccXtVFA8nySTj7zhxysvGtG27lrcYRUgP38QJoYPOXMjwhQ25AAIhnszF/7PljGaY+GSdAwPExCOJULPSinDymAm/Lc8xgBjd+TQ13K3bMQTpts5nlfsfZvfsvaf3g5NKbrrfNfG8GDSU3wk+kvONnGPvpoG/3TC7Qx3rvZXyncgxBle/TuhNC+G/YmpMsHrXm6+/Z92kivbmigSvlRWP5ByOpto7y1Lm0JdH4bjwItOg/lpuCoKpRspuWVA9he1Cq5R8aRw3NWHBYUrsnOT+MZspY03vJqaCSgFR/ZAE1ql/MhLR6F4CMo+ihFbRYwS5Y7susXhqi77wFVcfup9EFaCsWYo7DKV47hhwn9fBe0Oyype9yPgvC3RiTEC/NGBfU0cNDkAGrlYhsE5ihuLDWruZGS7QOExFONUfgpyP1YQ6/XaGSH5fPqgVr3HFSwlvUmCjdtmrpgujdGd8nbs2WHY4yIYRTdNAy2s/NoqiTQFUWrx3Seig8OqeZwSiPjhuZtmHxjTfzqLbHi0l2+93EsBBQ1CY+S0Hf18yKUWsqWNgyDaDBp9XbL4PefNxhSUvlxUVQgxlAQNdAw2SVfIdBKPoS8bcaKz99t7T+/0qaf92Wb/rFP2vQvfh3CZdryZaM2+yfXWHHtLtML17a0XVhzA5uHVWMiLxmxxoNXWeNpx1iOX3tNaGpx5JVwQRvtRLkpfJAO3z1V8N3o0J5UFpUYhktj3sWiYGk20I6wEYcHGAe0ILRz5zObfHQoKuIJYQOofMYfBn5cgWXhp8v5nnAKdJ40f/QqlBHJfnYr2hVtceUOy1aMmD4Yys+3s/HQPH7WbB/iYWBpUDHD1OfpGui7AsMUjyHAwWKrC4dR3flzHsVjebjUZl0wDgoI1cbFaHN+DELsZKQDUCS4SRNdiQApsxhTgSgD7HAyvGpWOHx0oRxIjzyqyX5pw432FXeWFWVhUHcPH1LtDzqilt/LEAdyDwLzGAKjP6STY25mgI3O9k6Mce3HZ0wOEg+TUWDiQHBVGO7P3IIBPdGwxi+dosdQuAfDh4zJ7SkFghLoh/QR4bDFTps0Gi8TwdI6JV24CTyCSc67W9yTidv0mHTd72y3zkc3Qiv6rnX//iqb/bWv2cwvfkNvbCi/ss03q2/ea8VXMXnxy93gc4CnLbbilmkJEWbPiVVesdOXbsyPEx9LQmpi+XlYPrH1OWJQwJyvA+YXZcDDGwfU+vIzF0EQQGOCIOSHSEPWUgA3+GEELQlB5IPN+gS7hw+Ay10ejWA8r/kAOJl4w4HnwrTxDq2OH2OggMpPXgAhu9PKy3ZLc8uQR/FtPirTs+Yzj7cFn32ctdB/7Ee+TUJf5OG+VL0MyrI2efE3XMT94RxRWq83aEGIDlVAmATQ+KK//CQI3qVN435b6+nHW85PaaEN+wIFpipILQ1ZKS/mKZ4URndyEsw+vHLrghoyWiqjF1EX+QU603zCf5nnZf3jiIcch1JI1UF/GOYZdlo0DdCJsCt0yrLXbhdd3RpN7UdLzuSfE2nya9BxgDM+I6g3mFak4oloSIKmDqFNOj18hQmXORsnfcLx5XGY7EydwVFgTyXAvCKEGOIKZiZAj4Jx4WATvK7ycsmHX/7yim1WfPBWvfa3+7k7fQk3W1j377Bce+0VVnwUtE1YNuzsSJBka0dcOEBboCbU4xeJMUFH/uAcG/37h1rz+SekQYo8YCik9EVh+UlAGIRifsIEC6Q3BvCRFikFNOSjta1j5c0QeHpDQ+FPBzBdBkJI6G0O1BioNSJ+vg5azRzozfasuGE3kvWWS8nXgJD02I7uXq4d03NvrFO5wb8IzTt7/GGhQORXoqXZ8UHqFWM2+toLbPSPz1M8TTy+850PFvMIB8rF+rFenq9KL+xfjrnBOjsvroqOPFQRjgUnO8IBOn4k+EoeCm4ewdCs4JmtaWq4cFeDICWuqMkdHadlIOx6mNwJDGISAC0vU/L4pe9nXorPSPTjonxI6pV5N8Ma+vCBw+xgQFVzZ4WgRR6067S6O/x1+oDpQCbMzJSYZd5Yoian3MNIfBIzqbHdTmKDg4bu6PyUCK/kEDlADYKPX2BpUPJVJcdh6cLJetYSv8sGMDcaj08XkfKqUOeKEPjl9JhCRE9hHMQ81zP7i1+z7gdutuJTG6z4n9utd9l2610LrYHzim804F4PUHz0LjQW3GtHtYdWVYZLrDsxaXl7ew+E2LELbeSV51jj8es0kTWpb5+yEoKPe3pVmbiU5AOw0Ki4pKOA0vGJpRAGrD9ZnrhGk5zHCErepUtLRjU50uVDzFoac1kDAa+PTcAN3yCwru9No7MbFJT6aRH6fKBAYPPFedqARz7lHuTHdPmVmd0QSKchL0z43p0zuiPa2wxBxDCWZbKj17LwsRjDslNvA+XJePDMvvxSm33dZd6OFOoDpau7vVROqdMBeNVqsBnCNHx+cywM8Qqgo3/KWyBgx6BJnbHYejx93obhmxGiBRSVvxhwRAZJcDiBnQJLpMQzjMTOqAJ46FS54Pa5AChtBZAoEu+akoC+LLqzJdTtwwfU7KCgVu3KBI2IfGgzjHaYehwiaMPgYV5/HkY+MMFZMUZutKuc68m4wPBgRuTgUEBi85DoQNlg0DTBJOVShx/xLL4JTZdfUPmJoz0ely9k1dVTCbcjJTgA0sKAWyw1NxMQzf0638NPs1+7x3pX77PGQ1c4y5ZZaA4QQjxRfhIGN7QJCQ1MvMaToWlg4FOzyZpKTMuj3l0QUvywKCYmNRLDxGj9+mn6ejE3mnUEYCOWtpzUHstK0PmWhfzohVZuhoCbRlvwVSeQ0Pzseob2aP7kWmv97DHaE6O2WdWDSzIKLD4KwoOvaFOdK6NheB2I23zSWmmDOiBbQzUfCfYLT9Lz/Ut3TVvjAUsgdFbpwelyI+pGrXMxNEjugXE5eO0u16zUaCh7kdnIy86ysfc/2vKzocEgqLh+t3Xec7O133q9BLlGoSJwCnPEKLKqRUT1+qOqj8oHh8pNFnqpvqRBV49BAcv2bz5+tQ7sFrdBY+ZHWbVfJg79yaOITAcOujVQ6QYvnUoel0TWZaDxEmokZ2WcRFQZlVCNlrhyazdbzfvlEYRUowqsUdQ0DJXYup951+0wgbpb6HZL/Cz2B0rlSLmpPQdS6ROCVb46I50RGPqwAKL/69eY71PKToBAwHKk88brrPjYXVUS5CJf5f2+MUfMupcaBV8ut7hlBYQUz9IYliuNZ55gGW/Ht7BcOH6hL1VYN97RO2uFtL/e3gJLiWXSGrRZzFeacEnGzWwCywp+q07LDbbt1lnfx9ENAdVeRw70xD4FIm/hU9jxlS+3YjJDm6FwbL/pRiuv2Yv4XPbxVTYuMMub91j343fY7O9dqrtpmmfgl+ZDDY0ZpFGox0QesFRfhsaqghSn0ww0DyhYOubnoU2wpC2+tUsb5T0s28jXu2PKmo9Zi7ZZZHpl8jd3SPMLrY8XntvK+fYKCjK0E5e5+QosR6mZ8ckCCjqBEXz8uEAKSj1koHBCUBSPF8DlU3+sOOCiMOKh0kUQrBPo429st+6n7tAzmRLw4FFc3ulNaQgUHEnoyZY7wpIRGJbokXmE1ZJS2vTTnQL67Q4HSMhi2taM/Ejc3YtmiCrWbeZZDx82xLDtKPnlPbWgNyFCQ97ISn6FVej7FCbG5OcFvVOlKbqoQDDBzw1rPu+GpZDOBvHgIvdd+PCq4LyMWTeBursPxqGpcctK/iCDhWdp8lMWQVtaqMlTfGYLll/j/qI8vgmU2hwfsVkH7YJuCIDydgiKNSN+vgnygpv9mpAQQiZNgQkzP9hIo/GUY4ybtnyWUIIP+SQRomWizj8hfbUV82B8xOMnqTjBePu8+7+bXJuh5gKe3uYpm33OF639W9+y7oc3Jm0GqVLoIVl9BouyAHQ+A9mA0NGeGo856KAleJAfefuntAF0FDWy/NgJCCG/Q8hXNfG9UOSlNlV8ET8iFHScfShHPbrAJTxvGTMG2rf7oQ3SsPjF4x7fRMGEBuAJqCxyuc3SDSdN6v40UFMhPH6kAhqKwU+ssz+Lr2zRs5qNC9G3ygBphYCB3528MJBTiYi0EhK7Ks1BTb+WawAt+sMQZEsesSMTneMCKdjF4Q40eO+wPbdHRC0PBlIrCHTXDcG8humkhanzEeGv0Onq5nEFNRq5ao1Z/zGR1b84lCouiMwOVwhpnDwcEM4AMCTF4+ROm8+aVPDnfKiY2kha7kUPEsMp0N8PDdRDifDTSrQoILQSvllSj4RggpfbOtZrtqy3mO93AgMnPT8dflJ6RId7T1/apr1U3Zn8KjQJTkjwlty45nmmWWhETBx56O7bY9fZ6N88WF+wyR+8strfYva6jDT0MKw0EkajXkwNUxMdYJFTO+nhYS4RseRqvuQ0G33HRTb6tgtt5M8u8OUg96JgVEtcdKeUm9bQ1Pi+eKbLu3S6g4l+UdPSVkE4WWDjh4OvVNZeGrJVGLUzlC9ezpcdP27N5x9nzWcdZ3zLQBzadMBNL+K2/+ZaaIUQ6nx5HjTP4oa9EHisIKC+UAFk0+W2u1iq4Aj0x1AfSiEx0h3xlQLo3MjnHl/zCUdb66eOg3+h5edAu0Xfh8BQunSqTDSeUpVUQOMGhhnSHTQypu6qiig+2Ik1jDvEAQsO5MkfAmB3tnUCv3SHD57twUVUP0B/5MOep3/YELSDr06v0O3qJvggEiHalYix6I0NU48EN/uFJP1ipD9PAC4EOnsqAmj8DJQ+J84OZmT+8vMuEjUL8TKtlCkQtKAo6WRH2P4I7n46VSxqQmsXaOOa0LJmFwSElgLwQ1Dqwwl8dTDLRyF1GZZMetYQfoTrK8npjQOckBk3ZRGfwcqGNwYwMSjsODHi01S6siEhDPKLoGVhMknQpHLqESF3el5cCl69x0reNZtoWusXT7UG39n++KOs8dBVii9hwrpQkwKYfG/DDJZ5u3wpiLYuvrsdAgflZZpgw5WcMuLnBywetsoaF2OpCo2xcc5ilUlfhmb9ecj0Fixtb5i0YitsnnPjwc9Ihk2J5un8v+v8A6f6AUL8uxCP5eASjLkqSoqX7KruyU27T+lz7wcPlq2xKTdSoKGmyw+ccvP8gpV6xlH9o71BH5Mam4zrEVN68KlBSAoJFBADLIYzVuKt4uJCcpDgDjYFA86GfBGPQ7zo9PbaaqjnhxEHU0ixPqmKMkTdXxdAHCI0dVqg7iYivhVliRHMxhpowoEGVX8EAbHkHE6xikEkoZTS9EeY6a4ZlDQ7ARN4BbQVLvF2tSEQxnXAUR8CEDx+HXUK3VVFKnCAB1dw0E40VQQ0lq0FJ1/Fwr0LygXSFMRBjjC+TYHLPdAUOy2tquSpCUI4NJ6wGkIGy6ld+DHknhCzJJhIFxOcmmFKl1H9CgImsD58yvzJwp+LpU0XfPHTwbTg1MFAalOcMwybhDTgHSuknV8ILY37PcyHgoDhjEfBRQFD+l5oUtdDm2F5UoVUR8H5dUaKddrmp92L6yY9LRi+7qZ3NYQ0lrbUKNuvvFJvIFWbKJ3Myu0z1n7blVZ8YqP6NEf/KhPUu+SBVD6IXOVJ1D19N4veB30DkQbAEAqBqluClVoK60OtCdojPyRRXrPbii/f7f2cmBUXf+oTtpPIzJNICVfu5BToj8zgDqeYaoxBhy32WpTgyhv5DrP/RGcePsQM+2EQ5Q+7VrXKHnaHn2AZ5qIPo9ftlFzM4AcjsVUdBLBhw0u73sh1dw1i4wBBoAs2XCgARKGXHDBMmAYDQ0IME7X8zi6sE8CcWpBxHHNkVANESnIRgz6PSwpNuAmUZ7rEBF8FN/Jc1MAvL5abfHdTVBpk48Y2n1vzylSgptV4EpY/68asvGSHvn6sm0GRDRF1TQSlSwEYNOTFjWjjqW1OEB7BgPamO4RkCSBezmeJddufaSQ6bawX8oeuVHm4Mc9T4HYSNMQzke7C3Jd908jzDD5M3db7ozxtTlBPiP2l6jENLslWYUn3lDV+aptCinlCCGoPj2+55H7ZHRA6XMIxremOtf/uGpv9pa9Y8em7rbjd8+BHLXRO6dQJfYJemnPSJlPh3Tngdl9cCbbYIK0fJsAb3aMmJ1CN7hc22/RLv2HF5dute+l263zgditv3Gc9Ci0UXH+sO/7UJ6oMEtKaPqWldHlJGZAvrMhM7ZjcgSClqIoNf1U+gGXmPmA2ku2BLZbDhYMhpIZRbwG6w4QwGhZKc5k50W5jeHNwRqmHOGNj0ltZvzd91HmDLfhgq88B2iT7QKALhksjHhbkA5+8zU81fMusFVfiRwXlUTLVdahQQ2Coc4Y9zB+hQ5gpLH/sWmv+yqnWeu251njqeu2fEKo3w0+Z8DtWPm4rqBojTefDRO7dPKmXv9XO7yd4W/ThE04kXLhnkvFz62h/Th6dnfIVpEOTGmlAGHU/eofe1eSRE+Dl2zCbj11pI689y0b+HPV4wFJ/pxOrAl62ZuPhyy3n+6b4UVQt0cIkwKn3ZEEwcZ+uwPIyHwMx7lgyrYkR3ytOY0WfvNrTsRJ92fm7663EUrC3r7TGmUut+XMnWPPXTrPRPzhX+2cLPvRjWHKtSO3IQjGhqEjd3QcpdY6B8lYYjFdNdWhR5Z1c7u619l/foDuVXJ52v7UjaeppjKUkPS/2DdqNZYOpZI8H7o/IjPzBx0vYBLOq5UFUZUz0vHt4n9sjUhf+0EhVkF03Ue1wz2WG+YYNIXumq6GMFoyWCwz7QUlSR1dewDIw1mqQYFKgT0pnc0YJHU62ifTpJw5clnY7lny8u0WaLgpN1zmzqVKMq+dT543YdfQ5eHZoBBOp+cwTXGuoglBuflWZr+BdDSFCDS+CCD5XB8O3eGqvCSOvd/MeTXTxKCl3qwQRsSqOt4s0lGPTM3hYnmkDnG6liXAyUddF/5S3+gcV+okBECI5l6VHQXtC3t1/vg3LrS3QGCAwoR3qbh/idz5wl/OsxfJVPe5pVt1OmwcwIcB4d08vCpzBkpJLRoLCin3EvTseLIWz5AceeIB19biNvPp8G/3TB9ro31xko295kD44Mfrq86z1nBP9lTgcENprY75KEYgKHggeFlx9TlICdXeND+3HA6nc9C+wzOt+easV38VykwKqlq33kIPkvsYMm30a/shmoMFqNi3VDYxKCBcOGdIVBkMkljqpyMvD+twewa78YcE6EKxH3T2XYX5h6rRwB+ruCu12WRRd/EC6VElUIrFL0AyCXOJEkH4VyBJsKQlPKnUy0uBgkCYFr6Ynzxjx6AG1uIhPbQrjynkc9SIFTagF1FgEpt/njdBhrgRqbbw1T20uMmalaKPcfHyFn9iKBEWGhtX42WMtWz+mZYWCuvzlnqLLCTApSj/nKHPYaHNuSjcuXqk7fVoO3TWtNx5Eu/BBX76BQBv8vEPHr7ukW0ICBSuWZ+XOwmZ+87v6JJceNaJQ5bIx5ZVNldb+mxut3ICJSi2LeVdl9Lx4TGDmhZdY8ZWtvp8DTTE/Y5ELTm0KZDbyW6fZ2FseaOP/82g9DsO7jezb1s+daK2fWq/b/NkqPoeJZTNf7KdT8C7gB6CBk6AysgBeGpVHQpr1ZOqBWpzvBUZH2+pxJizrJeiRptq2Qso3QTkxXvLJy3lR46mcjCoPjccTLUhBq0Nxkg0T1c57tlX0w4h6K/ygqKcR1a4bhtPMRacdqIfNifZsoRfhel/wEi1JwK2YiRZeAu5qzsVFaQQh0CdwEDgvBgtvhXMicDCSyNvfD1tp5eVY7nECkU+IOPKkPHFRWfsY9Dn6adwT6jGTm5MlIiMffVSSm9mkQXhkR0MbgSDo/tsG//Ek30iujyFExGgbgqlKbCp5BLDswUBN6oyl1jh3Qt+2K3d2/LwY98iOHYP2MwrBMqM7dHo27859aCuPKnCJthSa1AkQJnx8ZRECIYSyCT7AvMTG/vp8y87z1wrzYxT8bHv3X2604sMoOwVhKi81pe4n7sTyaI/egmCnYpl79jJoSOfY+H8+3BZe+RQb+T1oRs892Zr/53gdVlU7cMRRFvJdUrzzSWHPMoHMlFXlOoKorFPeTIOaGl+lwsdy2P88rsGbAOpn59OPHJBi3TPQh7290MyPRptRkKeCZNBa/X42x1giCsNpQ5DLThSVNfHTXZUrhVeAXzI5eN1yWg0MhilRlqJbHtbn9gg2+Q+DqP33AvmYV5hU7QH3sAmEuzc53emgofCTQx9JDIrs4R6iVT92wyA9OmKAJ6VVRYQNkvbBeFePcUjirz/vdnGzNrXgwFggQJB/MAOhYkk2McgVvuCgn4b+ZFdByQEyHzTmS/j0gDC1Lp2vWmjl17f5KfXF0LS4x8N3S3E5tguaA4Uw4yIZpuxI6UceSjwx8OT5Bcu01Go8bJllfPPALrTH7TN+hw08FFrlxlnrXrLdzzqx3RifSfANDstGoXEttOw4pMXXrPC9UozYatrYn5/rj9qsG9PJ9/YrL7PZV35X3wgUWFhoS81fhZb0Lw+z8Y8+yhZ85vE2+g8Ps8ZFay1/wErkAY2pLry5DOTyjX7WIeiy3VMnD4BEHjmBFqYzYtB4qCH2rt8FLW4zhP8tNvu739YLAvUjppT6abnvewF9xVf1bEN/pH01nUOTgEcY+lg/hakNU4PSwVD8lT4MYtyyjThmnQUIR5QGfh+cTqr4EtKYFiIMNpNsLRq93+1JDVePVY6WCPeBhFKAtKAzveE0A1mng1U412SRgjiTg+5IhZfoUPEkMtzemU4gS4T3UUuvigAsbFmPrxchkE/vq/wAQfqAa0pcdwqZbiLGHkHYniGTDA7nTaE1d1CI4ArQXaNpYNINg2UTv6bS42tKqCHwDuB4ExMAgxqaoB6boa3lCcrHk+GsixKqUlGVKxrLqjZAnOQsr9mnQ5fF5Xt8P4mCb/WozvZQw9LjQ2Auv7rNtVAu/3jeB6b40mYrL9uhW/75qYv0mXqe5ueG/Oyrr7DZ11wmAZhfuNyaTzzavw/4J9CwjlqAFFObqjjgOXu5Tt7ztbvURCiM2BqE2z6FB8A6JCYP0fR3uvwEXDWtma8h7vz7zdb56AbrfnKjtV9+qU3//CU284Kv2Mzvfse6/7XRCvwQ6ABsNcB4jdzd5e4I7aPH9QFvZnCpmaLz7mtTr6auCSAWXJ3TL6mX2ukpKi64io9BCKv4RUgGoFekxEuofWHIorBEc7Sz8fx+qUmlGlc2EeIi7LohrW6CThzILXTaRYH28j0ptqBC2aiwEskbmf6BqB5EA7KOEYjHDZ1+ISqHoDhYHuR8IycmOG9tNx6zBqo4JgcGlV4/q070/Lw/fcDE3hltp5MHYalsIgFOdTvcfYSvzpHARCsvHPSvGNMvvu5+QUPR5jjPKQHllllMJJR5GQQX/rqf22y9ODtUT7bmllNF8Ly4f8Tn4vRIzLa25TwrxX0w/MzmFyzVl2CkaaKOGZZ87VdAy/iPW3Quq7dtytqvv8KKT91ljSccY00sxySgwJetHtOBz9bzIZTe8mAs00605i+fZq1XnGPNnztJRwkoTrxobFNY0hZA1Sx2YVP9MOiCMqQYXpN6WFzAwaUbjytQWPAg60wHS1ksW7GEo+bXfReWne+DkPoIhNFXtvoHIzZMIybKNIb6c9/str1oGwipmjaltJGHl9rdTh0EPzirZxkZDCOhj//eBDRCLvcUneFkIAvtwVSiZUinW36Nc8aHofJF0K90SAdPajtFl8FFkyT5acvBaOVsu11gDX94wWr8sIjqELTDHQKIdpgID3rwEvWwOVFg/ACpuclWa2Ci3uDqHBJhkyyg6+hOP1hBj+h9viFwAJ2wyEbe8RBMnJOt9afnW/PFJ2JCQgu4e8rTFMJRpQinuzVA5Yyh2gf9DKIdbmKYr88RXDAacMmmc5G/PVRLE1aUbzzAL7y4MYE0eLGsaECLKW/YrefdGM0vNTthyAvwIeDl2odpPnGdtV55ujWeslrpFFfttvI7u613ywzYkBP3qHbMWPd/NkDzmpFWlZ8OYX/yBLS8RZYds8RG3nCh3mvVevEZNvLys6z59PV6RKdxPrSkpRCyvEO3t6M9qcEiprrIR5uAm02RnE5mPKdLgLCzeEeS9d4NbfDqHdb5y6tt6qmfxdLyW9ASt0Hg7MJyeJeVN+0UrzbXKeiv22vF7dB4KNRQv+azjteL9Zhu91LwQuC6kFIJBJZRxVApwuU+uUEqt3h7MZhLdWqS2qfDsnig3h4dTHT083CEP6SRJ1lNM1oEiFGOAVSZwNSDUzz+0KLppltFD2v6w4so+g+COWoqkD5XWNBpUsvJjjJE2IGAH7luiR+7wvsotSbtqoFTdHV4JAVbTuevujyRFd2DPHoKHgA3RVsN6/77bVbcPW3F/6Yn1DP8gvKlc0qfqBwCk1LaRFWeYS7HcLZzFcNRjx1ctEFnS2Lpkz0cmt65WCpgkvNxGC6zyKFb/IvABM2nuB5LNr7WBL/+ElNzFEqp4qK4JCC+7oTdss+aD1xi+TnQmu6Ysfy0JXq1CN+BXu7tanOcrx3RG0Afvtryh63VYz08MT/y5xfZgk89Xo/ISHiuX2gZHwfhspAayTTSpybGpZM0JRaCmTvC61MthfvFwXbmvk4Y3nVjB4GFZ4+0bPvH66z7oZut+45rbPp5X7HZN11nPZ7wvnyXDlPyPe3dj0Nr+vjdKEvHWr9+uo1/4HE2/pnH2/g/PcLG33uxNZ56tJWbpiB0J7yc+DHo8TP3VVH6ZfIxhzLUaOHT++BvwLKbZWWNuJlPzRQ/Nvwaj3giWrIHjh5UGEyfbh/toCVyjPNMggyOIJAhMokOryK50NPwzbKZrOge1uf2iBAQPwhSLSqwGgFVqWaYT91N1MNpAnV3HVlZ4L+rh6rgS2zeejC14ujXDKhIdESybkdfROx69JrTAQKf1Ss+v8m6f3GtdV57lXXfc7vv+fBdTbpVXIm/CtXgqhCE/QLmBMtFzsFYvEZdiKoGCIINdZMPP+u08nV79HI7BmvpiXZpnLfUms9er9PY/I5gea1/qKDKKCUVfiYpEnj4JZv2n1xps7/zbW1681R5eflO67x3gx72bTzlaGs9+3hrvexMG3nNBdZ64WlYtp1grV8+XWe8dHufmhGPG+DXRgmzN7mk4YRhnsMgTyoHbfUbbXpZJzqAbAH6ID36Q+22d9seKy7bZuU+f7sl93vab7nKZn/vcuu+8xab/YMrrfPPt3tk3q19ANrlsSuhZWLphUyKb0JofX1n9fhQtAeXhnzh3vi7LrbR17OOJyAcYWgfvf2B+UehKtAfdNpEWv5Ba9LHL6YgsPl66guXWetpR1vzbPwIrB4P1n40YiB5BoRhgDNLf0PFnRWNjGC5xYJ2UiPCUwmqhMrLSz+MrEVZ7t27rYdftsOLEBg/DGo1lDsM0w4z7A8aEWG02SpDrVahN9vuop16/jEGNW6CuHGRVICJsHoqcqfw6gobdO1pMHqiBSpuBFD1znlYkgfsqO53oNJ9+E4rr9ilPQkyatApApF+xegiWc7hHA4A8JIzkto/FkMilKj5UaH8uEU606QX07Gx8K+9GvxK85UrfOcTv4LMA5DFd3boYV3e8dOzbYHINCWr8czXD9+J5S2Wa/lpPBW+xhpPPtZav3+ePo8++lcX2sgbH2TN551k2YpxLF0arhFROyCqItORMqj34zAYFMEUZoyCMuZ8oR3vtrahcVHAQQDO/tW11v2rq2329y+1GQjRzt9eY523Q0P6xla/WQBB1HrxqTb62nOhZS7Tfp2t41dlkNYY0jx+HEtTaINcskGINn9ivfUosHhXkT9C0R60uc+3D0tQ1vHUZZaftVTaVHElhJTqQ8MGi8L30afARQ/S7n55u7fReMtaz+GRiWUSuH78YDCZKvmg+QCGgyaInjd5gyIeJ9PTD2C0fmI1O9wO/shh6O+ZWM3XThxe1Ebl9w1Vrwb6wwTCz3zCDNPCHzTaRNAqQEDx83s+4gdC0KBq01pU9gYHdkDu/ZJM/UH+cOJXKLnFzQv9JPCXjRMaqjkfx+BeBR+ETT3PyIiQ3BX6/ootlSE2eR01PgTPlYrHGg4b4iQTytbgnSH+qtcjYbIWX9hqxcewjOFeB1qy+H83WPuZX7bpn/i8FZdsEd9AsVJZ9GoVLM1G3/BAG33nQ635olMsf/RR1viJY63xmHVY2qFt0C7UtvT2BaaPhPwXPcR1FIaITGq0ejDBxofRxja3gaDVdD+2wWZedal13nSFzTz7y1Z89i5fGkHWtN99ky/Fv7jFCk58CC8+GB51yh+40lq/drqN/OE5eneVPq+F9PNj0JcrRiyb6en1yd1Ltlp+JpZxi3MsEflgMoQt00jFIvTFG/wA5McvttZvnm75YyCwsbTt14Hc4am7aXt7aBxgzksQcslIZfOrW7Bs7FjjIqSVFg1EPW+i8usH1tva+40XuGvlYD699Cks9of4FK4IEcVR0YMAqPEQlGfbep3G/UpI1VE1SQL992SGhdNAEx0I07Nl0en0OiE4vLVhQjjQTxKhlOCRzXDac8Ej6MqL0sJ/SqfqUN7eP2OJZccvsMbjVmm5wpf8l1/dbiU/2U2elIdHDUIieuKeYHJqCZbggosB+6NOpds5+3EdKT5+mXkXkrf0qyQjEoy+lcc3c2K1x6//8s2V5aXQprg0pFAb/pkIRFoQzDk/Dc+He3knDBqbTUKr4PKNDKlzJIDhdkGcaEqAgJ981PKovUnbA6/OMoGHbLwbeMdefXhi5vcutenHfcpmfvrz1vnr6y1rd7BUu83Kb+3wD0dggutVNitQ5/GG5RcvxzJznbV+fK1lK1sSyAJPc7fBmzWsvAntwLct3D1j2RIIs2MRfz20qTtnrPgq2uPG3XrvONtLJ9oBjQmUlWeaZl59mbXfdCUIPWtCSI+9+2LYR4mvkhC0av2dLkAKxw9eef1u35SHQM1XtfR+ru4Xof1BS1PTHQBKgUnTJH99PFV51Owqd0SSO0WWux5V5a+ZFNbrNfZmK/kt8cOLH1RIpWLvh1rNZJh+mOEwmkDdXUe0K5EVbb2aU1+MYRTtSZBDsZM7IGEDU/0YMXCAIdmK3Efy1seZANU7f9gqLWF4u1xfJOE+CJ8Zq57498Iwjqdez49UGJUddFq0/T95+wNpGClWhf054ed7y++YtO5/YQJfhmUoBQD3gbjk4mFBaup8KBfLVn5gM3/0Wsufcaw1//RcG/v041wTSLJmYIbI785qX6mqK2wVHmCjkZ76R5AVvPT0RVVvT1ufr+9Nwv7aFuu84wYrr9utPLrfhjb0sdut+y83mb56Q+GLsjd/6lgII2g+60YsP3ehzmbxne2Npx9n4594vLVedob6RAdtsZwrv70tLWNZLhgKLLST3r1F2mzPGs86Tkvj4sq9WP4h7YVNf5c72q28lZ+9gptJEHy+Dhpn94MbrPvuW628cqfC/BGWqmbJiQvbotYGfR60BgUe2sClH7S4a/da93Nb8cMx7V99TsIxEL5IgaiSFxBSDxTqBA/X8RD5PTLdVXfHwJefFxoyQaD2yh29G/X+nMOKaPofFKlGAyCN6dIeNqRzm3GuMBpi2F1h32y3mO1225IHMJwgLqjSwFePpSi0SNTYSQ09kBzcisRLGIfYk6Hbo6NjJZygSTwcqv2vYrnz8BVa3pRfw0RYhF9sReaFqaNMyd0HaU50y0VNVSo46iWsI5JiON3hr9DI/XW9L/2mzb7sO5hk0O6oLR2/EJrFSms89wRr/tKpNvIn59nI2x5sY++6yEb/8WIbfdODrPnsk6B5YdKmPZAog8pIQ0JkTAu286R2x2VAE6wiElVq6Q/tuKBh3S9tttk//K7NvuJSCCNM+P/daMW/3OrLN25On4blGCRm45ErzbZPWuv/nmYjb7jAGj+9Xksy3bHcU0JgbNN7o1R2DIzmM060xiOg0UAr5GHbzof4iXj8iGicMElcINjy05cgfiEhZ3wkZdWIf8yBS0AeeuXDyKct1kFOfcSUAoX14pKWmjNr1C6s4J7XKNJQnVMerHJUm/DBSgdMLQDCU6+0oTDioObeJg/E8k7oBNavMZYTGDtAd2VSsnIrDg19AbY6/IlPoYokBwjULukWgReHBBaNI8+yXdkpscF4+PDDCikiasK0aKJW4R4OJ8I9zENzQHRnIcvLjPfMpbKyEaW6UoDIH5PG3UqNhOgBBSZEeJVlsms8lRNBml7LRzXhtXmOX9l8KZYWj19jxWVYHvAgn1DPJA1sgfZgXv0iJp6K98AIDo9XBxPLrPHoNTbyG5jQf3K+jfzNhTb61gsxuR9oI38G/+vOs8YzjrP8rGU6HqDjE3z9DDWtHrQjTyWlm8oaGTnRsX/mLgM4ybihvZDSkQSG4MJ+ci4pDTr8eCMm/2c3W+/b2yEQZi3nF3BOGE8v9gP3EvwYPHQNfhhIw8Tl3UEuLffMaBlWfnuX9W6bkQakt2gyAwgqPg/Y/IWTrbh52jr/j0JvkxVf2uKCB0xqc5RR74MnOHZQnmzVAmjKqy2DYGqcOWE5lvXNx69FOlgGc4+NRwRQBn62vfO+23XiXqOXRzhY3qhrzapsVrqa8CR6AI8bdHkqfxxlQB3zc5ea3qmF9mOaHDuJU9e5ICUMUL1owKs/0hXGPMMpUaVwkj11VIJlU/mcItDrUQFQOT565e4s+yIa4/CCzfyDoKrLARBVpGEeHCG06/RA3X1PyKZmuCdVtOO1uewJtm10FBFnSPwXJUAaGcMNo0lEm0F13kEwqIoGT3bWcuu+6yYr3nOLvpTbuxyTZVO6C8TBmpIiu7KkHx7+lqVEGFIDQjRIWBafRA5GqjwDqKcUHDphvnLUWi851ZovPQPa0fGW/9hay85epjt6en0+tQR+7aV6jq1elr67nq6KwT8QRWPbs5xkYn25xOSdzqt2WPnlu634wC3W/t1vme2DAGSvA4rvTsSFG5MzPx/lmoAwo0AbGbH2666CJrPWWj9zvLQgHkbNlkNzXTmONl9mPaRX3rbXl1f8biDPVY3lWh7y/JPOWLFMfGUN4jSffLS/jYEaFo8RUMiwEKwPDJe8OV8SuKplJTQxvTYZAic/eZEVV/DMFITRR+7Qe8O4b5dBc+NXZIortlrzsauscf5i3SHkl611B3MYKgzzjJqHnegs70bEvX2fnnXML1imD0j07sJSjx9iRd1c6EScucFUFZpYVDca+P0kPg3B6efufpo0oImNF/8x8XgAhX+UHxpoPmqH/ZEY4gcVUnVEbYlwhwnBRAzTwk2EPwwRdoXZ2bLsdvhmajYkTZ/FmzJNHtAVUg2QGsRAG4bxqf7LjQuDhuIM+DDmeeel/NwWK2/lgMJE5CC+EZPnMkwe/NL6myM9Tf/dYpkoopJbCfGaXJzwcsENB196KD/TqdXPkeLARIiKnGxNSGozFA6QR7qtPQvDDfHgighRT0VMbtAimJdw01bzwKEPV06i3t/dZp23XG2dV37Tuu+7wTq/d6l133mj8bNVxWc2Wedjd0AbQFmUmDIBWDfUizchHrjCWm8+T/tLvQYEHYRn46HQZCgspBmBj3tTX91iGbQLvsUgP3oRJjZ+ELhpTxZ+/PSYcf+OIOupHADEy89bjvT4VWBoZhRoDI62hVDlJ8qaj4ew4ee++IgP35DHYnLvbrLwekLLzBdAOPFbhdzn6kKInbVES+niavT5hmkrrttrvQ1820PUMcAGi0ajn+Fw0E3yqAs9ambdS6FVwu7xE2GoF9/ZpddUoz8UNV0PBIUmFpUiZcnsBdh8CDngZB+TcjOSIrpdxeN5KvphCo4ta0GtPPwIIXEwUKum0o20w016nSfcw4gm2g8QUny8qptEEJBY0arpNwBO2GkC9id5n+ZsuNSCHImnipMAEmOy4/T8GL8IfCwMhJve/cMN052YtDfzJWUpDaTFzX3P0ie+u1J2EpQ0TDRcwQVb5YBT8esInn4Q7aCKxrju4GUIQaPNfOhm7ORmmUkilGiUyq98BUz3PTdb582XW+fvrrHi43foow75WiyVLlhq3S9ss+5H/UhA5+9vgOCB+sa4GvUpD15QRgqwTJMA7QjNSO924itcuNxh+/C2/9Y2hMhyfT694BsVuOxqjPhSjZrG2nFrYEnGx3ukJUbfoW+ylQts9I1Y7v7rw63xnBN9rwllEAeEVL5+IZanTSvef4d13n6rtV9/pfVuQh+OQrNj2kjLb45giXfdLiyJUS4skdXX0J50l3D9mDUvgtCiFs0fh2GwvqpzKpeaARcaCFJ+n5DLRmppPLumO8cPXakvS/tBm2pU03OPcL6ElEU1FWCrC4YQ6TJI4or/ihQRnUZ/t+BbutqH/bk9Yo6WvddgDeuGoB0CiYgw/raTHibodROou+vIpqc75Wyn6ISmwkGpzlAorhykjI1GJU8s/YQYwKTJmcLYIbJrbqIeF275qAHgl7/BjwlQxQ8tDNAA5zNY1B5AVP7Ik8koKaSt/TO6NWKYpgqbkkhXWV6OqsjVJVCP4aC7X3q6whdcw/4EeqvI9TAva0WhhwWa7kJT2gotAJoktRpMLr5NMj93CZZPmMQ8Tc4lJQRM919u1oTnkxWqpfLgBQZaZ/e/77IC2kPx0Tt0AFWfbdcvNjj4IdTv7rb2O27RA7idD95p3c9Dg90xZfmpC7GUgyZy86R1//l2K8HHvtHISmXWcYZFI9Y4EcsyhnmQlwN18U/EZ1byAefVcN+4zzrvugV5Ytm6Ber6JTulNVPDk4BEvGxixPJzVlrzxafqQXN9ixFLQW3MU0ilvPtgXT1Xmag/NEHWqfjiJv+Rwz837vMzF2JsQfvjkwy8g5pi8uo2EZRBhJ92mBBMPuZSuzNEdLjZDsmwEBz+/jOlCM7GcNJ7NmvtJip6+MFuPVhgWpEeWyP8dBPhDrtu7hVmsdIqilLLPQENKLmS2tU3GvGHHDzRCKSVmGLmM4y06EmFJZsgn+LI4xa1J75l4HTeeaoBA7T8KicuBBVPbidImAqpwxGk7JMw9KxFSDZBN/KBFdEVO4KFAc9AbAfiM3EQlYQC61y0FZJsmLpXfvB4Yf2PbgioxmPWWm8SE4i9qP2etp+6P5Obvpi03IinxgPNo/vhO3Rqm3uIqivTTJXiWaPm047+/9p7EwBbkqpMOG7erfZ6+77269f7Ct00Dc2+y4AMIiiOg4P6o44L48oo44jLzPw6ijIDOiOu4++IbCIICijKLqvddEOv0Ovr5XW/1/32qrrLfN934mRGZuWt93p7NfjXVxV5Tpxz4kRkZOS5EXnzZoas29Dr4/WgPi2ZrD4uUfn2m/7f3Bsal67FhwNmUJheDD6JQMUlFmaxeuYSH2DHi9u8qM420gXBqvjHDxLyUuGEM4X2h+8p1Msa0F49CA/Lt8HnDuqkZZsZdPkbxMFNh9ReAQGm9Zyteo8gl60DTtA2dOxeJ9bN2TQDD3lWVAX3n6tPfKDxMcFahWGOoqD60AKWqZhRYozZvV1eXq0WuAe+LaNSVzRQl6gI9EiyUt4UOiTMy2fU0wCMjTvUbWfsERT/plzucfc8EWmeif5tF4t8qq8mR8rnOLEw4G/3uIZYBOtoFMSx5gmhw2hMVCDvvENlKKciOnBKkV+gzwEhRI2zp/X8JP/U58DU4zY4m+J9RIuQVmw+NK22KAWwHvDKxjqpFouBA9vUwyLQLrZVdtwfNcNONu0ewZOaJ5GsnBLg87ZEau6Q5QkSfTNwXLlBr2RvnoFP/RduwCwEyyOcXINrMH45i2LxbjM0r8CMYN/x0P/EvjDkEyzhgyp5Z13sp/XjYTiG4ER5rJZ2/ONLP5uXrQnt79weem+/JQwx0xnwSwre0Y6gYfVgWbauHbL1LQRDfMjzhtLcj8H60LyaClvK+EBAzFiyTTiOaAKDIO+ZYoHsLMxkkO1fjzrvw3DjbPB+1MvAERMfrjf2a5eERoffOqKf+QUCyg6//qBeRcVbC/SD7hRsAEUI5v2/vxtBuBPar9yCZWQ7NBDk+CsGPrVU+yF4eQ8eHkiSvsxRU1dCdX4g6XIIoXMj9UCf1ME/98NYbXREmo1jw+z0/7iYeLRBKoXvFilTGqB4ericSPkUdbIcA3yAz83j8yvtXK8xiuwYoGNxEKzTmYOSZThiST1R73Iz9E3iM+YFCI9jeXDhat1no2/JHAgG/fdj5qDrJvEgl4BWQKiq8af20bXypCigMrE+ymFgQwSqKKZCL1Pgz3P4g1qcQAyWg8NYmrDeh+bDwrtuC723fC3M//p1YeE3vxL6//1rmNXcbt8m8eZBnFB2DUWe5VNUdSQyidmGCDYYswfeysCZjgLHPZhJ3XQ0DP7+HvvRMvtkdSsM+CQD9NXgw/fYW186CCjwRM8OvTnmBZtC+wf2hNbLtudVEnq+0obxMLj5KJaOJ0L2VMww9iAwPn+j7l9SsMDJrhdM3DVvj0P2w5E7iQTUejLmueGtA3uxFHz6xjDx988LrR871wynEfB4vYlPB8XMrrEGS8Yr1+pBfSwYXeoCe/N520Pn3/ONN+vsFhTsM2eVx7/nM6H/j/fbU0i9QF4QwHjjt5R6qQWmgxn6rXEuPvjOwpKZj3/m9S8hLcSc9WC1H0eBpT1p/IgxP8rkHRLzOWBBO7fFUEH5I+3xtt0gdprBkfpI4bvoYD4d+Z68jjodkfInw6DXG2KCnZw4oyAD2MGzneaWFzwoEWmAIkvqzhVFKkBAaGyesCWff1KS4CQcYGAO+RJKFCuCSgo7+A7xMOSgK42i2BDnVA+/7eEzohigEGj0qnTMKPiJvICA1PudG/VR0MAMYf7N14f5/3ZD6P3VvtB7xx1h4W03hfmf+6ew8NvXh97/uCH0//zrYXjnESyx+NkRkbZXZzXqYeUawADJMXQ9bzjmm1zOWx36N/JuccxIdiG/c1J9kJ2Pk43LJ36RwKXcVx4K/T9BfbwwxbbjP+9WBKLuf74sdH7xiTo5/at8u54I02mcvJuw5Po3O0Pr1TvD4E7s971YEiG4MSBxyafXemEGpKc5VGcugOrKxcZoi+PIH4zzto3eZx/AMR0LzW/ZpH0JD/CN1Vi6yi+WetiX3jUHdAd/6biqjZhy8b4rBP3+x/ZhfxF8ODubx4cVP7Bi3XkxHPTB7Xzu1oHQ/+KDYeEdt2O/sMy89nBoXYAApbWVwxtOmlbs8rJ0JGBEO0txvLmAvvKxR+BsQaex31iLjU3Kh0dP9OdqVzGPNx5pkPJyth/lRJ0HJOfr8oTLTwW0G87zoVIYoF5IXev9G8EskwZ6zOiUJ0/4WeKUkMMkTz6NKA6KeJ/PMzbqU9aWfNEOswz+wLXuZHEUVcMGyWtUXowRDtbhRNuu89yDmcrH+MPZfWH+P1wd5n/my2H+DV8K8z/2uTD/+i+G3ttu1ExmyGtiO6dC+1/tDq0Xbrb36vFFBTjxsh0Tofn0DTgZHtJzw+d/7suh9+e35U23ipN2k/WRSl0LQXjfsdBHG7jPzRdtQ2DifUwdzB77mKndpd++Bb2GHb2NWRDbMPz60bDw+1+33weyX9wltjpdeJGdX/dz5qT+dkoTLL0w2+h/8WCYf+M1of+ZB8LgxsO6Czw7E/uEJSdv5tSLIHip0icgBNzkiLxfI+TW1Vxezf/EF8P8L3wlDG/DBwyfz/4AgiECDGdpegvyDUftbcoq5CWdGvi188Kf3YYPglvs/YdYEuc3+MKUu8QSvPWg97s32SyYs1leh0Ogb/LRLOcgSC2gjEfCvIpyXYR/TMeeEkyy2DYFXefDXoUTeylwTKJTC2fI4B/n3OGx+c43zUwq7ReC+WqwSWVpItJ82qOuXwrD+V6fj2uJ2RGQ9yQAxO72zhdSngdHCTxHU7UlOnjuDeD1jCvXYwmywQKS24PvfwTB4gRmEol5wgo2s0sNIJGIAwRy8MODJ0L/9zHz+fVrwsKbkH71utD/9D2h/747wuBv7kZQ2h8G12E2dBCDmt8WIXDyeg3Ltv+fvaHz5su1hOGypfmcDaH1mh2YHWDZ9Oz1ofkvNofBZ/ajrQh8X8IyifcRCWwTExsgQRShfZjFDf8RgYaPL7nvWGicNRPaP3GOXuTJpY++yeTryb+GQMkZDk62IWZevEM/YzBjBInHzV2L436rvkKaW6Af+Ru24Y0IHpiF8ckDg5sP6w3H+gH1LNqNPm++DMGQs7dDJ7lk4rvFDetlMJ1FkD020P1dvOVhgKDaevEWLaOzvZNKzWetDc3LMdOLQccChBoOgOfPfP7XLaH/uQcwmwTPG0Hfb8HcDmwBvR9xPYL5nTjfebEd8bn5/PWh9bpdejuMjUOWYR0E86SFjFsbQ+TdzluU1lfoHFYWFBvX5lYqmpYhH0s0Gocb3ePflNektL/GCvRXF5zqElGlsUdG4/jccJ6/w/ZjT5I2QFDfYgOlHPIEAm8fULEg+NJYoEMm5pWiHe29suhTwMnReNp6O/GY4iwhfP1IGLzndnsBgfzEIuQj7BNdYRMZ+gcnmT63dM1o8OUH8In79dB7392hz5tHEZC4tNKnLx9dgpmNAtAzECR4AXkc/njnNG+B4M2OWCo1n4YgihOC9wLxKZ16Owx/p7ZrPHT/6Mmh/W/3wi+WHP8DS0UuJ1U7k7Ultlysro/BpP/5A6H31hv085Xs0nWh+dzNofld20PjgmnNLHmiN/giVfRJ/8P7Q7YVy7Uf3oMlziGclFhGoXlWQ9xX1UPEer3fQXRt6MJVIXsOZq2bxkPjbASNjd3QOBN0Uyc0+caZ9W30z/7Q+8cH9QC+/FhV4bvEFE14s2iTP72ZxY6xHLp3eOvx0P/Sgzgk6E8+RoW/zcRMqveX99orzBgsveX8Fm+sjRnprWHuN76G5SA0fOY7gvTC790SBlzy8qK7jFEFxkT/CziWd2GMQMS287gxMGbrecEcRnE8CKqGeTLecNNFC0BGgsvSwFVF7qkwzj34ESnAPBL2OUOQGs62v6mCVLFfhY+4R6VEHZPzLidSnSPla3H8RL+H9V7fB8pIUJ0fCDD8h8xFhL7pyI+WA3mWLbmnDW3dATb89uml2205xWsV/BnHpq79rAKzFH5iCu6n5I/wehmgsDd0rcGINIcZxLM2h/avXxbav3Sx7rbmCdRg4jdlcX8UHDdioO/mA9sQADgb4ECnEstE3hSY6Tdp63TNqPksPsYXsxrelPlhfNIfwKzo0Hzov+NWBUXuRy3YLPql7Qfv0fUbLm0bO6bD4BvHwuBDdyNoYd9fsAWzHD5wjxfNqR9Du+Yw+9sXFv7gG6H3pzfLmeJxCelpRY42JuFMp/0jZ4fW87F8xQdB+0f2hGzXZBg82A99BA9eoxreg8DIidpXEaT4hUIdYtcKdI2k7uaxw0yItyCwFRlfUoGgwWUsl2Capd59IvQ+eX/oX3tQr5fXBxK/sNh/LPQ+chuWut/AbBH9+zx8aKkeeOL9U5zZKhoh8bChXxb4ZplPPoDlIxrAIbKho5c58M031jFIPlD9OJdAZ4vBtrvGzo1UUiB3BxWHvudZFT82yUgW+1/AUhe7cajReOU31TUpgj3gyf2kslRXp39EOD43WMDJifWFdSYTnSVdanAFWVEcOvQ0D4QdPCQdJUrA+wCRDjQSwT/J3IQOeRGYS41X7MTh44VWzFK2T2B2tS4Mr3kwDPkeNs1OYpmI9NgXoJBDyypge1hjdjmWGS/aGrKXbpNUJ+52zCh2ImhxMB1EN6xDEHryGiyLZjDTQhv4C322ja74WBk+J4lPb+CJtQqzn92Y8Zw9q0cf8+5uX+r0/ujrmjmorGpnsvboBOOTAHgdhXp+7U4V+pO3JPAO/P5H7w0NBNfWCzeF1iu2htb37sSyaWPIENB4JznfB9j/KL+ax9It/oTEvFtdtu8O8P6BMNHRQ+yGOFGaL9kesmds0bKSv60bfhUzFQRqfgvHoNHn42k4y6zrZAaLVBzdC3wtFgMGL9xvQf9uR8A9A7Id4OGLfcd7sgZYznHJyeCz8Pabw4kf+1zovfk69DkC8VexxPtLBGt+u7lxLLRfiQ8w3jPH5R2PFdrV+8g+9AH2BSb6JvbBXhhgKdt+FR9BHBvkY42EvMaoFJESpEXiXywV89ymfeq0AF2VpN7f8kRiHr05rWaDQYq9dNrhwePRwPeVvuoSd7Oa9+RlyZ8KhvPHe3yqVDGTih5qHbh3URw8GJHlwbNDSfBAOB+bxKwZGjhj0YABz8S9oB6fhs3v3KXlB0/g4ecPhsHH92NWgSXAe+/QtSvVGf3IJXkyhFNAy6lomI8Xvm4bMzT+EJYv0+TMqPWKHaH5lDV2fxKsuMTLnrBWbwDOrlgThrzrnSctfXA2xQf18Ye0vC/p1qP2nCToW3yRAPIZlzoIPL2/vDMMb+a9ejWNy7DDvA+Mty/EH/7qXh7MpjgDaGLZx9ke79bWt5ur25jd4ER+F5aqX8EyFQGccr4Ugj/O1jsB4dZScixAxHHjDIJTY8+Uvk1svXKnfoLS/9S9WEaO63VcvFOb9y9phsjbB3gzqTxHyA+QiIQoZ9mM36rxAYBYXvKiOXWDe+fD8PrDegie3lSMNg/vO25LwMNzYf7tN+kpp4ObjofB/l5ov2Rb6P70BaHza08MY7/z5ND91ctC8zJ8YDEgcTbGNzK/63a7bYLtZuVs9+bx0HzmJhwT1ME2eSByPmbFlAaP9Z4hDUd2ZpjEejfV14HVuCWDop0OVoLSPsZOfzBYlp/EEDzdHinYFyzvvVVNqY5IaTV5H5JfEieO9xYWeghSseXe/e7AUc0L0bsdyFgSgUFUrYilNBgAzxMMVA4MPK+AL61sveYMuy7URqDC0oCf9AO+n+0fMLvgI0a8qLv1Xl+0tzCM7bHmgOObkvmANs6aNiJY7cVy8n1YcnF2dCGWW9dgRnHdQ2HwqQdw0tzLbxbQ8/DBsrzQiwDF34Txd3QD3jWNT/SFP+Xzm+7WN2e999xp17kQcDnTsTZ5C2IDuQuYLfJmSgZOvYCCn6lUM+A8DzO9Azi5H4J/BMDen98V+u/Zp2/ums/aEBrdls3kjmGJ9vF79N49vWyVJ7AqKChdiueZwuMAl2EDZ4NdXavjkzLDVFe/q1Mw5xcGaL76HYEg8J4s7196osORsHGgu9V5THGMh/v4xcCcfi+oa3yYUelDCP3WGGvoh8DZ3lWh+3MXhPE/fkoY+4tnhbEPPFv3jvEZ6i3O9rh044+mNaNFG/gEzmsPYCa2X9fq+Hs97SNmWXxxBX8kbd9uUkhExvP5pxY3CS9Koyg3QaR54WSbwm0NGuowyqVg3EtvMBxk2XBZ7jYn8sP5MJH2QJoc9Ms8KRMmyznvdmmZlF8Sx070e+hQfp2kvF3H8ehvHeudKyYF8laRW2ELgcoqa9o8OMU6RNOBEs2U50DkV8cc5OdMh+ZLN9tNjTip+++8VY8W1nIE0GOmWZy2Dvl0h8wyhEpo1fOr73XdMOQFcMxU+u+/Q20e3o6T6eBCaGJ5mT1tvZZsA74IACetlhwsDJKhHK/h8BXmDDL9v8YylCfJAcx03noTZlP2Pjx+Nd5/Dz7prRkRsR3cRz6BFLON0ET7+Phg2lGNINXcOxNaz9kc+l/DbOmO45id4XBDz2fAs64e7wXidR7MdPi7Pr5kk9/E6WZJ1QDbOIskxGknWQFmOhuwD7wfCcFUT+d87ubAe5AG/IYMfcMlpQINv7R4EDL9fjL6YCPNTRmw4V3qc//+C5hF3oEPGMh4XxNnTJOt0HzBxsA78njTbnbemtD+hYswS3oSloHTmqE2n4dlOK/xcemM5V2Dt4uwOt6IyWUzZ0lsP4Mz+/p/oq+xvOM1O95Lptk7yjWfuRFLWlTuY04gz/0nif2gXXEZEiFZWq5QcBwZRxjv21STQp8LpgTjx4bbxkJ/PmCKvDyIR/MRId1L7QlSGoicjkpEyp8STswNelrusTNj0mkdvaijTVzrOSkWD4o4s+dWLYoFTVhB7t0oAkJ2CZY8vG70JSz3sETgSzH5yT/4u3tDuOGQXX+gNYpqzMWioqpKWjJCcc8UymHmwpO09S2b9EgQftJnF+DE4AsG7kOwuQWzcH6VPsYLvlgK8XoYpuf5LnB2hxOv/7n7w8Jv3hSG38AS7wmrQ//dd+miN2c4uolyCkEMQc+XS9aa6IRAP/GNxQoA/LIgbzdsUV/rR89VAOl/Aks+zBwauxA45hbCwv+6zWZBaFDzqrV6U/DgC5j1ffZ+LIO8HgAHo+gBIsmjLj5LangLZo1YNvKuer5CS/0ww4AIS872UL9uTeAUDfusj0Z1uvnIAZVuZ/jyA3r1VetVWEJjudb8li2aFXf/3bmh/aPnh+4fPT10f/upofOrl4f2K3cHPqdKfjhm2Dj65gwIy8Q8KFFOlbbQY6nc/zssez95n66X6T2IDLZnI7CzzkvX2rXARYiOcgpo0AO5CIwOtBolCUHOQwx5nh+Eb40uhtka1Pv45+cTqpjPmv1jUXXa8UiCVHUfPTClQcn5VO58Fd4vp4LGocNY7fFxLWqFdz8U/omy6EAClRpYhsl/o8SlEf3RzEx5iMBp0CVJhUDJkKgwKJZ0jSvW6dlFWn7xpZvcU67lP3pX3qSijTHFbBlUWDVsg2ZfnEnxnhrMFvh1eP8T92NWdVB2rK//1huxREEA4W/n7kHgwYnDphGq8yg67H/b8534nCQ++4o3YOoZ6PxJBq8z8ToJaOB1F9arxlkDGYT0WBEEQc0aOrDjNRS+WoovsuTs48E5PRWUZXjBX7MoXsvihWbOeLjUu/oQZixo2NGF0Puzb9iNnHGWyZoWdwkllob7sIS+BgFwH2ZrVx/QrQ98m3R24So9k4o/Z+GjUwZfvj/03nWLfdV/A2aWPA7WmWQswSUDQ/aUjaH1Q+eF9g8jKL3xotD9g6cgIF0WWq89K/DZVVq+8+c9R9C36AONibxN9MnELDWx1+gbcvUf9ejvuf/6Vdigf/mBcPccPhSGofvWJ4XWd+7WPWo+wyac5vAD6WONGxv8hrxAIgMoZWI7mCzvtqbzbQp6UTlspJXbxvHQbR8mtxzgIXwk8B4hTRP98fOLlCnVOaqyVHcyNA4eXpjnT2N47xOL8tjpIJNXxxrNj6N63FgHRToAEbJlGWZ47Yk8DShQwobJHYtGHe30O67NIXs2pv/8don3y+BTvvnqHSHwVd4fulMndd42FCHkKvJkjOc2l8IepRhMupgp8ZoPgkq2BcsfBAvpD2LZcxeWbHxjMe94xyxlgNmd+oduEEAamydticmAwGtL12K88aI+b4DkTZdQDe7BJzzUDEb5k08J+uFM4SCWZ1gSZhdjaYssA0Xv164N8z/4j2HuX30yzP/w50PvQ/s0S2s+fWNoXGi/bdRjcffwuhhmIQ/AB9u/cwJtwKzzU5hpYhLn0F5j45QnlwIAya5pBcUGltZ6csGd2If7sOTlBX3e/8XAfDsCLK+7zWNGePshe305288dyw9oBPqDP7tpPhPLcz4BdAoB9ziEmEny+hsDc1pCPDfiXMMEXgGEiRL0N+rkseZ1t/nfxQeInslOW+gRpIffwLKUP5+5eI0tz6FSM6k3Nwk8l0jZIaJIXlCZxCZC7VAi1KORs221hOdJaZPBP/7nh/2AT97lwSMJUul+FntfpoTrmdKgNSp4nQoaR4/2sNTjG2OiBK3RhWjkc2dkYiv9g2gp0FTJDogVjRVoPPigkBJ8WjlZBjZ86ra+Y6fd04TBPrgaM5y/uU+PGln4zevxCRofLxwhj9EtXfpNji7LQSG/ReOPahno7sSJiBNpwBMTA59LJt731DxrSsb80W/gL/bVTvrGMN0wFprftdPymFUpMKC9qov3M/EaFrPgh/EbSYc+fXl2dlHPDOrhiyuxv/333h4Wfu2rof++O/WTlwEDEAPSmTOaqWXru1hCbdF1s/7tmAVhaUn/AwQ8Ln/5rVbvj2+xa10pYt3xnNdm8EUsVX8LfXg/ZnKzHQT/Pfa7uv3HQuvlW+3pnpjF8t15fP55Y+/qkF2xKbQut1ePCblDViDGjhuXWlwakieo9hEKRKmQuxDYM55LpDBS3+NY8WF5/Y/uK3xxxol6uIRvnsc79XEgWFeEvGBjwXAJ+C5oHIJx+/TAFUL9pZpCR1cFX0WuGQ6PYX78TTeTIny/nfqhJXXeE1HlHxEOHer1sN5LPn8dOBT06j2b1iAZD1UVUZKXow+cQMYC5JHzweD2OaKcepzcjSevDw18OuoNwXx7MO+dwiclB0Kfd2nrRsOiHd7e3D1BvgLODrKrNmBGhaUVTnrNAnhSwZbmfP8f70zn/VN6xdMBzCBwoihAwbmuiSFQ8Fu57HKcwJfOhMZq+Io+2A59W8ajtgrLv9gWEi1RDszpznT+HIlPs9RcGYExe9qG0Pq+PaHza08IY+99Rhj/7LeE1nchgBzG0u7zBzC7wQzzqTgZeTGZ/cqlIWY+DKp8VG7/WgTyT2A2xQ7g8jGdwbHyiVZYeMtXw4lXfSL0P74/DG7GDOTmQzjx78FsbDpk564K2TmrQ/uNF4bxP3lqGPuzZ4X2j/OpBJjJbcfMi0/39E6S67hjlolZlyWgyFPSJHNRnNbMG19wAoMwdmfhrddjiXrI9o1A//Elpu3XYZm6157kYNUkZeGqFGvqIHMagiHPA6aDyIyUCcxZWWr7YLK0smpZQOrGieF875vqmlS6J9yFUYm+mZwnXFdFnawOjUPHegv4cOQCpIAycEEKkh4rOZbKgs+ici6slBOjwqA+GJgUUSIoZ56UxvhkbP3oOWG4BssR6rHXmuXdcVy/6Rt8/B4tAbT0iv68uMZZFNsmAfW8N4lPg8QJID1mV/pGkcBJoDetbIINr88wGPJ6ENqkQEW7KQQG8tANvnAQsxKbiQkM+XwpApdze7FMY/ACpOVsDYF2sH8+ZJcwKGC5126G9r87L3Tf+fTQ/oVLQ/PlO3Q7A5ddjUsQBPlgQP4m7l7UwZ+zsN0DzNiw7OM9VM1nbwytb9uqR//2/ucNYfA1zMS+hjbxPqy0f7lUPWMqNF+wCXVsRx2zWE6uR5BdC7+8Z2wPghHadO6awFdycRaoH+iyv1ietNSxkIpXBlnSpL5RiOY6TihjLqvlmKchUjPTuw/1TWoSePWyDATW9vfttd8B5kV4nGRhdRi7NNT2ClwkZ+68CguJSasiJQppin5vcLTbbizLSxgIDx4PF9wb3yP6OFly+2ovpPmqrhbHjy7wF8Z8lmHsbgLUez6yBKmnKnJZojQWXuFH5XCwy59qVMQCGk3RMD+xMAi3TOhnHJxZSUeCFA7Mh/7v3BQCv6FDMHCouLFGo4AkBzKsLjsXn76cKfGerEsRLPitGQMKlm58+0o4gNkbZimNVfi49oJwxusrzeds1iyG9/u0fgAnN4KW7YPZDfk6cT50De1nKZNGcDmIengdTD/LYRkGPn5lz9kiAyaNuVt8dMuLtobBXZh98dvOr2Bs80RlW3lhH4Gs/znIP31Ad6jzNU69d96q5aQQiSj6sPmi7boxsvOfnhBaP3SOXtaQnb3KntXEbyW5nGPSgbIWc7ciB97k/DOAph8sJVDmdhFpMSOxWMXOgWPB2d7C796kbyHTJT77rPP68zCTjLccLHJhthT7uJNJXVWSwYh2Vb3GI4UJlY3LiGqYNSe2TYHj3hweCes731QzKQf30cuT97zz1ZTqyKdlTxWNQ0cGvWFvqLvhbG4ksZH8pAMbP0HTDxyyaYlElSM/vuS5wWhhVonOUgOHBjwBHW8ZeBlmFs/fpE/25r/YiMDBb8Mwg/kUv3m6zYp7YEtcpedNJBqsuQnKaFaCoMDlGy/wSkz/fI8eTlbeYsBljoFeUBonB+/n4a/ueV2o9cpdeia5Xh7K99FBz7kpZzb6HaGVMpBBwwa3HQ39zz6g2Y1mat7A6ic6Z2q38HaBw3pf3vCWo2F44xF7pMuDqP8AgtTVB0P/tiPynT1vM2ZWm0N2Fl9xheAaZ3ECWV7sx6xMX/XHgKj9zM3AsC/VDmuUZk8R+TeqeYMBmSJfmBkUGRK7FG6OjRfTaa4yFgR18yZmnQy6gztwTvOH3uwvpuO90H4FZoNPwPIXHxqL6yk5llZZl9UiKaNC0WdaRu0DRNI6fVwX1KSG1C2W98eGjTXL8uNiwgPFwwX3pS4RpNWA5DzTo8KxuUF/rpfOpPLuBOBeWW7AK5vqYy4VASWLJGNjFgJRY2UtyoNLnnpWJCFOMixrMJPh24J1fWcKu8/ZB1L24o26YVLf9vHCdQTr8fODhKA3Ji7VNPYwyLn0GdxwODQ24KTdilkNv4XicoxvMEFwavCllvyWbwEzHJ3s8mBO+Q3heDMM/wkB4nP7dRNk9+1PCs3X7sSJjxlJp6H7driTcU/ytuhOdP6c5giWfTdjZsRvwPitlOBWAGZx3Lf5H/mCBcQ7T4QGlne8d4kX3DM+DvhNF4Xu254Uxj/5wtB+8xWh+aRNuhWAJ7cez6vKk6NGBnLWon6SMKm1KILEDfojnpgSpYbaRoFlE0CQ29YgsZeZHMOb+guBncWxzOv/9Z1h4S03Yn8wDvhlA18RvxEz1KvWhfYPnW3LYOxPOs4M5co1rEA97hAssrhcRDoGvQyzNmgXwaWqQ3sQ/VMI5C4gwF4caYS3YFq4PPCP3IcLrBW0HyxP3ik+m5XIe971njxoOfV0KqBd7zWv3HnhxvVju/savBTFgSITwmQ6cH6U2fvglSsMhUq2AvowGx1AGcMPDr6OP3wagUJHFJQ3V/KVSVzyYcbgb6UNnOXwqY9feiBkz92kZ1ozqBmKSrzJIpHXiYqlWP9Dd4XsjIkwwOwkvybFMqhbF8n3ndAbe/l+OL39l40DeAGcNxTyF/4ZrwvhU53+en+ApRZmZa3XnakH2eUV8uIvHy3y2f2qU/dHrW3rLu35t389DO85phcl8MmW/OmOKuJM4hiC08E5LGtwQqIP2t97pq7TNZ++JTRfgJnEXizV+LJSzjJiVUbYp2LgyXg2PYoSpmDjrtEam8KA/RCPSp5SSYFEogqRV7ZsNRJelMcBHwCD6w+G3nswU+ZxRyBvvXxz6P7KxaF5KQL007BMvXyDgrHq4vhJ6rERTFBnRDk0ifEwZhf3S26Y0Hw/Yp4lcidp6aqnokWuIUUj/rE1/R3vJ7scKD7OHx7YfpatBhpPlDMgVeWE6z3/cDFcONGb403F3qW2ROFhZpeqWwHoeLCYKKMpeLfIj6P0NfDWOVV9gMpho4OeDHw5dGPwCFTt794Tsmdu1M9B+NMNPnGAJzLva1r4xa/YPT3xArcXyxF5b55+/oNlHH9IzIvgvB/L72fSQL4Zy7HPPGD35PBrfz4hlL8bdMAmO2dG16cCH3+MT/jBNQfRrm5oXLk+tL5nj822WCECFK+n9P7w5jD3/Z8Lw/gkzMCXJnCfrz8Uwj1YxvH2Adt5VaHHw1y0Ooz99pNDhqDU/ukLQnbF+vj7Rdgcx3Ktj5OUfcc8T24gn/kgT0/uUt1pqhJYtHqKexPkWn/UUkjOlPpQAUxKRA9u6hXmnW6khFgkp7ThrSH3nwjzv3yNfprU2Io+5belU+3Q+8C+0PvCwdC8OL4GTcGJxbkt6tEIjv1gO8gEHiK2n1lvv1PCRjSZlKKQCGnMy3XkBbNnjnWrfklNTqg7kMXEfNkumhM8Qx4JeDHE95aUfqrJ9r+s9zKPCnMLjQXOoujNvman1A57UQU7mzyNYlb5OEjikfYZkOUS5AIw/KcZkmYrckAhfMkOG2uEZCrLi7l8NApmD7zuM/j7/brBM3suf3CbhcFH79ELEvT4kwp8XIlEqg1/ktKEr0/yCZlYcvFaR1TpfiktIdE+LrVuOqxgY84AquKyafCxe7HsvCMsvPkG6Buh818usVkXZwAAny7Qe8dtYe6NVyMgZvYkT74E9KqNofni7aHzK5eE9o8jAF2wWvf85KBz3gfFu+MZDHkNiRfduRO+I95Pkhlr+2rH0UXy6q4p9H4lYt6zRJ4jqSQ7+WGhg8U+sH4gKMn7SBQpb6MRMyLA5DxAHv2qhwH+5a2h0RrovrDBp+2H2Hx0C3/M3eKjWHi9jfZ0wbbLj7XL6rH9N5CxjNmCxz9JXgwgH9kElMgqUs/XWXtg8hLsF5O55WAwHDSHYdnukSIWnyGnBo5mrlG5L2mys2QxrSairtdOBcPDx+f5xhgtMhRkcrCDi+4uYLyZxgODI26WfmjE5LIcUUC9xSVYi5pc9aV8DpSY74fGbBdLKwxSPr6EF5TvOqY7pnlNioFg8BdYHjC4VI9E7jPWzQ388QevfPqlFHEmIkQjDWQs+Qb8Nf8xLC2pQ3AbXPtgGHxqv2ZjXCoywGUXrw7tHz5HL+bkQ99UCQrwZzV8Hnr3LZeFsXc8LbR+4NzQ+a9XhPa/3BWyyzaEJt/swh8Z40RktbGpFUBDJUEDdRj9gyq5HInQ8bAeZCr5BaOaUqH7jnCVxNykeh0wHmNT0FfZjRtHKqVbAPZJRCZSgCL2F/57b70+9D50N5Z7vNEWHxD4wOAXBOGe+dD95Uv0LC3dGpGD5egAKR+H9I3996pyxDqjuVgWQ4qa0aC9jNySBSMVqrQAj4TGXNZYGLYz+w3WMqF6ajwc8Go/E3dFu5NQwnvGaQov80jQOHGsN4cTlGdV7N64BYnhhjkjeS3pACCTZwrAVuM5ZnNAXi2hGRUpkss17nRkHeBxwmcv2h6a37lbs5/B9VgmoYeaV67Wt3K9t90Q+h/ZhxlVcY0m9wjiIrWdM6ELV2F5ASnr4SyMBlymMWDFHeS9UA1e+2BAnMaS4w9uDHOv+ZTdZsAZDn+agiDT+U+XhsD7mxhs4MeDhH7OsncGs6ZtWLrwMSXt0OArxvlzHx5dzp5420GEt5GIHiKocS0pdTGfF4LMxaAkFUtBPE1dmcCzuT1PfAldgjwOjtmlIcogTRqIVAc2uVnuuQxes/vQvjCPY8jnXfGJpQzwehwLPlBaP3Z2aD5/C3jMsGKR1BfbyGqKUYz+lZr5ooTgxVyMfI0VkEpohLxSISrgmYJaLzGRR3uGmJA0h8v2BATCA8ojBYMURyv3sprom6lOl6KaPxmGDx3p85mSOJNcErs1Rhh2NIOVOpwKB+2TvLLIV8SVDFDJK6uCqAOFfcloIyzS3DGtMTP5gb1Y6m3kWtV+KvKZg2HIi+h3zYX+r3wlDL58QBdfDSxoUHFHhr06Y1qzMj3mhLcPMGBpFqSaI6xdA74wk9/o3TenB+c1rlwXmq/eFbr/7XLQM+EPh4dLRvWb9ZmfrLwQr7qpJwOqvKnVwsjmYJ7yxfCCXgpUzsiyTlDm2Z9kKccmpeIBNc8rcWFEOYuc7KKxlDYyUheUab/ZYdRT6QaxX3KQd/14Kwy+eF9Y+K3rQsCsafCl+/XBw3cO8kfXvPm0/b179e0r3aiOvLATl8WxKng+sgIYExucArnX3LYOtEJyG+1rzHvKmajj1ho+3+gPMQVfPjzaINVD4vUpv0jugSkNTinviXD6cNF46PA85tXDvo1vHF4PCtLiH6wNRzv4pqENKZWsGrpYhJ+ylCjL8qRLwV1ha+WSNvAf1MY8MpTz03VVN7R+8gLdccwTXhe9aTOZ6Vuz3i9dEwZfuD9eozLvDrmhPS9ofx7j5VhfyzM9aM6vCfGiLH+HhjTkdSR+e8cfOx/FJ/ordoT2f7wodN5yeWj/6hND44lrtXTMq0FjuSdst3jK0W42r4q8SKSE87Q3vq6ka6uUpJLPYceu8ObHMlrWFRHsuNCvSohGL6orFotOCq82YgQSHsSicvCWaUwgQF13IMz/7JfD4DZ8EPDCOe+25/PEnrMhtH/y7ND9uQt19z9/F2kekzZQIhZU/W3UDK0FUru5Q/qUWsvrbM0kLVDhSRSEYhK8DQ61rTcYNB6MgmUBz4hHC+4Wg9SowESQ0q7UBY8QjWNHe/M44Dj6dBddawA5DxL54hPMUAyUBFEtDXiOlyoKD0ApA2MUUJG40V/JCQpg+ZWdMRU6v3apHnWrd//zMsUhBJW1nZBdPBP67/iGPX7Xf+vlYBWDQVj4hav1jr185sQvD8DzNoDWa88I7TecH9q/f2Xo/MlVofWaM0Nj12zgc8+5dONF78Cf1hzBZ0q8QG47UtoZuLV8WVpFoa3a2V7z5LG/wiKl3jfciSinKD9RsZEJ+7Eop6MpO2hcTMb+BVLnCblxSkX0qzJG6JXCWI48OcsVg4EFoOW9YJg1zf/4F/W7vAyzpuxC9O95UyE8NBeaz1wfmi/dFQKfPYUPAnmJ7tyT1c9clDiLfbE+I3gkwCtLe1LXAS4Hwy6KngSqlE/MFwPK0hgFKgXVgmFY6Pd73/RBirvF5IHKA1QaqNJEkC7ZhUvh/v1zx/p88B1qsAPJYVa4s76mJq2OWByi7MPRSnvMy0+MXFh4EAp3+McmDi4rH/lqRVTyWg+f1c2fzXCphhkWZ0LDaw+F/vvuDsOvPBSG/4TZ1FHMkLiMo28vy1kUrwNhn/XuvO/ZHTq//+TQ+dhzQuevnxVaP3V+aP6bPXrSY3Y+lh28xoV/7p9mXbzdQUu72DCRtJGsi/0QT9lYtaOcTcsZXO+UFoutXFJxTjn3UYWoi3Zg2Y8la8/E4JTbVuBmRVlwbup1RZ5/1JsIuRhA7NtAiiLlNcTP3hfmfuTzeo4XZ73NS2ZD69u26Hrjwv93Bz4wpkJjvHLnfKzLJVaj1akkQmp9b6ORlG2gjirKoiPCDNENJnMXRG6VmOeINoL60I1I5SXn2SPYzk3NNL+pr0kR3KOlUl2w8p54JGgcODA/jxPOninCFA+gjjOoDjVFQFGRDYtckedAacBBZYagcZjQTZR5KcEz1CUKmTKP8rqmI32ppC2/XrU7tH4UgYp3I2OQ8zGyfGcbn43OFyIMPoGAxUe7dJP7nDD5af/nS0P7Hc8Ind97ami94cLQfPJ6/daOT+XUjZRMDHxcynF/+K9GIIH32y5sS3kdrJ88ljk8q6VJBXWeUquCr5ZVTcYS8s18tJPK9ZVarHMX+y4EJUjMjet9P+TGjrerbDyRWB2qC0GfTxTlN3l8XA4DVnbWVBg8hJnqNPhdk6H1fWeH5pM24FjxMm0Z9KhT3rLgvU7WwWSQrNQebKHWmE4RDUj8Wqw+kKKKqDlUEdGX9Ng41UGnEwqiTdaYD7PTy/a7PeKxClL04ynuaSlV4bI63cnQuP+hBS5yeD0MsA5NuhVghzvrAyMGL6XEmgOQWfUEbMFLa4XiQM2ty4g2Oc3hApaqlkQdJxCosBxr/+Q5ofmSTaHzc+fab+lYF1+P9J7bQ++Xrg6Df9yvn5rk7rjMQ1k+rI7v5pMYm7rAUYA60+uTEbbWIttX4whKycX2st+Kojkt3/JhcJMUqdXiEl4XkZb2uuPGaYT74RE1qR1RMyvXInlRNC9bIEpUjoYptfEkUI9jMPjs/rDwm9eG4Y0PhcZGfLjIFHZH+aDBB/UChta379bvCnO4E3dLAt7YangCShmA5VC/3LivHIWAQY1WlLh/8WAWFRPqpF6KbOTRga2Mz5HqLtsD74jHI0h5cjlB3tOjRXbv/hPH+/1B/MEjXbJD8S/vPLmKquykSg+KHcxUYi6wkdA0i2yAar4EKOUCKX6wwW1RQhfWPfHsQc80X7ErhLFu6L3rztD7/IP2OF3eCMnHBV9/OCy84cth8Ld8s0oSqHx/tV/mym4/iIkkt00R6wUsWLkLG+BW1nwSRSiLcBVN3bwCl9XpyqhaMB8r8MZL5HLSIjRR5lLae9MEd8MN+NwuouDBoWyxpOOG/eLBg+MIDN/n99d3hrmf+VIYfONoGNzfC42JLAyRBl89pNsysgvXhuzyjXZbRlHBIviuuU1hGveMG41dMDKOif9xvzyf72iEfXFjKisqoxzlXBUsGwubB8msLwZY6h38ZxmkKPNerOar9GHj/od6PT7jUZ2piABXGmxMALL5MRLDqkzAbmeuqBxyN+EmnvzKUwWqklZcIJtkC0ioU97cKXjwREDeG0TKOuJX+81v3RkaW6b0mzc9KYHPwL7paMguxczqnuNh/ie+FPp/eEvQj5S5nCPigCwhqtx9jtwOew4FdWyhu8hPfJVJnRY8B6tma/Z/yqCt2xfl0salcGvXs4GRF7W8W7DdRhO4CyJSNrse5tPioHtCAk/feqIBPhv6n743zP3iNaGxphWaz1hn1wp5+wfffDPRDK0X79CsWPeq8ZiOguoBsWqLdkWGYkLHQ+2JiGzxBQJAWZIVqnpsJEIikahaJgUNYl1qJAs3stDrNxCkzourluUBA8ijhQchwnfVU51/76qlumwpNPY/MDc3XGgsFMclMupcMVa7OpqMiZUVZzJD5CnmRtTAohwcsiAPotLYxFKLYZXITs2RoTPRubeLX7KBtF5/Xmh91+6gR6Dw9gK+bOFTD4SwraubJ3u/9JXQ+3+vxVIPY4W3KMgNNtGdg1nWUoILaI56WTX3SHulDA2YKs5yuNfYc2CVqKJkRLFR3uo15r8WqtRYUe6DWDsJRaVMUC0D2H4XYvNiJS0wxCwM9eadA/Oh98c3h8Fn7gkN3ozJd/ohcDU2dULgq6k2dEPnP18S2q/di+OCgrwW6M6XAsxYTd4udKbyAo8KFGxsDuQpAidp3JhFxU5IZBioPFYOH4JpKUMqjEYsyL4YhsONxpuSNezpx2MRpLhXHqhInWeqw1K6U8Vwbr6XLPeiO0UP8H40yLpYettoVgD4oRZyA8ii2Aa2nQzKI9GX2RqiqowotHrxRwfslTpjyniN6ucvDO0f3KtPaD0GBcuM5plTetQJi/fedlNYeOOXw/AWLDEm+UWqN8Kc0qZmFwokbbYd4wCOwtw+NSIodVnhkcW5Ud94XihsqojNWgKujTRvCvJqL1lsYptlBZa08O1bowJZNyIbVbl7cAUPjLdC//oHw/xPfSHw+eSNMybxYTEWhg/09AJS3kDLn720XnVGaL9sp91KYr92B5J66+Bqb5Py3MR+lBMJAW+wEe43rbSsA2fdgE3UF/tsMqlxHhTHBjLyUEgHJCoDzxv1sTJiB/1wQLplxGMRpPyuc78FgbuYBqpqeizQn5sbYF0Uc+x9dTCTdbIOSNTbTyIsWFDk16lUTBZA1FkTcylseTJHHsnjnyOqFgMKa5L51SyGedMaw7bG9vJxLs0fPTe0fu4CvThBL3PgixH4rrvxpt2f8/67wsKPfSEMPnCXroWox5MWuEuKtP+eXwQro2BNQ+4j/mSqAkjaUaTEgU4SZrlPOmkkzPvH7CMbkasA8tF7BXJqrKj7wYbO4/ESzdtjVG0S5xLbl8jKleBGdEGKDSlL6xqm6sFA/oe79QYcPrgve/oG9X+2sQsr1IQPj8ZZ06H9ixeH1rcxQJkH9pUth2NlFAs5UwbNoqkdJ24oYGuiIpbV3pGFf7vWSpa86XUswObHL0LlIliH57xYPVyJeiLbbA7vN2758FgEKX49yYWLThmAPVmXiJR/pGD54ZFjC8fsmMXe1NFGijINVR/UMqEuH74mYl5HjanQyYkMQDgAScVH9652GyNlUOjGOYk8YaNTJzsdK4tlRfOVu0MLywh+ovPiOa9FyWQAmxZ/KPxQWPhP14TeH9xkTxvQ/VQRsYHa5UhVpVWVIBHQlvsoY/Qby7FQHPyqXGA/GM+2KuCTyld6SpRhWksEPTB5vihHzjWeSEDFQmcVGnK1C6gq2qi2O6WoWg55iUlbYNCPvXd9Pcz95Bf1RNH2z54feh+4Oyz80W1Y6h0PjTksw/FB0v63+CDha+V5iweSBTjW6hUAZFVPzpSRiPLmo6Fk2beFml7dR+oLUh0Xq1/jQ9IUnovHxg1oC17ZSBch9jPIcNhu/LMIUro8jMQuoL90NkWQd9DO+yWVPxyo/JEjvaOcZZtH9igoPRZHXX0tWTzRvGIeNh18HgXpmFxL1PGRpllz6yRHXlqM5Xgrg1/fUhNTozjgJMPJ0HzGptD53StDYweWe+vxKc5v/bKG3l+XXT4L82Ho/94tocdHvdx3HB8PKK9ghZS4i7stsdzTP9MiRCHLiFre76sqwLz1Hp0zJIj3Pmc5Zi23CC5P9bFklNVpCMqZYl2xHhOlZQjLe+nUi7sQyKvfEPivfjDMfc8nQv8T9+g5UMN9x/W6ruGtx2COfcQMqvXqbaH7y08M2c4Z/XqAD7pzd3mgtEy5noIpgzaOxN5v2jQ1t+xjh/uCDPVoFENknNnFQ5cABu7bN4UoUs8lgJ38DsORKFk2PBZBinvogSlNRFXm8keNhw71j8KZzhHzGl2TaNCIMT4/cnYg85+s6EQj4pETNRgX5SSxjNyZVChK1CEaA/myTxluSBi4jMs9sq29QWjsmdLPW5ov2qoAxADHlxsMrzuq6yN8ocLwg/vC3Av/LvR++wa9i093sfNIxP0V8X2ne08jYSdHca0qaZPghbEvEHn7VYbSqDYvXmYx3AvhViqvkkUdBuY9RZlYbBIRYc30E9xV2JKh0u35zR2Wz+yz+V+/Lpx45T+E/tUP6QJ4dtakzPRCifOm9Iac1ou3hfYbL9Xjm4e8QB49y05Af3iGfUfeOsggWs1HkJd9FHOjHSn2IzfIjQiTKavKbSzr0FlHkCmRoiwAvsimCgK+4GjQx3xx4Z/HNSmCXVMXqJgW98BjgAcPHT+eDwxWobMlCuzMJ2M8j5yLZMaTLB5giViOeSuvk0+cbVWILJK7ZlXpuBci46XSckKkRRlsySiRR/K2cpYINL9nb2i94Xw9NE03cRIMWrxXhycMX1/+jlvD/Os+GwYf3qdP/SHvVI8DlXtCjsmbkQsWAULpvC/MyJak4pAod09JH4LxXivblOH2Dlq5zEJUapFqEzk7v859PDhpKfNqVHfhjymKh8En7wlzr/986P3WDVpGU5edazfUsl+zp6zVj7pb37dXD/jTAwfjLQY2c7J9Z2JOzUFGFn4c2R43UJuljcZLgyZFcT8eyb4QagcAEg+3gXUbE2lEkvWitfB6M+xxI1vW3+0Rj0WQ4rUovx5Ff57YDdX0WKFx4IDNpDQrUo8n7tXD2LgoP4AUxCPAHE9G8VHg8pzllgmS1ISFkGwsJAqvL4H8p6kgBpXhhgOQ9RQnvhiI2q89M7Tfcllo4FO9sa2Lkwmf8HxteTx6Gsxfeygs/Icvh/7v3mB3qvOVTzjJ3JcPeLWH1UgaUcrELA2xg2qNeAq5odaTgVJZShTlIMYVdo6qxL0SZcqta9WACOQpsgrJRGI2LiXIKzZwaTfdDsNrDoT5n/pi6P36tWF4k724c3gEs6YdE6H1r3aHxs5JPSyQHxLtn784ZOevteV2XodRCxpkVAOIHTe7xun95jYS+aYA5XUUZj4K1PYcqDXfZwfyEln/K0leQ6sCwGUkuRiVxmuUvWzym38mxfLrkHDG5IHJQT5NjyUa99534hg+/IpnSuXdjOSfJDpi5CmTQFTLGZ2AQDQlw2swkmFrw4zK3EDFDSa34xjnD4lZipI4zYBn1tqALZI3m44lZwX49OYPhLPL14XO264IrV+4KAzvWwiDrx6N9+agHUd7epZR61XbQmMM0/S/viMs/PQXwvCOI/bUT9Sk17jTaawjr4sQnwpMz4Gqa2lRxeKaRahxbm9tVV+pjDaJu5xZBCtXhlsbLefKvliyKndvkVKM/R7y2U+3HA7zP/DZcOKHP68H1Q35elk+lYxLP77zb6IVeu+7A0vAE6Hzm5eH9r+/KDTOXmWPaNY+0RmTE9aBFEUGymxcqa+JRfoEJV0FMPWulj8vm5eJebULIPHkphqgRRGngjkt7JGSombbCPPDZnNZf7dHcAQ/GqxF2oDk+++77YmoUiLlHwka+x+cO4YD19dx4IhQ78Itqfe0qpGBcn5A46cEkuktzFhQEpcOSNlVUchs6UjG8lWUxGkGvGVRDxkmfluEiKDamU8jCZ+gsH48ZE/eGFpvuiiEzfhc4EVeBKXG9rEwvP0EZgFTehln/713hsDnHb36k6GvbwExM2BAS17eUIIaok2OPM7E/ctDEfPWS1TSIkJGkBR6bdU5hPmpg3siLZukucVaA0q6WP2FDJdm/sqw++fCwi99Ocx91ydC/x/uDY0ZyPnDbt6wyfcW0owzTr4W7LYTofX954Xms7eEbCP6l/dACVZ3XntpR2JQinyB2BZXqkiqHwG3TUxNlIcpwAyKFoFqzMJKIvY1GIjMItkaW4B52NmHkokczax5pNPMlv3COffskYKzp11Ik0jdmPgKK6ZOpFwGchg4JVjno6mXGD73qWs3vOPtT/k5DKMpcxd7Wz0NKlHsdT8CbiaGhAfVhJHA1HQcABYuLFcUzg1BI2rELnKU8tE2p2A0BJXHBv+axZChzI19H/gYlvtOYEZ1JPT+9FbIMCPYN6cXPAyvfigM9y/oJtDA9909fb3e6tLotEPjGZtDdvYMgh2C2lxfd1LLu1ezCGiBghK43EgNLsssw41lYn8XfWmaUchdKGc4WZkCsHJj3rHPn6cgMA2+cTj0P3Z3GPzDPWFwxwk9Eqd5xRrsN5Zu+46jDPZtmq+hOhIau6ZC6zt2htbLd9rr5uPsyb7dpGNSrwZ5F5X0oPH40MbHj7qIaiIxzVHNp3B5YmOE2xGOkjZpG4+RhzS1P4WZlmCHjZaDGzrTY1c2Vv3psj7j3K8lPVwwIG1GmkDSXSZIHpTIe1BKE3fde6jSUw8bjcnJTvNff/uOp2NqMCZvPBje286mgUQnTqQOZyHTH6gPLv4R5pG5ctgqCgNgqTcruYtjRRuTIdXBxxT1ZAUwfoJTwYFmXpiHgL+0xxKmsWkyNPh6Kt4vdWg+9D9xIPANxZrmY+bEJ3NmT1uHANUMfQSz/v++DbMFfDA+NK+nSza24vDxyOCkzMf2CKhv6BdG+mMehVREbWUqnJg9KX1DJrH1ofTaFmDeS6dN8RoNpIt57gufcDrkW5Y/vC/03n5zWPit63UrQfOiVSE8gADOp2l+Pl5ewVKP16D4Vpzm0zaG9n+8OLResNW+rGCFBF3HhrBvNLwsC7Edj7yd2NfiOGKTBGizM3uqlLiRPWXOU16DKJe7kjkZ+GbdUsU6mJPA5GyHrr2qIHhvKEh+WGRIxrzEf74S8rbmhs7vvelN1/Dpu8sGNe1hgsFoI9Js5H0W5bMnpx68qkHqkdS5CJvWdrv/9HfP/YVmO1svj+r7yDgv6kcjlYNJy5BaJtqRmqj4NM0tCkQbM8Q/yxGJkZ2oRdk6H6oiQW4b2+oDXqBDwgzQ8+ha/A+vO6gTc/B3WNLIKRI+KrLzpjGjGg/DL/CZ6nzcMM7EVhays6ZD49K1ofkizK4uWR3CDA4hHz98Eij4sIWxj6x7fAcgEDxP8MRgs03m5c3S7ReDGrlWrswLWKIx8PA2gv7HMFv66oNh+JWDof9FBGoE7YyzTQSi7OJVYfCuO8OQ3+A1UQb9NegNQvvbt4fmS5EuXSdfeptLqZ8jjaJS3SVA4/uvRrpl3T56wAJScY5Fe2mgKPdtdaVdbmOs0BmiHxpKXByHsm20I5yFqom+WhgMPzqx7f4XNRr/cPKB8TgiaeEpgfa8DoVRXQpQHqQ8QHmQYqVk61IAADfKSURBVHDirIqJYPmHW2ctJrpZ84ZPv/CN4xPt7bx+XvQ53JNnLTp6khZ6Qjqn2MgGAprH8hZv3MiQf1KlNNobAeMnL7XRjHxeZAloPLm9HLqAn4Re3LZxZBpP8CQ8wtnUvWHhN6/XW4ml5TLnFVtC/6P3hXAU/YQj0diEw3XPnJ5rFdZ0Q2PnhD3R8zlcDuKzh0eNX9fz2g4p/q0toHQKWgSbKBCS9kQZ9XEXfCN5CVGceiJi18Zi8APKF1BQ2v/U/jD4+7tD72/vtZkhlXxw4AHsEx/pi6Xu4KajoflEBKlbjoQhny6BmVO2dzq0/+3Z2l++vJN3+ZeX1mWkTU5Y8NozcCwXKdtAyIh553NioL0fUJWJPJGUWQTZF9SDTbnIIqMiC8aPFznCthGmAsGYwbFHZHrP2JbGKxuNd/IXJcuGUhtPAVNIa5A8KKUByimDkwcpBicPVATre7h11qLbzhpX/+1zfnL9hvGz7U3l6l0AG41mZkA5GFxXnC0S5YNFGeYTHtAwjHbJkMxpGZD6gADysZEY15eLoMLLksUmH8teUBRMfjJQSEQDfs1OYKbQe+dtWOLdBr4X2t+9Iyy89ZbQ4Jtj+MJOLP/CQcyq4v42VuOwcTZxNg7vzUftleDPQOJLI2Y69rORibZd80JfN/iNI284RTvU1ao09k9sQhnx5MC/Nz1mkYeOhZhhG2iQZViioi5eS+Pv47BffJjccP+J0PvtG0P/I3djudtUwBp+4xj2B/azyJ+NWSMCse4aP9oPw2sf0n1R2XM2hsG1h0P7e/eEJpd1DL5sggYOK65BKtaOGUuUVGi7fYsGqRTgcdC4S75vVNuMnFr1xGLUCmuQ2Nn4oMC9Wh1lIySJTecfwjaoiGJcO8i38KHXGw5/u7vlXT+MIjrDlgtp206GMSSM2kUByhNlTB6g0iDFemxkPLw6R6KNMfyJ9z/zdWefOfukHq/R6GABGjAR8QCqykRsR1cMUlT4weMm+rK1vFiAw4AG1YNazgnIFmWxoUtwCjikJi3DBYlS48jz+f7FjdoblVEluVfCC8h86tY1BzC7ui8M/uLO0OjxB7IzesXV8LpD+o1adtnqMPgYXxqaheaLt+i14LqgzhkUZc/HjGPzZAjbJ0O2YzI01iFoTeIQYwnJ16fzupcvS3XBmeWU0AbFAPDxpFWwoYgjgTM/ytBG8ViicenGgMj7lgZXHwyDfUd1Pan5rdsQIGEL+fwbrg6Drx0KrdfuCv337rO3JDM4TzZD6/kbQu/P7xKfPRXLOAySRrsZmi/ZhpnTZtQHO+6bOpaVc2uzCuYkdcaRK5QTSiJlXEKAVxb56KzYUlVxJrjtSWCOCsQihdjGqPZH1XhdTglovS6IfbgUMNs2+m6hP/gvY1vf/bMwp3DZUG7faHCI4GMqD0RpkGLwSuXVIMU6mDg0T7W+kwIftoOP/NlV333ZpWufNa+viqNrEh8gOokjJDdWGZlDQJl4II8iLE8BNglLucYjMiI5ohPZSCDkA5L+NEvAfzSrRVUB+zjOYzYOQgj16e06UWxUnpWQAsxz1oSTePDF+xF8MLs4vhD6b70pDD5/MGQv2aR7hfoIUvScvWxrGH7lwRAOIIgd4gwfNa5qK2ho5sTzG0vFxtoxPQ2AwUq/LUSQafB9c5x1dRC4+IA+yTAcGITYEAauQwv2Q+kFBKFDWEwc74cM5fufe0BfBgzvOhGyCxAIN42FuddfzT0IjTXt0P2dy+y18rww/jEE3M8fCM2XbQ6NmbHQ5xMhMNvKtqNNT1sXev/zG6F5/qzeL6iXm6JNAYGKd+Zb/9ApUuy/2KNRLIV49bEYJBcnVDohDwvgoYwKXp/UWEE90ZPlgUgAq8vGKik2Oo4Jza1THiCb2zALnsXIQ8ZambMSBe/W4uI4stmYSQmW7uL4zS2En5jY+a7fiOJlg7drKTDw8Fs8Bh8PREx1QYp5Bifa+izKg5PXdSp1ngoG7/m9J/3L5z1zy0tO8BVNRQ9HHpv0RCbiwZDA7RZRbESjIA4C8hQTxcVHK0a4rgQVj4MgtoVe8qoiHYnESHbgS2PX20rIf8y4noa0oYAvayCOLehFpP2/vTs07j0e+n91D44WWjWFGREif/PS2TD47AG72ZFFMTvKrliDtDr0/vh2zGz4RQ90DDoA77tS1RM4zNMIUC34gY7BZ8BrXrThhvYIiDbDQp/wAX4ILnwEzfDeE3ZTJcttHw/ZJbOh/6F7MYIQ6Oj3vNnQumA29P7XraHBLwIQ/Phmnea3bAnDLx4IgxsOh8Y5M6H9A3sQJBEodyOAbsOQ5QyNSzo1NfZDtY8KBls/uSs8iXwAJsrhKjuuXgLIj3lR2EaQ8bQsRkKEsy4205LJIrgdaMkMMgu00UnankV+F7emg5nU/GD4/eNb3/X2KFo2MIAsBQYbBh6C7ff98OQBiNR5JkfKE9X8o8Hw0OF+vDoc3eqEjDQfIEgSc8PmI7md6ygWYibPk6HMjaKCWcEGZT4QhIK3YBKNOWDULivO5i0FlXUb55FcbjXztGCGwgjtd6SxPgkYMBjMceJnV6wP7Z+8IDR//pLQ+p0nhcZV6/UiS856+l+Kz1rXvUJWdPiNI/rIyc6ZhlsIuZTki0e51CPPxMfpYpk1QMAJdzPowH4WwwcBZHjTkTD8+tEwvPs4AhISv2XE7KzB5R+fl8WbTOGjwW/kgNarzwjNK9eqPby2FK7B7G4DZmwMdGhbA2btV24PwwMImNsm9cLTsT98amg+e1vIno0Z1pkIZAx62gd2BhP49ATNGeoAmoL3Y2l8BHXupgJam7jsT8clR1rQHC1yRQGLuEOniwwrcDuyeZXpiCQPAykjjfZmBS1IIpZ0odcPrcZw2X8SQ9ioqAfbzNkRgw/tmPhx7IkBzJPLaOP2LE+eNE2PGZ5x+fotT7h09aV84vki1woO7H1ljHdQpwHrMuops5zpSUxgh5l8boADi7LuA9Q+RVObqKdc1YB3tatilqCJ84LbEm6ME0+clo4aelBFHWmlTSbnhnmQQZSxu+iL91HtmQrNV+0K2Yu22hJuGks4qIe8zsOZD5fSDyEwTLVDdunqMLzusMncv4C28F6l/fP2ZFHOvp65LgxuPYZRkdm+8WI1y7DtLErKe7lmMHzind26MD83CK1XYNn59SNhcN0h+1kK9Qiw7e/brTa1vv/s0PzWHaH53C2h+W1Y1u1BUGKAo1+64jVKgQLWTpBPUGo/gKwfRcuq1cqJq5i7W8q9u1MT2afK6MnvGSu8V+H2EWIhi+WWRNSLyLzYo3J9UkaflrypbjIYoOezwR/8ym9cf4tJlg+xSbXwQJQGJF/SkXKZR94TZXUBi3WQEkvV93Ax+Jkf2nvBG15/3r9DkLJeFvyAkkYRQXVyEAobVwAJW+IJmVMYi0RnJmGOg6HIWQHL5X4oSv27HYiaQ9EIUJcXVTEWYEGT2f7HfN4XgE4SUtpLgJToCR+dCBKaIT00r4fr8d4rXrjmW1Eam7sh2zsVFt56Uwj3zhVePOjwGtRaDAFeAOc1oo3g13VDg7OhOzF7mkOJeIe77BVM0Gc7xjXLIuiTuubT10GHPAISL9ZnOyd18Zs3rupiOL/VY4DzQmIczMhTBYk8PSNLZQ2pBw9WOWrs3aSqkg/KK32v0AGZH6bS2CHxKlPqiGbCCJ0PaxsnJnMmrysdO0TsE1mBx6z1WGu88bzOxnd/WvplRL4LFTCoMOAw0HiQYhBiqgtSrvMgxXKeWIfXM6q+R4LB975q5xm//ssX//TCAuqm57zTwSifCiOfD1CCMieURV1pEEdK5CIcao0wCijyoey2SZkUia9Um0vB+Hhe5MEzUEhPO9ojZ82lArzvm4xIvSAhQSzIQpYtEOWUdbAEG8fh40jAEm1w/1xoHETA2o+l3D1ICF7hzmO6LYBvuhGNsy6b/dAXWjcDPwgoA94aQF8ZNpzpTLYQdMZRD5afu6a0nOOF9mwthtVGBMSzZ9AOBKTNY6Ex2wlDXvj2IAd4s6u7sGiXRloCpWzU52bO2Em9qLRnRrj1UqY2iR0LUAop03ggIS822iccMy6UeSKvIrWNMFHRFkpM7X5ApYg8KD93Bv3hweZ489ndje/8J2qXE9beMijzAMVhlc6k0qDEIOWBygNUNUixPP15eiwxfMkLNm/6o9+67I0Y8+N2pkos5WKweuhEYlPiIPHjVRws8tGWiGa5DYMBmNLvomgOOYdCPiilkYltFvnBfyqLyMuMQiyvVsgHMybMm+0nhPol8ZiziSxFLFYCjqKWa1wC8vdxDBa8vnUMsyQutekfeT0DnBfF+WNm8LpozZ/fsF8QwPjzHM2EeLMV+XEMFS47+bx2fgMHqsDIuhjw2A6nNU0lRogTuIU7IXVEXTw5cxuZYBP70I62yezYRiRFnM0/PQC3jCbYRIkEZkONSc2qkDog8XKFp1NDNC12j+OF+0BPvlfIuUtVBQ3qGwyH+7Kx8MyxDe/B1Hl54c1LweDCxABDms6kGJAYmFLegxQTbZm8LKnXQf6xxPBpV65d867fveJnx8Y6qxe4rODJwn4ndCR4AKIgBhQ7YQEe+OKMlsjKUiZDpGhDyD6SWC45zEC0i7kyCqtixAB0AzYtKS023txaUBcL5WVZBj1s7mHAYMEAoLYin+6HQ7ak0YZQ3liHNFGdu6OIH7k6qk4BNpzaWB9nT7a0YQAlpTA6EMAgDml2ShlSHhJgxj5eCrG23CrlF6POOoHU2FgnSmQondIG2UaJ+ChL4NlcpZ1Hzvsosbf9RB/kfISzaV118EqYyDs8j7q1B25nG8CNLc9tE8tpnE83NFrN509sfeftUiwjqoGDbfTWO89Eu6oulbnccbL8Y4KvXv/Qkb/7+H0feeD+E3e0mqE/xm+Z8tZww4MSq9bAQ6q2hHo/O1zvWeUh8JNKpiZzM5YVJZsULmREbg1CPsL9kQUhJy0yam4VVEZXanbMyg8DEnlloPEA5dB+RF5yJM8L0RYBowpZY8PkRUT5bRtnTZztcHbFxN/AMU850pA3tvMDhLcbKJ/aRVssD/XNHf65YT9aWCg1sBYsku8WUlHCfBQgrwoideuYkmNchrXESzqsayGnvZerGkW4Sz/WEsgeGzmgf/6RM2uzjPZSQG4qQ1TlcF0qp0xl8a+6Y3tzhdUp3+RALI//rHForHkivjZuecHZToo08JD3WRVnUk59SefUk9syeXn35emxROP4iUH/3X+174brvnbw+tmZ9kMzU63J2enuqox3euou9GiZo9IMPzguV5bUDpgdsQooJ3I7M7RTynylF0VNR+QFjVgxUV6TsMEDyGWSjyhlVSZnkXxoozjKklfzcmmEZ0U9wwpJsMlig4RYQZ4HIqtrS4CCFmRW12jQxvTsF/ZSET6Kvio8xD0wTjvKPhWR5mQoShfU4BxpITV4BZFq5yi31rDVxpO6FPuh/clNDSwKPu8fiFylfVWHiYmUoEfwKOTHkDKWNY5IPHkxQmLXjbBxHmq2mYLCsjBk3R2cP/0wuK410f7zN/2Xry7rK9YJBhQHW8rhlwYn8h6APBh5oKoGKaZqWesNQ9ETjx3os/n1O44fetcH9t14w02HvpaF4X0b142tnp7pzHIw8EBoIOjA6AhZKc97s5SlDjJSCqIqp5IhyamDSgwqlMvDkUzMyIabyYuCUSbDqGPWKcz85KQsWiwC5fIYDQpb49yHoP1FkijKBMqQJHJKloxnClCiOonE3JFWWSAKaJ/3LffN20iUC9meu5Q5CwhLwfotZgCy7mc0qPdGJ22ho7xfIE/7yBhRz0ld3RUpQDwf7QnZqw4aUGByq5eiIlh5qOL4SkOLYAa+SegI0KcCYb0lZe02liWD8KVWduQv3vSrNy/7bIrBhGDbGFQIDy5pwPEgVA1MHqzczhPLeyJS/vGA2nzLbccOv/+j93zjM1/af/VYOzuwddPYmonx5jS/JGLlHA+CWoINj5SNCBHBLCNFqup8UDG5PrIGGwQcgBSVB5bbu3GUezYiDS4VVT1yI6uT+6XZzqJ2g2q/AO8Mycgg7/2xqNbcUUmTuqWJaLVoBaoOG9tF9+twB0wyiIlAGbDp9cBFiKKkBLxYHYV1Wq6wLMF3SHzcuEm+wwarIWkN9ymNAIWp2OIwYKNjUDEQpYFlzYJcuseRc0HFTY2ghOg+gnvgvrm13+31B4PP3NcffvA3fuPGZX2WFOFtJfXgxOTBhoHIv7njBXJPlKUX0N3Gy9BX6o9wejqAtV4YnHvm5Kqf+sGzrnj6Uzc8dfWqzuZOp9menx/wm4viOJIS3jrJkdEAIm/ETuAIDURSy4qBPQeenRQ46Mj7bQrp8MphqjIlwKt656MgNamD1+3xzS9Wy0Nsm/aJTiROvPmJRTnhyz71QWIXYS6iLqpF6AZHXdVWwD5wsTUltomQq+ivBPYdEfct2ms36IOaUrEi4yKXVOliKWGakoiotq2SpUDHGP/exWW9wUWV2owpCU3g42ZRdZRYJxb23ikpFhe0POWE85F6n06MNcPxuf6bx7c339BovHMeomUFgwrBZnryAMOUBqs0+YwqnUml5VJ/TITT0wHWld1/YOHE+z58z02f+OR9X1m/rv3Q1GS7MzGWzYA2+c35YMCBH81zisQDHrPa5AeVej+qBPNGSwEKW5uq+0lGxBMt8gWiP4liefJgReU3qusgGyQ3kmFsAzkwynGfeGQICrWPUiZlY172MZ/DjRxWh7icQYKZ3DNbLeIGYq1/7DwDB1XeamW8MJPrxJSaJVa2jkQJMOeeiEJLLtU6TyRy+rbGJTLyBbxt0pJliqaj4CaOog/BxGMjG2x00Ts3MJ22slXWNmWTIl+F69wO1D4ALPGBd/1+/4Pt2ff8/ZveBNEyIw1STpnSAMXkQakuUKV2aZDKT4kKPZ1gnc177p8//p4P3n3jJz99/3U4Gne226G/ZrY9O4Gg1ec3TjxYMtXRKrfYB2gyePKTwgdJlPlg9bBS5Iz3rRUyrSGVgWrAFP5IIjcasahsOY/0Al6WGySZaEMBGeepRJ63FVAuSoBXH3iekAP/Vz4Pv24Gk1KROtDA/iPlRjn58340QAKdHSuaRYtYznJFCS9VpUTqdWnAqroTno9OmLO9L+wkY/vQOJkVqhw8BpSnKvnQwbGcEd9Pq7Cox+uMifp8rFKfwsouAkWl6lRTyHTsB3/Vnr3+M5QuN7zlHlA8OJF6IGLyZV01Ue5LPSYvR8rk/p06qvnThT7SYPum8cmXvnDTjhc/d/Mll164+kmTU+01C/GmwYEfbMKPbX5mGDE5MpSLMh+NJdM/eG6jjfJIsOPwIqK0QDR36q4d6SeqmzmUd0FSSKJc6YrI5+2KfOJ/NOTM2Cp4xP1LVbpDUreUQK0LaUBqJ7Tz+ck2ErBHO625S7QnwkPX0pbU0IJwviojkK/2VeTTUoR4FxKJIi+KZCzbx/2iEBsfh6D27a9ZSk1zwHlScV5ZqbyJBDNcDLeJ5k0GqVb43u7md/8+1csNbzaHl9N0ZvRwgpTPqjxI0bcnwmmKOtnpgK5ZddtZ+6mXr13zmlftuPTpT1n/lKmp9pZWM2uxVfajZSA/4MywuWAiMUp9zBPp4KAQPMeOXfC1TyoGKakXITp1ZfRp5cvUEUsYyMQyLtTYFhPLgi1dK6s6rlZwqjCX0b8kVneUi45CXVnfqiw3RJRSzHYizyClPUFeNJavguK6ZhSy1GIUjUjYxag5ushWPJRAOfUOKx9LeCd6doSnXEr7dEwuNi1QtUG5DOUHgzBotbNXd7e96x1Rs6zw5nlQIU0DlQco0roA5dSDFMueLEg5rcNSuscLClhnbB2f/aF/s+eC5z5z45M2bhjbPTHRmmk0ssAH6ulGQx1NwE9kNjUfEDGvE1xGkVcml5cHbywzClTRhCx4t85LnaR4qTxZONFPVqo3eRL5PkW+DqX6vLwLXGknqLTIlszzTA1oCxsFKNugGUuHc0IaFOSXBPLBvCrHZsR+UCqTiLKVa1NKJLxIxSZV56LYF+CjalExopKt54tNRLlfrC5Ax5GUGYA8N6W+SA0SRFEG20F/eLTZanz72PZ3f8ikywsGIjavmjxQpQGLwceT5123VFBKUZUxr65cAnV+HkvQf3bwcG/+wx+/79b3vH/fPx09PPeNqcnWiU670R2fyCbGx5pZnz9F4/H2Ij4aKfA9EF/REZEtzJgzZSHzMqAyNj3ztJeI+Rj8dAqLjkCiEMuByoTypkoNKnysI6es2a9RsX1qG5JEyOe+XBbZqMpP1Go+QntDgfSm1D57XkCm6ohbirBxKxaq75ekTJIchZZINTW8CDZqD0p6GxPWiG9jm5hlRUS0S8s4vPV2MZtMvhHyfo2WTNWwJamU2OTHEah2fgrIeT0K5kfwifYnv/Lm62+LmmUFm5umNDgxCPkMyZd16SwqTbTzgOXlPXARaR0p6vKxh3NUbVKk9tVyjxT0s9DOQvelL9q84elXbjjjiRetuuDM3dPnTk62Znjtqu8/4VCtXiUFgA8K5ylPBoYGLLYcaCZ2RwlisXw0+jZmcxVRKVqL6M9NC68Jqu3O/TuTYlHpAlS5G7Ix7+eIQH2tCzPm6WY/hPXeisj70R1UHMUyqdhYbonCNilVA2rTMtV6kFyUUqJkVpQzrsiLJFlHJSswwDlsSHADgFggYy+xbNxTiIrDZprCccyPQKvdCAv94R2N1vDbJre89/NRvKxgaz15UPEgQ8rg48mDlNNU7gHNy7mvqn/2EKmD8jqaok5GUL5Uj4+Snyromxfaw6YN3fGnXLZ27bc+f+NFT7li3RPXrRvfgZHT5nURntf8Ub8ubLJE3qzIpqAYMhNHO8m8jJ2UpKUBncAsoUMZG7ASC/UlypAehna+o5Y4ms1XpTR3jjMoLoj96CmQ0Q40abdoEowFlOE3jRJHM7cuwBylBfKTjXzZOHHgTFE2v5hOWalt9RilKZdK60hLxDpUISlEubqwlwg26eyuZJozBUzEvTA/VtL4oi+9oHkrvlSxPKlCdllkdCSGodNuhvn+8PpBp/fK6U3v+0pULCvYZE8eWEgZaHw5lwajanIdE209pb5ICfKE50lT3lHHpzKimifqZCmoP+lhGoF4FR0Ba3137OUv3LLrW1+0+YnnnTt7/vhYa22rlfEBJmEhv50hVsPR5KOKlNK89jiIYi5tWq5RtihLkLMsbORbFma6JFQShAXovyjnTSSiy4SJkD6W95LcWQ9iqW0CN0/rGGXrsGBjdXm4sh4hHx2WqEzzvtfsQqpCn5guAsWuLpu5pIrUUSxRLRzb78jFSBZ+0v0xkg8XkyRaVyZ8YpV+++elFvWVmzNfPbYJup1mmFsYfKmZDb9jbPvyP6aFYFM9eKSBhckDlNM0MFUDFAOaBzUv7/7SRBnheSKlo3jvcaJKiZR31MmqoE3q+1ShGdblF82ufc137jz/ikvXXrBh3dgZ09Pt1bx+NT8/1AV3QYNHjGrSt1GiJtVgRZ7jhjDiTYrUWUe9qOLXZHUo5IUX2fuZHsWlazuJXAzvSnc+RW7Djen8pIyZnBQW4MHkXVVIrU3koLPbDRyQy4F7cRq3EqkQczUo2xc5Q9lr1SLhpaqWBlwNnfVj/tFTwDMsTiR5b3aNZ1Pm+2YW1g01dQjRS95XgLOJiBjrNsOJ+d7HQmP+uyd3/NVdUbysYPM8EWmASQNPGow8WKVy8tUgRZ6gb+adEillN7kt4Tpv01LU+RSpnr4dXpfrXVf1kepTH1U7gsGqNzvVnnj5izdtf/ZVG3afsXvqjK2bJnavXtXZ0Gw2sjm+Mgoe8hMMZ2P+tbkJYk3lqiQSX3DpIPPBTz3FeUBJzBO2gAs8KmgWFNuErLmkjpQeAApzpQN52nmvMkkd5akps1EsO4pcn5eLKOVjAZDCxGTWnHjqqwz3ARozl1wyFon5IrcYVsYoQZ4oSrgFkfIE8r6DakyUef+BVwmqUY4tSVHKyWZxTamN8uWdFbUZFS0MeZPchsiF4Bcd0xDwIRtOzA0+2GvNvWZm6wfuj+JlBVvoieCQY2KegcODD1MaqDzvPJPbuw/346lOVk1EakMwT3jedZ4n6vhURtTl80MXaQrXn4qOvN6Xv2F1a+KqK9ete/oVG3ZceuHseWftmTl3YrK1eogownuv7KTiYEqrNldypoENzj0vAvRxYMkFWHkqxNHb0nC9bLHxcVsCBXIOVAazwZVEdODtLwpGanJz4zYpV+YXAxo0lProyTg6pMA2QGJBFdpTLP+cxEwFRUkDeWKxJZFapRbIW8VGXYYOLn84FSWNerkoTODHR7wRITflRgeQkphdtPWyNfWIN8FYNwvHF/p/frTb+t6NG995RPplBpvpTU2DgwcUD1JpsEqDUjXv5TxV/TmfykmJqoyUcDnhfJrYu25LUObUeUcqqytHGVEtV4Xb1tlxbiI/q2fb3XP2TE2/8Dmbdj/nqvWX7jlj6qxOu70Kg7Wlp1piIPPWBqLszHLFkHZthXoBZH3cES4+VeTnFHh5Vp41R48UEH7i5SegrCMlUlkkqYpI1M67mYtHQnUb8QaznMmilxhtY87APDPxRLQtUXApXJJqF1sy59IaWmmPoWxn4spRLtQ5qiK3l7SkTDNGjSuVABdtPPo5BcY4kxoM/3Biy/mvazTetOw/LibYMmtdwTPx5GVi4PHgUw1Mrk95t/XkvqrUec8TVbtqItK8l3NdmndZHWWKR0lwGeG0ilFyB/WpT4dfUibNLjxnevbV37b97GdcseH8zVvGd493W2s6ncZ4p501+Iy+ni68003Z2WLHURKFJByI6QkRz8el/aQKoMhiSMOBDW36jQoFCWREmTdxgWhbd6Yx7+WIRFVnLVSE6YzIHVnWPXAb22xGpSY/ErjnlC7GKCuvOMpKDphhtmhtri5lIpAvdp9luKcEtpRjJ4t9dAvjDFWHALMUE1HVaWWh1xj+xvjWd/+ESZYfbJq33GkaLJgYeJj3IJTOmjxAuV1K3Qdp6i+V1dlUZQR9ElU713ueSGmqJzxP1NlV9X5kq/I6LCV3P6RcFjYuv2h23UtesHnX5Ret2b1p89jONavGNs1Mt9Z0u81mbzAM8/O8exQFUMoGWnWQIe+jNsIDi3htTwJ3m7iSCBt9uCJHn1S4zAzJOE+K5DSH25B1hcl0CiVlxILPT7JFvsqQXW5jhiffc57E0KGcN2eUJUGdV5E2p75pqZZAXp0VkTuinBQCtEVsVJXggsRdDisKeOnoQ/sWlaL892BW0Nw+boWEtPhqskb4pfbWd/28SZcfsXmiKU/wxGZigKDM+VTuyWVul+ZTmfOpfCma8kSqJ6o2bue864g6PVFHnSeqesdS+arOQbmPDs6uGLCaO7eMTz33aes2XHrRmq1n75nesX3bxJnr1na3jI+1xnr9od3aMBjYQKyDi0uDPw5OEy0NH9ji8Y+TSedTHOxqcQq3LzlG3gpZGb2IFLx6n/akDmaireuYLTS17qVIwP4wO+wt6pa97FJj8g6zSXdLeWlOjpPbuEW1fvKsFHTRjlFb2CfWOVMyj3nZuXEdkrrMDcYDsqVvbB1RYHY6oX9mbNd7fjURLSu8vXWUKQ0KTtOgVE1u47ynqj6lqZ6JqOqcr8rq7JmIunJpIqoyHhD36TKH83UyYhRPLKUjGLB4daoxMZF1LzpvevqyC9auu/T82V0XXbz6nO2bx3dihrUGJ2WmG0f1BzcYhMUIIhddJyxBtiI6KXRi5M7jaSQZuPwEYD56zc+YhKoAWZctAZT30yf3gI3cjgDt/f4gI2acB6y0LWYN4oGt0FJQe/ImGK1zDb1VoEq8llhpDuRjO1UymrmFl8pRyhhSUfxIyqmQOwMTeSNx/Lg11SjCn8QMhsMe6OvHd7z7rdE8Ols+xKYL5Kv5uiBA3vPOV/UEg5nLUts0P0pfp6uTu4yJSGmqJ5wnJVyfJqIu77ROVkcJ8mneUZVVyzBg+cBorJltt846Y3r2OVet3X7VlevOOXPnzJ6Z6fa6ZrsxlTUa7VbLzi5e0xogzA1VXCLzUqmtRlQCBysHrfM01knNnmPeS7sTnYSATsBYIIVHBHesPBVuF8tEE8HNUhPVT4EbGXIbFFJT4CTuPfLgS06IXAt34FXG8pFZhMUeRoEa95NSB/LeD1QlHj3AUFa0EBoTRfsI5Cn30oSrVVp1ICOjaGxK8BX/ZLiBHV9g0h8Mj4d24wentr37j1wN0HTZ4I0g6njSNBF+ojt1nomo6qo2dfJqPpWdCl9Np2pHuJ6UqOpTnqjTV+koHVHV+1hJberA6BMmulnnqietXvP8Z2zcffH5a3Zt2Tq+fWqyva7bac6OdbPxTidrDLBEnEfSk0dRRuOUhWMN5ZN3BKDWCSzw0xYZ+ZFHExPVE6EY+oDbef4UEE1Jck/OpK6jwJZ8pMjF6qwpXoDICwHmRFpspMnbX6qgBJdWLYq8lydSnkhLEFGX9xlRBA+i8AuuZGfwWCfeSF6j5e2Y6RhSkARGZbE1O/KWa2Ja0R82Huy0m9/X3vLn74bKTQh3f9qRNiLlCeaZ2Dg/kYnqyZwGAaKOZ6Kdl03LVFNVV2frvurkxFL6pfJEKiNSfZ2McMqyRFVeZ+syH0Yud6R5592eAUvLw3Wz7Ykrnrhm7VOvXLvlnD0z27ZuGtu8ZnVn6+x0e/3ERGui1WqG+YVh6C309RQHombMF4g1eEVe86KABZpfsyJcT+eKFqkCPO9Q9+tUhG7BMJYoZhJlF5KAz09IL5PvRC4wW2zSOYlvzZPZ0jK3gR/pvQ5UrMAnu6iInNR5rsyT85N9sRXh8hSQVc2J2AZXJD2jbW4b3am/SJEKV9iKSZyLtULqAx0/b/EwtFuYSfWG97Y7jX/d3vruD0PM8WwFCnraEVu/CKnceafVE9FPagd5T4Tzabm6vCcuEx3u2ykTUZUTVVlaJuXrUp0tkcqIqjxNRJ2d01E8US1H1PGkGmrKGZhn0GLKNq7vjl9xyezq889ete68vTNbd2wb37F508S21Ws6Gzqt5nSz2WhwhmU3lo5AUgvHtD6Eo7HEsXbxLogDPqclQJZ/kjvcPmaroDl1sUzCVjI1gN+yrVdSLuQ5BYFS26sVlPOphqhaG9xPHdw6lkwLJyIvLR77oN9q5oJIiYRPRYTnCyYiOR4eBjutRpjvDW5rtMJ3TG5/72eh8nFJd+7ytKPa9CpSfR1PmvJOnXf4iV/VpSdn1cZTapPKSIm6cl7GA15qU2efyr1snY5I5Wki6uyIk/GjdI5Ulg7PlDpPPWdZpK31a7LOju1TYzu2Tk1fcs7MhvP2rtpxxlmTu7es727rdFqrcE6O4wTVWe1OOONiIHOkjh2SUQCGA1zXQdySJzt5l5VOforcLiZljRHr6ljO1bRgJqpHgu7lDSeiTm4KKdCPoc2nQS3HVtaS5GWVc43bLwY1hX3BF+XIpagpkbcnhbetsCQ8Lwom10c3JT3leS6RmQIwne9fp50xSN0wyIavmN7x3msh8nOBRc3JMiBv7gjU6V2W6paSEeQ9ESmt8qMS4Xw1kNQFB8pSO7eppqo8LZPK0nyaCFK3IdxHlab2RFqGNJVzUHg5ItVXKZHqU5QGFxw2Ou3Q3LxlYuxJF65ae9UVa3ade/bsjm1bprbPzLQ2tJqNqUYjG8fUv9XCJysdcs7V5zUuXZjHoKYQXum4OIGRS0+2dEZlhkbTtySTTeE2CSTCJpYwpC7Ap9VK4YGJW+jLM6Uoz+HOEqcgkizyXYaXItysml9s5XyCvG2kzCMlWYeXztuUKoncwFgiZg25MDL8EMk71x7TstDr/9Oh44N/ufnc990KIT/kvRZdE10O5O0/Cap2deVOZsN8KnPeT0jXp4mo45n8BHZdmk/1pC6rS1V91Y/LnCdSGVHNV+2Z5z76zC4tx0Q9UZUTXja1Yar2mcPtXZbqUlvaEBp8Y+3Quei8mZmnXLFu0+UXrdm+fcvEpjVruxva7caqyYnWTLfdnO12m11emKeH3sIAS0ZOTFCcMxb8yXHdWe0ng4MnJK0lSppKolYV+vw8Ssyozs+tEbCg5HZWuNgSLG0Sh3QoVwQnMCeraBF8/lOFO6nqKs5r67LZjpc0rsaw6qrOjHnvUOkLgy5mUif6g898+vrDL3vBCz7CHxfLWkqjzp9WVHfh4cDLpjtCMF+VEamclHCZY1TeZSmtnth1efKeiFRGkFbtUj8PJxFL+XJatfFEpLQuESk9FRnhfNoeHgfPO/zaFlNz7Uw2cdaZs1NPuGh29d49U2t3bJ1ev2FNZ+PsdGv9zGx7PYLXmrFuNtnutLIeZln9/oDPx9btEHRfus5TnZZ4CwiNCG0iT6HD/HhcywFe5xlS6rYWMvD2pFWQI0wvOzhUQIBzXQNKz3SxST4ils6l5ImylaMqjdYSY5P3F7NsC1nL+5LaStj+6MPBA6mpF9NILBv3jRQCeVP/8CcxjbAwGP7te/7impd/94/dfExCK8ZE6MiebsRdeNQY5afom8WgLNWTVk8it2FyVGVV3mmaiDo+rS/l00RQl+ZJXUZU86l9asM0qh5PhPNuS1rtn9SeSGVVudOUPxXKOjkwSVX/+Hize9ausbGz9k5PbdkwPb1z+9jandsmN27f3N25Ye345u5Ya9XERHMVBn7XLtLDAV8/Aiqn3CAp6DBp49URab6s07k0Wl2BGxsrM5zMFnwoi0LyuZ/CYTxv0U47oQXZw8aVI5BqC4+jIKfGOl/yn3owvsh52yq1pKJcZZnCHqjY6fXqw8EHfvInPvmdb3vn/rmoTRPh9LRBzX8ccDK/dfqqzPOkTOycqoxwSiylT09wp6MSkfIsW5VX83UBJNV5+91XXSKq+dSeSPWe3HeaHGneqbeVqOpSm9SvgzImR6PZDNn62U5n1ap2Z+P67tg5Z87MnLFrYv25e2a2rlvXXb9p09hW3svVbmXTOE3GECV4tYsxzG4SjSclgxljgCrIP7O9CValzR4MLk0btxhmxSrsFE1L8DRnrs4TrYstHRSP6D05lraKPgW3jPXnqkpdiupRbxwQZSkX9UJ0QZ0jVVsuGoG2mqJ/Mrbjva8FwyPDo+BHwmnq7rSg3ObHF6PqqpNbr5V1zld1VUqM0pGeTJYmhwcKR3ptyeXOe97LVOVVGRNtHXV6wm08v5S+akPU8Z4nUh1RbVNKiToZwbwPZFL6yXbsGB+74uI1ay48e2r9WWdMb9qxY3LH2rXdtROd5uosa8y0Ws3xrBnGwHcQzHgnvb25BIX5lukBTlLNykCLB/7FymF0sktHi853QmWoSAQ5TFZaspZAvZet6gwurVqMLuGAVgawzI1jCeW5oYT9Y6E3RWmVaqaxuAnK1mbM3aOfbDj4vbHdf/E6KPi8OP+WuJpOK8rtffyxVH2jdC5n59TZVGWeT+XkR8mdVuV1uqoszfNkZBvTYJHyTkclwqmXq/pK/ROpPk2E01H2Tqv2LquTp5TwNqX2RIlHRG/oi8EicfDTprP3jKmJc3ePT110/uzqXTun165Z3Z1dj+A1O8XH2GSz7W5z9XiXF+7DdNZqTnTaWauNAMYgxdjB62D65pGf8xBoWYlWeaMKeM5O6vy6DCS2JcolZBvrIYo45d6rtECaO7lVakHUWDPqMPqIdwuzKVmXMovh6hSUaUaLvhsOhm+eOvMv+JiWMSQeJ/YsE8Gi1eKPO0bsyrLjZO1yfd3h8HydvCojqvI0T5rWUdU9Ej5NRBpERulS2cn4ujwT9yP159QTUaVVeyK1qdoTVZnbeT5tB8F8eiIQGZaQ7d1bxsfP2zszefbZMzMbN4zPrFvdnt64trtmcqq1enKqvXpiorl6stucnRhvrmq3mzOYiXWarazDqhhQeK8XgxaXjvwWUsEmn3LZ7KEAM/FQR5IwgPHKuSgitTK4rVHXl6lzKSqOvYTEkdesjlmXF5A4pam+pKCgnGUwRn8xKP3y9J73/iIo3wjlQYpm6fFh/rQh3Y3/m1Hp3pGo6uvsXVbnM9U5luKr9qmM8Hyqd+p8XSCoC051AcZp1Yao6qt5wilRV2cdXUpXpezfuv1znrr0GKQ2BHVpIloIYM0dW7rtTevHO+vXjnfWrBkbX7e2Nbl5/djk6pnO1MaNnQ3TE+01q1d1V09OZOvHJ7JV3W5rttXKJlBDJwyzNs5J1IW5CE52VsoL5GpI3gKqTZZePE9jQz6TMTIS9aq6WVzqyOUAG+UqBalok/PprLAwFcRAUglqlYmZBakwnF+Y7//UmrP/8r9D5EGK7jxQMRFOTwuSZn/TgG1OO6m6D66v27e0bKqv85GizrZKHcyPsqlSYtRJ7Imo8lV6qjKnS+mJaptSWid7OJR4NLaEH1/S9FjndKwVGlNTrazZbbanO63mWXsmJ3ZvH5/cuGl8ateWibVrN4xt2LRubP30dHPd2FhrZqybrW61mpNwNp41si4ctXEmt3DytpoZr4/RawxoqoIzNW6Rwz+vlSnnyhp442jivCH1mloRZUtBUVFMpObRvJR12qZRNGHJe7zj46yxP8cOHznxui0XffDPIOLLVvi8M5ZYCVKPIU51f+rsKGPnj9JVkcqq+nSGwER+1KyhSgny1bzTOl2qd6Sy1IZI81VKuH6ULqV1+1q1cR3hlKjyqZ2jKqvqq/1KOJ/KaJOCeZ58tGltXjfWecIlU9O7t01N79kxtWrHrom1WF6uXTXbXT853p3pdBvTiFZTjWw4hsA1mWWNLoLXOILXGIIaQmJAKAwNfo3PE55OOUuzC/4IHahJFHk1pNoawZvryjRf4VWBscIIcQmuJCrl+CUF2nf4gf0nXr3rig/9DaR86u7KTOpxxlL7Fg+NUDlcpQNQZ0N4nkj5KtLyTNV6XeYnGpHqHXV8VeaJSHVEqlsqWDpPpPlUTqTyVOd59++6lHek+aqtw/nUX50+lRHMe79WUS3jlPZp0jwpgn46F503NbZlTbe798zpqc2bxia2bp2cnZ3pTo91svGZySYCWdYdH29i4pZNNJutqWZziCVmc6LTacwggI1nzWwSS9UxuGvz/otmEwENVWWYzvAJrEMEMb7Cn7MxS+Qt4NmGzYrNzWdHCRUb9cikS8ACkNAmVYDPmghS/eGD++4+9tKzr/qbz0FKrQcnpwSp86cF5fb//xun0hfJYV1kz3ydnHAdQd5TilHlmFjWT7i0jrTMqcqIqg2T15HW5aj6cXsv6/B81UfVjqiWc3oyu6X0RNU+pcQonqjLu4z75DSdWTDRhvurNNEOrTN3TXfO2DM5tnHdeGfLptbUqpmJ9uqZbLI71hmbnu1Mzkw2ZtrNbHx8vL2q282mx7vZOgS51Z12c7rZakw3GtlYsxXG4biNmRv8MuhkClysLp+VMQu43FvLOKRbNSRIdd7ciFhet3tkg/tuv/X4i857xt9cBxGNuJ9poCJiidOHpLUrqEHaP5WjuwiuG2V3KmUdaZ58nU/mXUe4PrVzvds6Up6o6k6md9TxpGl7Sat21POETmnVJqXpPqR2RGpbrddRlVXtUv+j2kK4jaNqT577k57QTESq43125BurV7ezdbPt5rZtE62NazD9mp7ozIxnE7OzY51t29pTUxOt8dWzrZlJBDMEtJmJMf4UCbM1fhnQznh/GWZsfJJFGBv2sy6Wo10ErCaCE5LFKiZuOa/iBXIKNM+CAcMYW8/ZXH8wuP2aGx947pXP//jtaBvhAaqaTiu8c1fw8MB+48Faqv/chhhldyr9fyplqzbM17WP+aqMSGVL8VWfKe+oyjx/snLEyWzJM43atxSeT6mXc+q6FKnsVHhiKR3hMlLW7YE5RZr39hFVf41OR1e1mx2sI3dtnWitXz1s79g5ObZr58zkpo0TU6umW9Nr1ndmZydb0xPjnVVj42G62+nMtscaM51GNp61shkErG5/2JhAQOOXBB3EqG6r3fj656499uJnvOhvDqIetsGvSXkinJ42VDtgBY8NfDCerH9Ppf+XsvF6iDo714/Spajapnrnq75S3lGVeb5arq5dVRuCdtXZ1qhybjNKX0WdfFTZOnla38n2h0jzVV2KpeyYr6uLoDydxflMiMGGaI6Ph8aznzjb3XPmVPOyC9dPbNw8NbZzGyZs02FmrNOc+/HXf+Ef/uQj99Z9q+fptGOpjlrB6cFSg87hNlWc7PjV6UfVV5XXla1Dalf14fB81X/VdhTvqMrcB/FwyxJevqrzvOvcLp0BpWWq5Qkvs5RdXTliKflSPl1fhctIGXgYtNLEoOSBibceUEY+TYTT04pRnbGC5UV1MKb8w0XVl+cdS/mt2hJ19m43ylcqr7P1fF35Ohnhcm9faneyMlXUySmr2yfPu440neml9tXyKX8yuC/6IJYqezK/7sNpOkMi78nzKSWq9LTi4XTaCv7vwyM9fj74vXzKnwwPp85qPSlc51jKpuonLVstV7UdhZPpHamd+ybqyo+SjWpPnS7NV8uk9nXliLSsyxzMeyJI0wDliXkitXP+tCPdyRX884MfXw6wR3KsfaDX0aXgdsTJbJfCqPpSeVVfrddpnR+iWrbOxkFd1X+Kk+mr/utsqnCbpdpGuddL1Nm5PqXOe1BKg1Od/bLgVDppBf+84QM8pY8W7ot4pP5OtT3Vk4f2dWU9fyo+3c5xKuVO5rMOp9IOx1L1U+7tdT6lhOurlKibOdXRZcGonV7BCh4J0pOFqJ4ojwceC9/VdjtOtf11dqe6327zaPppVLk6n5Q5pY7UU4rUblnxSDtlBSt4POAnDeH84z1G3X9al/OPR/2Ppd+69hJpHaN0jpQnltItC/wJkytYwT8nVE9E5h9PVOsjXJbSKh5tEPDypKmvOr9L6U9mv6xYCVIrWIHBgwhPzlEBpU7+eCANbGmwqLYx1Z0qlir7SPytYAUrWEEJHqiqqJOPsl3BClawghWsYAUrWMEKVrCCFaxgBStYwQpWsIIVrGAFK1jBClawghWsYAUrWMEKVrCCFaxgBStYwQpWsIIVrGAFK1jBClbweCKE/wOS674leTLycw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AutoShape 14" descr="data:image/png;base64,%20iVBORw0KGgoAAAANSUhEUgAAASkAAAEoCAYAAAAExQcnAAAAAXNSR0IArs4c6QAAAARnQU1BAACxjwv8YQUAAAAJcEhZcwAADsMAAA7DAcdvqGQAAP+lSURBVHhe7L0HoCVJVT5+uu+9L8zMmxx3dzbnvIRlYQHJQUBEfyJJEBRMGPkhiiBgQCWpiPoDAVFMiESVnGHJC5tznNkwOb907+2+/+/7Tp2+fe+8WRaYmZ3l/773qqvq1Klcde6p6upum8c85jGPecxjHvOYxzzmMY95zGMe85jHPOYxj3nMYx7zmMc85jGPecxjHvOYxzzmMY95zGMe85jHPOYxj3nMYx7zmMc85jGPecxjHvOYxzzmMY95zGMe85jHPOYxj3nMYx7zmMc85jGPecxjHvOYxzzmcT9GNmQTdfc85jGP+ynurxP5Byl3L9nzmMc87ke4Pwmp4bLST8Fzb+pwbwTUvBA7wvAZszVjZhehg0+GvbxpVrTMNo+YXTth9s01ZvsS6zx+hHF/EFJRxrnKWqcNC6zwh/Cpu+fCgcLuKc48DgH+2mz0dLPnQSA9H8Lp/CVmi0dzsxymi/BOo7UlzxrfGZ2Zefc/mX3gdWalx5zHjyLmmvhHEqJ8c9nDwmOuutwbAfP9Cq55oXUIQQF1tNlbFpm9YKXZwjEIJoPqJNMgB6wyt4lTz7PJLdunmrdveMdOs9c+yGy3h87jRw0cAkcqhgVTgP66YR1ohukHCiPCDgz77wn1dOZxkAHB9GdY1v0qlnMLRyiUFsAsTgYqFU2xuLQ9W260xT/9tAVjj3vMb4Hlr77uHPP4EUT6bTriUBcCIRSCVveHCWFb94ebCD9Rp4e7TiOGw+dChN0Tzzy+D7zD7BlY3v3RcmhTi9GiTXgMKpUE1SgMpFeYsmhbd+cuW/LiX6VmdX73+utm/97siwidx48YYnIfSYgJT7tevhA0FKwRRjdtmtoQ3i/sQKbOwzQj3bod7vAHIiwQ/jptHvcSr0G/oTN+HnJpMeVRi704nkws9Wo9nIGxffeNtueTH7JFL3mRjZ5xxv/9qtmFCJ3HjxjY9UcSYoLX7bqAkDnOjst3227uoXLDNPaIaAdPxBmIV/PX6QT9RJ1Wt4fd4Sfq7kCdZ67weSR8y2zdi8weCjn08x2zn8SabSFXdS1KqoUw1KYomEJIRU8RcHduvc1G1h5jI8tWjcxcdvmSt/d6/5VC5/EjgiNxAtUFBlEXKHQX11z2y6cee8zyl462uiWwfXpvd8tst9g1PdnZmWXlrm2b9uy59fa9+zbv3NO57va9M9u2NXp53mjfeuvNvV27tveuuaYSbsOGCJtgnsN+os5PDMcdjld3//8et0L0bDR7XGH24lmzB4O0cAcWdVMQQ+vgWYfWG6GAWgrDpV5oUBRUbFlEDNNDpNaio23JQ59gd7333+5sz84+/KFmtyF0HkcmhufG90RMuiMFLE+UKdwhpMKe3XzLrz925bKF/5o385VWQN6QimqXPQzbrDdreT6bZflUr1fMgL6zKHp7p2eKrY2G7cqy3o7ubHdzt1NMTpa9baO5Te3eO7vbes3ZvdOdmQVjzentk7vbd965Y2bTprz7wQ9e2/7iF2+PafG9bnVHmdkJYQ/j/9cC63NmF6MR/xBa0xPYoOxUGggpHXo6BoZCqsW9KAopLvdCSIUmxYjUo2kjoR4ij6891bZdf8vkvm73Fx9n9h8ImceRiwPNjTlB5iMJLE8YIsYw/bQ5TKdvvfolT1l/1PJ3NfJsuYTUXMgYBe1AmyanSXQ2D0yvROQSw7xnk6C3ez3bUxbFnl7W21n0sm1g34toO7KG7Sst29Webe/NGhB+VuzJR0an9u4p9rVn2pPLlxSTN+zbN7XwuMXTp77ubzr2uvlzO8N4DVr/sWa/NGn2x2j6FZQx7KHo4BBSR9EgYJQaFIUUNarQokKTYuvGz0YbBhGz3Zntmel1QXrNw81eD+o8jlywF4l7JaiC+UhAlIVjNuwwDKPN4Tpz1/W/9Mw1q5e8Lc/zCSvuVT0PDKYsgQZIkMHQ30g0SC5NirK0HlaX4G9LqOX5dFEU++jO82xfz3IIsHJvWVCwZZNlI9vTK/M9eaOzu9vJdjWazd3tmZnd0OL2LD566W6z9ZNXX/3J2bPPfj90gXvXWfdXoHLZ581+d8bsT9CUzZDgbGFWnA2wBwZLP1sFczTMxCjCKKSoUbVg6iOBkdQnMBRSiJyhRbd3qEzbn/2Y2atAnceRizS5ZMdwOCCC+UhAlIVDMez4/YwhSvfshute8vNHr176BgipBRqWhwNVs8IRRqVKAbTY3BRqNN0eitYrQKaGNpvlNouidjK4oalNIzqUimxvL2vu7RWdfXlZ7u41iq2g7bRehqVptg18e21ibBsSxPzu7LHsmHZmvymhhviHqeI/PL5k9kIoO1AxbSGVHxaczUV7CoZyhnRqV9w0p5BajrbFTxCkFQyXfDECIiLbmpHQMhRS5V6zLWhfpPGHTzL7c1DncWSDPUlD3KOgCqYjAVFomhiOIaRoYldiZsPVv/iSo9ct/2MIqdHDJqS+H6hVcYFEcpuGNIKOWpnpTNpaD0Awp14BFygF3HkbrTGbQXj1imK6V5R7ska2F8JxK1LaaI3uHivyLdDq9jZGGtssb+5tl93Zkebsvsk9RXe2tXdmxYolSGsS8/cqpPfUIsted4+D4iBBFf2k2fnI+D9gTqOmREFEsNrTMJQx7FyeMqCwotK0FmYNzAJqUxRSXPqRYVhIMUFKOUjAGbg3Q1xBXj3/2WYfAXUeRzZiRkSP0syJYLyvEeXgMAybpi6kOH5p2rdd8+LfPnbN8ldkedbQBP9RwEBPDHcL6whaRU5umqh+t4B06xWgYa73ZuHZjbDJrNnbjJactl65FUvWHb1eYyeWp7vLRm9fr+zthDichGTc02uUM618dhoCbybrTM72Rifb2R1b23aWzWTZF0O23FuoZK857rixB91++59C7fsdKDrWQV9RAhMhX8gYe+OsCjNaBrMaZgUCRyioKKTiKAJHBRmpT1LCIZEuEtsJ2g6zWzFALvwJM2if8zjCwa4Pm4Y/OzGaBxCMRwJYlrmEVGhQFFD8Pe3cdvWLX37suuW/nQE/MkLqoAHNGN0uDQ6malUSAWqfZWllp6Dm1oawmsZydBKse3o9aGrc4emV07wrih6A1pbvQkOD1pm0AhpdszPTbNrOTqcLudPdVXb3TXd7zb0L9zSm7eSbO1n2dQg26/2T2RmLIOEgR1ZRS6JcwRJYo5FaFGmUPTwSFR1OIcbOpqBaCbMURR4BIUPP9zgCWAV2OaRZhgTaSHQ3/NzTwvr5z6BFvRLOeRz5SINRoJtmTkFVZ7wvEeXgOKU7xmxoUCGkaMoN173kVevXLfslK8E6L6R+cEiIhZ3cceOAbkLtC9PljQMItRKyJeu1e3kGDazs5j0sPXu9WQi6SdCh25RTRbe3c3qyM33la7+0ZsN7r/nJKaRJLUqbaUlIUYtiylSS2MnR4TQMZ0dz35yGK75RlKfJYoGBReJN3TZs3hGkgEJ6V+w0e+JLzTbBO4/7B2KU0aa5XwkpGgqmYSHFH93uHTf8yquPXrP0xdQG9q/SPA4JKsGV7LqAE9AR0NB63Z61Z7o21S7s0l/7mG343xutg17tUkjBkJvaErQedTaFFGl01w1HKzufJxBi7zy2pdjlXBZS0DGdyczugPh89i+ZfQXeedy/oFFUMxweA7OaxCMBwwXlWOQYDSFFwzFK07vj5l/506NXL322dTiU53FfgRoNUVI4wYPlIZZfpc3MFjY1W9rXn/BPNrl5iutJCSgKKnbusJCiPdzp/FWiICIv/fx14iAgD3udYTSLzlxRPuiPLvrYSU9d/5Xe3vbuslXsykebu7Jeua/Tnp1u5qPTWVFOWWtqprdnb7F7fLrTblt39eqtWCxeU0DGMot53Hdg1xMxDDiqBvokGO5rRDlirNbHKwUTx2wIqdbmW371z1evWfKThokwj8OPEE60S2izFE40sxBQsxRQU13bt3fGrnjcP9sseNrgoYAKIcXoFFLsveHlXnQ6hRL3q8gbdwXpZlio1dSwznnFw+24P3+C2V7oVRCGvHdQFN2y18NSNEP2ZTmdWW8fhOiePLc9vazclVm5q9e1HZaX+3ojzR15rzuDEu7pdbtIpNjXyLr7Ot3OdK/TnirzmdmxbGY6m2rP9ordM9kpN7azTLdt53HwwGERc592dLdAwpGAeiGJGKs0oUnpxxTq/9htt//6G1eumniyzcz/CB5OUFtiN9FyzQlTuwstCabdhgbFZR76ZN9kx/btnLaNz3y/BEwHQkqaFGMnQcWNc4aFMIrOpwAKIcQlHoUY3aFRxSF0/lrx5t7yX7/Q1r/1yWY74NNo1sXBpahuFqDA9b02yRiYEqlSsOkmAirBvf28NwP/dMYDumVvb5ZDCyu6+3QjoZHtziHYUPF9hbUnrW2Tray7ozeG8NL2ZVlnX7vT29taPD6JSu3ObBRVXIiq7iyz7P3zg/XAUK/UDMHhIgThvkS9DPUf1LClPcFISB291BZeccVL37x81ZLH2nRVj3kcQkg2JRsaijatu12enCys0y5stk3hVNr0dMemJqFFTUFI7Zm1qRd/VJpUJaQ8AXU4Zyy1KSZNQcROjg6vC6k4eUDDO37LYRiHdwYppFa97GG2/k3QpCAUv3+koRf7arQqQQbDAikIFSadd0WhqakBYHoFKgahBsWqU/ZKaFi9WQizmbLotrMGq9edRvhu6xbTkIK7kcxkr5HvtLyzA5WAwIM2V+R7rYB/6cLJbKzY2+uNU7AhreWdw3Se7UhAtHjdcIio/vQcCagXri6kYrxWS70LTmsu/fSnfvWvVqxefLFhUszj0KIuoDgnuazrYFlHQ+E0jR+KaWpQWOJNUkjJptDq2ugffs7aO2esXUCYIQ0JqZQYOzoEDTuav0Ds4BBI8asUhq/dXJHcTIum3chs7Z89wdb9zkPN9vwgQur7QW2qyIlLkGiHCdCt5SdtXNB29PN50V6WYQJ2i6xX0HSxBIX2VkCLKych7GaysrcHjHvQMLuyVm8XhOMupLEVaUG4NXbaGDW8bHevOTJp3d3Q4hpd27RvNjuliZ8OpGtbkdmJ9zftjcOAYMvRzZaTFlJv1vsKUYYoXNj1H9UQUs0ff8KqNf/+7uf81eIVEw+eF1KHDiFPCCx7rEuTlnbcd5qdhSCa5v4TBBMFFQWUTGEzsx2bni1t4t+usN6ld1m+fJnNTE1hOciXUqCDkXiMSAoqGnY6O7ze2dSi4mUI1KCoWXHWceQyjq1ZaMe9/em25IknYP14hGvVoa1VgD+eSKgAvxoeRmEUbGGjflieliVFfVlkGTS3Xm+ql/WmMixPueeWac+ttwNZ7cSifGfRKbbnTdKbO7pWgndmXxMKr01lUzbaw29LtzOWt2aymbJtI0XbjjoKE+rt3ftoz40NESbkADuVB42OCNQLyLFKmwJqeNw2fuX5xx33F3/+k385sWzivHkhdejAuUHDO3c0Ek7t0toQUNMzEELUliCgpD0lbWoGdN7ZI98sloFjV262Jf92uS25+GLbu2WL7bzxRuthjaN9KZgYiSF4ODNIo7bEJSC1JwonPs9HGsPJR37uZ41csM5O/8hzrDmBIcLC/siCrVS3U13pZb1z+mEyCDO5XWtTS3HfDctyPkcKGhTXAktS2wfeqayR78GSdXdmxW78EO3OGsW+Xp7tza23tzCefysmG9DooPlNWSvbm5XZdK87O521R6dtojllExM8BYJl6TsOxkRkbeqGQ4GV6dBzX6Kef71wNKFJhYDiOM3+4LdPPfX3/++T3rJw2cQZhokxj4OH+jyn9sTT4Ty/2enAQOjMwEg4UTBRQKH9p6faSUD53hS1LC0FET/bPm3r3/ktW3Tcabb0wQ+yG9/3PmtDm+KDAjnSDkEVv0qkscOpMXFznMIp3tTColE4hUDrIsKq37jIjnvj4832Sa+ax5zTicKL/tS5FGTad6PNMBh2ApejOQz624quDu72SmlsUH/LWSxJJ7O8nAbfNAbKNFapEHLZHqQ73YNQQ59OIQzCL/9Mtup9X/4BtLEofBQ85MB9LqSIeuFYKNoctyGkQpOikLK//dMLLvj5Fz7izQuWTBxvWHLM4+CgLqD06ArHa+F7Tzz7NAshxDt3XNb53hO1KRhoT1z6UTi1OzAQZOTvMi66Z9XXNtrKz91s6573PNt+7bW27bLL0MMZ5gjfeuMdzk5uIk91MmxqURRU7HB2PsHioUgy/NnOVi20M774QhvDkk838ObxfeBADUY6WroKTm6aSltLfmlqMNTUdJcUYY3Sytn2n+Urb/7DH/B5z7DDUAb0OEaOJLAlhhGFJ3ojE+OtPM+bc3LO44cGjxZQQJVY3ukOHrQoLt+4xzQDYaTlHLUmLetcIHEp2JFQonDy5SE32PF7bNtPW2Gdo5bY3f/+PlswMWGj4+MulLDsa0JYyU2T3C3YoVmxi6U11QwFFM3a33mYjaxbxALDN4/vD2yzuQwFD2y2qUwiUX3lYwMd9EwbZpY2fj7a+Bnp4idFr6rA4nxklWWNFS27dF99zt5bMLcA3WH4TdgjHixoVemJhc1RjOOR+cF58BBNCdkiU+ACpQgCyAVUGwKKWpJvmCeNCYZaFjfTaQoINMbDEgFpwMCddwubXDpmdz3kGGuM5rbri1+ysWbTWsiwgU6kQJJB3rGmp6CqC6gQSmG4F7XkJ0+3FS88DwyFlo7zOBxgjxzAVEIN/W62O3vQpeyqHxRMNCD3/UFIDZSxOTrKcT2vSR0kcGxxntPWMi9p7zrbRA2Jz+JxyQdBpaMHIZSgOfFIQmys6wVYdCMdrgSokTHNvN2xLScvs9sfdZy1RhuW7dptIxRMCGzAUEDRUDhJg2I82HXNKe4AUkAtfsLJtv7PH2+NRg5hhr95GXXkAOMhb/UO9pekj5jlXgw12sOGY5Y2y5qNjdholmctzYB5/FBgE4aAklDhMo8Ch8IH0oHakQsk30CnphRCifzsmRBG7KA61Hm45Lg0i8LuPmOV3fiUUy1fMmoj3a61kAf3obQ3pbQ8Ta4uQkCFcJKBUFr+nHPt2L96oo2sGPcBcX/4if3/C9jZWP6jM3clyg8CDITKrsyR0s0sDMddFJLQOE+mwsjo2HiW5VjuJcI8fiBIsKBlk3yQcQHFDXMauMNOQol3/GSnNOqodxTT5TKMdp5n1oCh5rTjxKV21c+ebXvOW2vNBuiQitSmmLnuJCJuLOsomGRDEuXHL7Xj3vZkO+b1j7HRlQusgXL4ZnnkOI/7HOgKjJ9O0cn49pyDiftcSMUoo82xXx91MRdIq/hGx1oj+HXm6mAePyAoFwJ0JjmRDIURBlxyV0z7AV0iQZRJEIVAcr+7czi4LGtAIDVbmY2A3l0xZjc+9TS78UUX2N4Lj7HumoVWLB2zYrxp3bGmdWB3oG0VR01Y46L1tuZPHmMn/e9zbSm0MC4XeZMpR3rze1FHGDQWbLqRdfm00w+D/UbbkdDTLEOUg0KTWxO0ddMHJvZUabJvfu6nnv/gB5z4aushKCbRPL4vsNk4x10ouUCSFqWHKnhHr9QbDdrtnul4AdR42ry758cNughzOu02lm9dnqXqFDp6wLS4TPRloaddB5eAGXt5QcvGkN/E9ilbsK9joxifo+MtW7B6kU2ctdKWnLzcFjQbMLmNjjWsCbtBzcrVKNVhHkcI8GPU63a3FXn7Z1rL/voLifqDImQCzRG3qo9hV7cHTLPVGLVWbLOy+DQRPI/vFyE+JEyS7U/WuXZEoy1qOEI7yjEg+1pSjqUbTBPaEoSIBAn8rVYjmdxGoEK5abgZzW1spGmLepmNcTP9xOVmF6+35hNPsQU/frJNPGK9TaybsAUoy3gSUC2mrXz75ZrHEQT+cDRsX2Ok98NqUgEOTZkjSUhx2EXBDoRGy6bGbWazdaY3WWd2q3XbO/ArvgdawCSWKXwIvYOJxukWYLIc1fPCLLDfBK+3OJuKFm0ZCCb8HnDJxr0lLd0klJKAgqbTbCQDdysMhFMIqko4wYxB4IxhWTdOjWnhiE0sGrWli0ZsGfzLEbZstGVLoWEtnhixhQuhaUmDwjIPQpFl2a/s8zgyoI7JMBF/9Pak5kKUaa7h2Gg1umPW3QvhtFMCqj2zVQJrdvoum5ncaDNTG2x28jab2XcrbLjpRxh5uu1tVnR2QaDttbLLE/5tmC6EWiHBpj0YmgpRBHXA9zD3LwxUM6GqDS78YaRQoFCi9iIhlTSlMCNJEIUAGg0b2tEoNCX6qSnRPQbhMw7htGCsZQvHIYAoiBa1bMniUVu2dMyWwyxbOm5Ll4yBPorwEaTTlMDjJnss8eZxhIKztiynbLLgiy0OKu7rno/8adOwqjRcy3FNF8do+ITEyNKFNv7Nzzz+ZaectPT501O83RnReccJv7JSCUir+wM1t1icL6OGlWHJISJ+rTEZuC8vQxWCRQEPpolH5C863UOamdJxFz3uHBAEw1Jh2H94EUKK20V0a08q3dHzd0X5eSjafNSF747ii+10iDOdNA96V4b7UHwrZqk7dSXSYh15VSuhTbi5QGE3QsEG4TUOLWkcQmsBBNLCcQgwGGpZFHISTlhCuvYUbSxrHkcioAn3pmY/Y50dz8vXvmtzov4w0LChua+7PfKPAnGmx2ZTCClumOsxrlWrWgu/+j+PecXJJy55Fl+uVi99TDoJm0QPUUUX4YM9UUHq4eLhREoAYFoScBFEUKiRX8IIQo0zLhWXNAku0ujmrrD46abtVfKyeTwvCw0t2P3sgbpnIOCgIdpLAopGQsptPdpCAcVNdNrpAWM/3JlOm0NgUSiFMBs+4MnjCoKqidbhMhFVl4AayaFZuUCiYFoAm8s6aU4I1/GEtP+kJFIzzeMIBn5syqmZD+fLdzw/y9/Nzyz+sNDIobmvuz/yjwL5DO7f2asLqeax6xZMfO7Dj3zlSSct+empyY7PX8RiRAkWOSBeJHwIEZJNC26EUwCJQ2Tnrcdw1OIlRGt5XklLiNmuRBKD3LQptOCRECMR1ySkKlpocdDaMDU9cg4tjn8Sbh7fm4WgH5ay5SXl/wOARZeBm4IF8kWmLqSkIcmGQNKJc2pNLri6kGpd0HhHz7UwCqhYNnu6lNvcT6Lg0RJRAsqXhLTd3dQyMfa7fHOcRsWcx/0B+LEpp9vvyZct+IWD+EZRjoD7fBhE/ioMDGelqx0uoCiotNSj/4HnLV76wXc/7NXHHrv4qdSkqthDoCxi1ZIookfXCvSCR2+TSBpSEN01xJ+QoslR53ChRVdQxeVEBbrXySmMGIhDpJwllAgKMkACDbRk9yjYKMBgch4ZEz/9CFdBklH+TCDgnh4FNYNSGG0JKThcULlWRaEjAZWEVSHBBZoEE3mwvKMGlbQnf3YPhumiTVmbBoqlu30QUP07fdynym0UWhNp3OtqYGmn4wXekCrfPO5HwI9N2Z3928aSN780UQ4GOAru86GgQrhTginMsCYlIXXhAyaW/+c/PPIPjzt20ZOlSdXARDQtKg0nEQGfi5wyNaKs8COmtCAXa/1WGeSXTKMTbtm14P3BCLBCEkQkXpRBojtTZXspaROpPLh6+IHAMPLBRtrU1iSIoJG54KKWRrcLsliiMo5y6pEfwgmUXpnp1LkLLd+fcu0qLeeS0Ko0JxrxugZFIy0IaVGLknYEIURDQeWb7ZncvqSjIS/LqeLP4/4G9hn6syzab2osffPLnXhQwJQ1Uo8U1GftMERbunAMY7k353N7okhqALQQw30+eX2iE7Rhal6Fkl8T3IWcB9WKElFIooP+FDxHcQAypICIU0k1htGGEU8wxJVgiak5ES5QnJbiDRiCMSEojC9g5FK4DXsKA2cffuF2WdHZZkV7sxWzd1t39g7rzmyE/w7473S7c5eVnc3W625FMtstK3fB7IE422eNbNqa2QzGYddaja6NNEsbw8/G+Gimze8F4w3djVu0YNQmFo3pWMHiiTE3i2nDD9qihdwk57GCFrSptP9EDQrCal5A3Z+BjoNGjR+4H+a5vQPhiDmCMDzb6v5wZ4smGk38AvNgMtCfzhVA4pznYJctUiLKXSUln/v56y8LMoS8FFnyukyh0UUOWOBPSVThcKdQhzwhFhmYUqQdgjQiM0icdCS+Ki59YoDtFIbQ5b7gcsiHC7MJt4tnEEIKULOC0GM4NSAs6uDoYIDNWK+YgtkDEsZasQNmG8K2Qlhttry31Rq9LRBa26yVweTbbKSxw0abu7B022Pjrb0QWjRTtmBsxhaOz8J0YLrw9yDMehBOmZZ5vHPX0NknN7rxkDQ7N/O4XwFdVpZ6f8ZBPyPFy5EipFQYgCOUZQp/feRmY2ONBkJa/kzZgQdzBLuFSZrc/WsKkTelAw81qQE+xlMwL4mPNoNhZJEMR4SKKE9fvLghYMvZT8MTiNjB1wdDSHVh45R+jKARtbhwSlDTicaINBIBgVE29/JQFJdo3LDW8otCA9qNzkjJ5sY3NPpWCe2HmlRHptWYgZCastEGDITUWJNmDwwEV3OHhFgr2w4tDALOtlgOYWfFJmhrm2C71tYrtkPb2wF7NwTlJMoDYdnjgVyMeRWOiBpzOMwLsyMO/gM4Y40OftkOKtTJR4qQihE3PCrr6C1c2MAPcDaisRvmQEjhMUn7qE3aegKJ38NwTfE8bo2vzphQc1ZCazjGAGLyKWIttBJYfVq4hu1w9fPuu+rg+CGrBHJiUc0QEK+hjn0kgTSMCt79J60JdyPvSWC1QNRp87SvRK2I551GR63vxjJwZIR7TgZTgr9A/C5yTO824LcAer4M7ZW7sczcCWG1A/Z2mC1Yet5tZfsuuLEM7WyE+w75Sy1Ht8BAqHUp0PbCTCOtWRimzR01mkCqj+xh91xmHj8M0IIdDN+D/V0xDdAjRUgRMVpq00kId4bJgenSc02qzjGMSIkWbJcJrjnJuR9SlmBwLauKnlD30c1E3UebzjDKg0kxLKHuFoKgCPQwEt281DHsZ1QvoYvQuTgcIQdph+wTDXZ1bAIB0sWSl0KLxRG73GKGdoWBgpbPGz0/SkCtiobP68FuSdNK2haEkz8+43fqtIxjPkzKL0xdJoSl205hYXoQNll6+55rVfwWAJejFEy7INS2QVhBC4NAK9p3QojRhECDu3M35BYM+Hrd7YiH5SuEmpVTbpBeJdz4qShqbSnvPqKcnCI04Q8zjwpoDrTcjBXFzkQ5qDiShNRcGBgVC0ZbmA8539U/OJ4qd3JEOBuvFibhAf9+8QF5eeEkIgMt0gC3ed2fElcVEM4qj+SfE0GPvAYiAVU8pZpAIicwBUsdzlxFmQNVnQHZSoDtAQ/dECoRToLkCJAjXBoVeCGbtPTL8xJCiHft4KfggrtuuN9VySFElhN0ocoDDrrrxi99ICKX30IKkjCjSftXPS5LwePRUR8tEaGtSahNQ8btkYCioCog1MoutDQsNSnE+oKMy06aLeLzvTjEgXHBtg/pTcLUtDYKNr8XqnK4YZnqJug0P+JAH6AXZhoZVNxDALbmkYTo7bpduUebelZlRM8P1/u+cidHjPf6uKe7Nqa01FF4EBNE46QFTQM/iPTTTcv5eQ13TH7RnFTZB0ZKMMoi/sqRkHgEpwfFbaf1Q+r8jopCJppEUBwUktNc8qBidAevEjP4dzma+EhFIAVE33hYXxuD7QkAcFSN4WnPBcSQzauiMlpF8Dy8oftG/USQ7gVwmtxpCCVhpvtEDGNUxeVzm7Mw0xBqUzB7INgooLhHBtOFYNPeGQUYDdz0V/tpYaCxFdTYsHTFElbCDUta19goNEOgEchfw7luSKO5n4JFp7rbbh8KIXWf390b7p3oyUA9LGs0c+3tpjGWGoeeIQzEGrQ1lmnTI5r7OKn6oJsmOBmKPw30Ol9KokISaslUy6oDgcGRhcD0aeFSJTSYQzBHeevR+xQiqDWAFBM/kpc2pYkOm/UTKBDoJc3JCqJfwWwLBcGQx/mUhhINvjQ56VU4ICFBk/xBJ2rtRbKeHCCJSaS8VVTabsGR6FT56KZJTu81RwjAflnppoPMSVDIduMaGmnkYb/yeAeXhhQ61KigXUHL0t1QCDfDMtRKrHYkrCi0KLwg2CTU7oICBgMtrscbB6IxHFqbhBq1tdDU6ktPGuY/LMjCPkKAYqK9Z/FjcLBe0zKA+1pIRU8Qw71R7xG5yyxv4kexqREYURki/wEQQbRTimkcp2hJsCT4sE6MdIcTUBwNbIW4XUWGHTMooZoYRLABNWfykE+pw4LNdMJWOC8MJ9z2NKK0g6V2DPoCHs9DqzhJAHhDhCH6adClA68ol/+RQD8dNVB7qWh0wGiUpXQTqeIhme6wk1NeXgjQFQR/RPPDt3K5Jd4kWAS2Cdypv/SDIWeNv5a+24kA3ujWFN1t5RmGlaIwqw/ZACJr6UmhxuVhumlAzUr7YhRwXEqG1gaBpSUn73zeCbPRhZoEG0yBZWm5zZehPX6Pk8vPpKXphgQFW2hrUSkiyhTlO5D54ZHlkLArMhTq4EPD5z7EcCsNt/CAaRT8vezlPj6DzCgiABwcyTmQVEKNNBCaopOWpl8C3MGITGMOayokj5YRQi1ePQmAgoxljqSqyVchEZQkLowftoiMrEASEhjopeVkFKvcg1x1eAw31RwH+vx9Yp9GF2vMOCECUmhYFTNCKzdBPwhVZrXAaAQG0Vk3BGx5h5MUQExJunge5NCylH8gR84BcVZtOzeiluzaqNtgDoPo178OpjFsiLADETlsCBstDyl8KOCgXfEupm4aQFPrchlKgUZDIUahdifotO+CDe2t9AO5rt1Ry6OmVtfWkuDU3hpNvQLDZa4LYZpA3Y3y5gape+ePpCY1jKj5sE3k42P5aKNh1UcYXIsJluSmt97mRPiHU0123ctB30832fLDpFFPr5+p8snLMLcdPmjJy7RgabR7dMG9QyADbV4UqUYLvzwJnoJfib6rz9WnEfSF4aVKOtkqr5ya4okxQW7SUOeUgb+Dy+NX2y50qIHEgEDGCX9Kk/4yuSNezAWCNLphZCGcLAIdSs8pWpZFvMQU2bnb+1M8IKoP4Fb0iMeAiCCm5AKT+GnDqqqSTEBd871Q4/cCJFtQ6u6c0z3shwaHBERFxTL1A7+6Q8EzbVkBWaGbBrwRQAOhxT00CDbjGbXu3TA8s7YFhhoaD+32bxr4EpTCjRobhVtda6s6GsbLYr0GbJvOsk+Q4aDjvhRS0fJEtH4YItzV8G20curX/BISmsinEtsqBmBlYiQGwkly2Ml4Wn3DZUR/0NXSUF70i8utgOiBNHgqfliJN/IgIkY9GXk0IxmX/rBpwkHQjhQcaRrhz3mcm7SIsz+cxy9y46JU1Cj0kEqE24UYwyXIG8hvDAN0UdPyxSOWwdiSltlCmCZS0kOAWIrwZDtt3iJcgO4EfwY+8mcTfL6G5xYQxsSJKDaMLPirZmFYMs6OWnLeEKmM3oEso6jwegR5U0KJgxSAvsCg27sANllr7PdKMNUhfl5okJD8kWAkXvdHBkFL8QQf/XVuR8RhGAUZhQdpbjyU3AWuaW+NWho1Le2tUThRUHGvjAbCq0shRmFGAUeT3KJRY0N4h3twezajTaInDiqiVvcF+q3nhi0aJh4sps23INA03vrH5z/4F593wl9jhCzUEx0Cu6tWjZpT/VH3z4UIT+lx8EXSmvKarPUc3F+5yQxvDHt5BLqJfszgCJLmVHLXY9Y4HVVAosesrcVweBynJl7YwTlXjEAVnhzcQ+apcyvgYWPzOAEESa+LcUgz2bVy07R1Podf5b0dKzdMmU1h8G+bgfBpWm9Px3qT+HVfCoFEObUbP7J8iR3TZD7LIaAorFaPWbZmzBqnLLb8nGWWLQRtOWjMi3mzUDxRinJlLAdo9eq7BV4QtE8laUIGWHTB7/uIoEc/ioUXIjGmaHIwHULRPJ68wZpItaB7B+WhROU9MIKnnnjEGQ6r0+Pq4R7C+UH041Wx2QZRVyKcHhFInOJzigMeNQCc6JpeiVZuFn/eWPH+V3r4wUWthIcdzLtuQkDhZ7V6A0K8pkVC6h1vvOBhP/ezx/91r7ARtk8lnuiRIyEaP2jD4cMYCqv6REkw0H9znS0xO7nqK3k1avlfGwhD2G9wH4gxMBABdvBXMzXc7hyEM6eYyR4S6nVQM2pRMEEI7YMQakPIzHStuH63lVfstO43t1vxHfzCzhSWn7/UWk9ea+2/vMl6U10kzjIg7S5ygpvCjIJGAoagYItCEOKHrbtyJKBkFGDo+eZDllu+dNSaj1ln2cpxF2TLx6GBNSyHENNBLb63iuXjbzez6FfQEemK5g7erdSUhV99BGe9p7S8i3ZONDUxo9DTJ6v4A/34g0DpRQLKoQbSgxbuOu/+GTslejjG7CDV3fUUeSVACSIRFSdBggx2vdKpTfkPV7ds9F7RXPG+t4B40JFG0H0OtkId9EfZaMuMNZsjGEQNDM2qLQXFdoquatSE1JaDEYYQYbQTf33wOSkIiVmdhK6n7f8pkvP1Szhox5W23GBXUgly1vxVYMrH3TDVIOpbQxF1ZZAPUEe/HgkQStliLL0WwUCQFJdvh4Y0ae3/2WDTP/MFm/7Nr9rsG6+w2b+9HgJqO7QlSIUO0t7BpQJ6YiU0Imo86KFsBGktxW8L7PzoMSzjIFTOnJDWpJOeFIAUWnrWBuWgICFS3dhmWYlFyikT1vnUJpv9kyts5jXftsnHfNImn/ppa//91da95G6YTVbestdvJDI/aWdDLR4eqdzeChoXsKKblHuiEf22SbaisI/dqzaX22nVXP1B4QVIpg4GfK+Eh+Oxl4d72tuEJqiEpx6ctZBITgxBr9kRrgThZ5AHQ4Vu7pLrEICay32BWs0rN8vC0UZDTaquVck86xnHnHLGqUuewLnBhtKmKf48gXDTF67UqsolZaMGxoWdkEgVxAeTotXDQyb004VHHUXjfll0MR7SVxayo1wJZKjnIb5+keYqmvPVqOGsIiGBKtzLkwJwDTp97udeUragYeU1u63zoQ1WXLJZdvut11nx3R3Wu34vhNJO623GUu6OWa8bbwSph1AnLOeyNVBwIbPKDdMudNK2aY8dtBTCC3/5SRPW29E2A38llAaA8kDQNM5e4gJzV9uKS3kXCyXd2bHGw1diCYky3D1jvVshmKZnrP3eW63zsbusuHoX0kbZljQtXwNNi+WiUpdSdqR+UD/Rn9omedU3cHir1NqwkkLJL+awwYt2EAuMyImNqAuwOn1uDDMog2QTwzbDCPqD16F+hZ9XIuZG+OnylD1On8/jVeF9dgQ63QcACSmw4oGjZ21Y//y6N151Q6IeVHDI3RfwVurXOqpM1Gk0Ibg4ztgkaElEZ4hSgUMDCZ4YUKC5i9cUXs+xbgedoJsmRQu/UsO/XiTXJ/cdMhwSYCMDXL5HQoIn5SAhLFxSYlX/u9f9yV2Bnqh3iidHuGVHjIoBrjQkSSL7gpb19nas8+HbbOrnvmIzL/26dd50tfWu2mHd/7nTehA4xee2WPcr21xDQWQtAbHUsoWwubxSftB4Tl9qzceuwWIcdCy98uVNaz11DbSoBVbeOGklhFN53W5oaQ3/lit4rAPD5aQMEoKwbDxgmZW3T5ltmzWdZWQjUqAh3eLy3dabhtCDu3cX0tuNpeZE08rLd1r73TfZ9Cu+Y1MvuMQmn/cV63x8o9kshGFsxGvUcAoiH2pULLcaAVZqK28fEBjMfCs2d4uXHRLuFMOjs58Tq/xu00+EXXXLnDhQIOlMgHYYIiW6H02lwl/qb7m8bkEn4so/grweoxYeyargoKj+Hu6g3y2BLzHr2J7kO+io53w4EflyGIVNbYk296JouBdFg3WD70l9+D0XPfXHH3f0a/mlEk+i1ngajJFstB78ic0BR4yce0LEqbH2ndGlVaIAQivJQrf+qwHb5yc1kPjnKI+S2p88CGWQbELuOdKCgNFHEfiGzWuhNf3TTVZ8aYsElU2nvSRuaC9uWvNxa6z9wbu8rBAW2TjiSvigO+Au78YSrwv+BgY96jnys8dYtrBh3S9sk+bUesJaa/3kMdb5JO/+QLBQyPEuHt9/vX3WcvAUl0FLmupabySz8oY91ts0A8FSWLkT2haFGPe0KLzYxyg3TzRISFLosI6Qlc2HLbXim7vBz3Dn5Vd+eNfQFkBQ/vjRNvqiUyw7Dloc+HXekukG2EekpQ5ifd0Jl2zyiooreAWnBSoXHNHPAtwRu0/8XiAfY9GCO8aSEGF1m6i76+jHHRRE/RB3z103d/X9Qp2N8AQcaMey6O3Mivbj8qM/9J1EPaioleSwIvLlUKGbdn15VxdSFFA0I//73oc97QmPXfeqmRn/ffBU+lVg3yYZAXhD+3UI+xHmAHlqkdNQniNqYpQ1GIljtLo7CKtftiEomseTk3yJnzhgnAEopttMa4TNiRJvnrHyu9ut/a4brcTyrZqsMYEgLHRgmRvbcGfLoGltgkbDTWmw5ictxM9E07JVY5afuMhs2Yg1jl1kjTOXWLZ+oeUr0TVaxqELkUaPwinKALs+GbQxTWFDA0iI0QmhVO7qYOk2Y8U1O6V9UVMqN0MoYplYgm4Mh0DiV3ryk7G0G4EA3YglIPfHmJauwAS0tr0QvihL46LVNvrCk63xsFWWrx73u4X6gauh1jcss5aFbMfoLK9G35aDSLUiK0cv7GjSHxhVHkQ4Ir9AnV7PMPzBz/JF6/dpg8IpYpFaT81j1FN3JGpkIwaeOyg3ZSPFI/Kl/3UTKQcb+5fj0CPypB1mLiElwZRsF1L/9vBnPOFRa18xM1OkRHClQ4OLlvv7jR6NzSshZrd4qRr6eyBFo105fVTD4bayFg2IINH7Q8KTSAkF5pBGsobY7hlgZDoEJj61G24sF5dus+4/32LF17d7Hjy7FAA7l2GGpZQEKYRSDxM4P3HcsolRy46BAIJQapy62PIzl8Je4megmA01njbP2qRs9ysnCQwgalOiTlYBQKDMEAMuTKzZsGwMwwGCjPtNxc17rbxqlwuu2/ZZees+K27aY41TFlhvCwTXbgikJPS4PNSGPTS+kncgjx0H76S1Hr7Kmk86BkvRYyyndsWPePDF7YQGDh1eMAkpOlOS8qhzk1dIDMGX7JozXe4FfOAkTw370SPBA9HqGQaP04ZD6B+OMRelQj1C3SbQXqUVt2erJh6SZwfle3v74QClOuRgvhRMBG36Q0DRUDiFoKrMp9/38Gc++pFrf2t6mj/9tcKr0XCpCBBaaMR4zm5AMASPGhkX+auITq95K5CmOADSlQBidLgpEn0qVgwwCkQ5kqBSurqIa6BMQvL7f0q7T67DSREoj6MJ7WLrrHX+GUu6S7ZAC4GmsY3LOgqgxEtENJ5n2gJtBRpU4yErrfmoNZadMmH5+kUwCyyD9kHeHto7gwCryqTIUQ6gchB0DBAUR1oUutrbKoX3WfqIqLQJ1CnDEo603pZpKzdOWXHLPmiIU1Z+YwuWlnebzUDgjEK46ecNLUMZhPKOvuR4m/2H2y2DUOUnukZ/51TLF4zayDNPsOz4JKyYEfOiNgjby0qbRJQ03PXxRZvBugQx4LRop2izgbb7fqDkIsNIgO46DhTep4eLCC5iMFafdz8MJyA3LrxZUZbXYqw8LMv+6ZDc4ZuzPIcYkSdtGgqpuiZF4RTLvQEh9dkPPvI5j3ro6l+b4qQBgah+cETgBZ5BYsWbWjaBPLD6bN8fFJeDMbq2Iso1MDLFkARZYtakTWED8hWIqJWbNj2Vo+YkAzUkHq68cjs0ixmb+d3LpGE0oEmUm9vSrGwWQmYfhDuXdNyEpnv5iI383InW+LE10JoW6y4Z7/pp85raEpdHymPAkmN40qk8UaiqcARr3RfjAyCBe0oSEEwwfreYAEw0DG36qSVyf4pLPWhyxjuBvDv56Tus818boe0ttOKrOyCsOHF6lh8zZj1oVUoaY6b1c8dY9zPboBGi3s87wUZecCpGFdKjUkXNitmiUtV5Kl6Rt2ff768UBBuXqoyJnqz97ugC9TYbbr+5UWdgBoRSTzYR7mGb6NO8F5xW75G+YKrHG4R4o+7DYJdldqmtOA1C6nV8duagY+5SHVpEnrS9ioNCioZCaUBINZs2+oX3/9iLHnrR6hdNc8O3AqJrsLgzbDnTAHJyf9CIxRmSYwiR1lzwxPo2nXA7qUasEugzxdAgrV8Wp/T5gboT0eeYB+7ApO3Ndq345F3W/c/btSSyRaBtR/vsg8EyiBOWy7Tm04+27vs36hZ944HLrPXcEyCc1kpTER+S63WjLEQ9t75bdYVX/KI4rcJAIQEU3tsHaSOMj4hLuwRTVTclliJG3CodXLR7Tk8KjH5j3ehEcMmPln7qTuv8083WuwnLwm3QEMnHYw1ka/es+fiVVt4B7fK6fYjUs8b5y6BdnW2Ni6FBLoBwnnUNnfl4mehEWVMd+mWqHEDNXScDyhdl0AQHotjfG2RiYkMYSD946nYdc9EIp0esgHP24xwo9gDIQBlf9D6Trz79iQfxo6ADoGA43Ii6064bliUEVd1Nraq5YEGz9YJnnfDgo49acB6/pFuHBgMu2hNiSjHy5SaDuNySK5B4AvWeqdMPBEaH8Wh1EeTRNRGVDhlB5WCnT8SIJQrMHGAcT6DiYixNTmgd5aXQnDbsse5br8HSbNR6d81YtrJl2THjftsfS7183ag0pMa5i631rBOs9eJTbOTXT9edL6atdKlEUA4wbeTgtfAwR981AJAHQjxaQvKwDpU70aNaIomYPMldCSzaNeYKDIPFYRCsEH6NM5ZBMzzJmk8+ym8QoFL5yhFf0lKzWjsmvt6WtoRl7+4Z63xkg5V3TlrjuEW+vKVWV8kqpsHkPe9KO+L4ImQlN1FzCiqbE2lF9QIhtMTmpLkR6QwkEO5hm2AEYpg2yDvoi3C3Iyz8g6G8EqCgTNBav5NP/O1/JuJBBzWY+xJR22GwPerGml00R1Zi5sGTYkWgOhsXDqIKcipADEqkikwa/+mGHWQBDme+ZyQez1sukNBhiu6B7EylzTRpg0zLSc7LMqgc/p8QLqbTp9LJpZrt7Vr3v2612Zd/y3q3Q2uAllDu7OjOW3kbBNUM1CWkX0LjpDBqPgsT92lY1j3lOMtPXZrufnmG2jQfyFm18LIn2pxIRQsezluvKwOi3GTo1yFuLGhicnCnSB6NfkpLuoOJw9PjeADDYQeJ8KTd5r4ZNMjsqIU29hcPtPH3PNxGfw+a0kNXajO+3IrVCJ8NXAjtinEk7DPr/tutNvOXV0BY7THbDZ5R0pNAAlTMSkCB4GQ465mH7W6OCVaB7ZgGSJ8rOVRFBrv3wCBjxI5E+o4aSKMhf8Sp0/p5Rf+qfED0eL3nPeZwvKAlCq2RHGvoQ4f7WkhFbesmRibtKF9ufOY0zzHCEoXwtqzAscBOVyOLLyWJTu43ON2kpXBE0BgIE2nKDs8c8ATd6cnA62l5ZxN9ceV5ySM7zdc0flEm+L2UDE6BRGLUwMYE6352k03//CXW/qtr9cBtj28haEF2X7PXeptnfelz27T1dnZt7M0PtJE/Ot9GfuEUy06A5sRlMg9RVskz0dQeKW/a7ndhdUCkoIipSSk3faJ4mRFASyHKN6VPfkVKbcS9KXUEgsQYalLf8kZyHqGiwxFujhi2C+8AQzNqPuoYG3vbRTb6qnMtP27c8nOWIIxpAxEHS8LyjmnrQqua+q1vWvG1rTp2ofJ76XBNZVMkGBaFFzidj6A/8dHJMHLRrlUnquA/EA66at4hRADsFNdR9wQPafWEgoe01PaVTRd7OXze5351RGxiLpqIJd/rcuhwuIVU1G+gnkCdzmrX/RJajR4UdL57ohaaxkO/9RKUiGgRQNvdvHq3uK2rjyYY9wtKJDL4HqhFYxI+YSMXUYdMH/R51KDXwiOQt9ihJbT/9DJr/8llVn4VP1x7/AFgHjXgA78lD2fu9GVM8+dPtvGPP9ZazznBH0tBODfOBc6QKgsmTo9n5GQvDRFD954QRSQkQ6q0ETslX09xELU2YlzZaVKr7WGGo5BQ0eDwSG6TXjfQFnsdCKs149b6+VNs7K8eas1Hr7PeOAR7gTA0iVjzXPtY7Xffat1P3GVTv3CJdf7hOh95NGASnzqXZY5y6QKfZy5fvwHcrf9UPiIFe1JBBORP7u+JAzGSnjKQXfcTw/6A94OnGuOAqHoHqI+GwTRQF0j1Q4fDLaSidvVaRt1p00goJUPIbjabWSPLm/VmI+gjwyA1AUSnR3LuiysnAt0xyFJWcMJd894reKKKw/kV6TIpwq1IED4FcCLXy0B3jYeDvAXaTXts5gVfsfbf32TlTVM6OqClzea2dd99m2tQEy0IpxNtwcceYyO/dYY/1MslHe/SKWm4mZHSpU2IAJAQbke0M699Vx19f7g0P5FUv87wVDOvPtTIwBw8gtvsjxSU11qBjvDUbY/qtl/gD9stB2gU0LAyvlnhYUfZwo8+1prPhwBfinbkGxzIxTuZkFrcQLcdbZt59eXW/purVJYQVN6x5GNitHChzfxwoeUEOWrwOGyK/YIS5d4LKCJSoT2cIhOaK7GgRfhgPKd4T9AVI9FHJ+Hx67HkxqVhjR9ZTSrcw4gwli0EVt5oWN5q9kbqq4CABgltmH6izqRGplMzoB+qQQVvjdIHiQpIcesY9tehfGgknpw1jb5+PilxERK1lmYKRY1zy0YaVt6w29pvvQrLkUnL1o27VrWsZXYU3Fi6lXu7NvKHZ9roGx8I8yDQF0CAIUEKKAH8KhOdVep9GqG2kaNmh9iMGP3h6kjpAHQxTOG4hN/bPrWD1jv91MLtPlxTvErSAf78I9OQRzQHmVN6deGb4nl9SFeAg24uAyHc8xMnbPwND7bR1z/AGg9frYOpehfWNHj4AwBtND9jsWXHjll55Vbr7Wu78PJPgCCbfllI8SKnMOZTBYeD5UQQi0xUrBRcaCX4o6hh3zsw/VoeSjhM+CM8EBkM8jtnvz+cq9/nYTslrqCzTdt8C96hw+EWUsNgPcOEQBp2y6BROGRjKKB13FX5E+gfoMnDC5KpRgCT9I5xk8IDVYDz+ShiANAvwT3AU2S86Ob+NRkRwEcbaXLAOglX3nma7uqNBN333Wi9bdPWuHi55Q9Y5lF3dHRnii+LG3nZmdb8yeOt+dRj/M0E3NsZQM2vzJgA6qUWdbKDngGCYqZS6RqhTqmHBcXDxBsOutPF92ASMXG6D1dOVtr6EfKyVE2tBJzfUS8J3PImGvOgU0G4hHCjP7FLWPHc1P853ha862IbfenpeoC6t23Wcggp3hnNT1pg+fEQ+JBNvd1TNvuuG5AcIvMsF9sY/ynlyqHqVcSE8Kc2p3wjG6HlniL1UZN/9wKMm+LXM486z4kIC/4+r6fm6bm4cp56/wb64xqidyTbK88hwn0tpALRUvVWC7cMn5bA3G14QxLeTNVAJlJgRBoIqhhrTHLioqDoCl69Y9wPxmrkeJisocG1HxBcZSEC7UgnkDjE4GG66wVtqf0XV0FIXWvNJ6235rNOkAalB335rN1soVebjL4V2gCEFL/UydPT+w/w/Qgpr5RnLd9BgFarX98VcAoHcrj6cErEqdv98tGRjBgiHXhFir8ERaYDw1VEXOaaiFWZEabMwE+L9GAPFoJ3AleM2sirzrXxdz7McrRpcSs/Ad+zxhkLEd4Rm5S2TtemfvdbZjOg8aHtlJ6SdyeypCsFRFnCFhn1DC/8csORYgyWLWEO0txQfSNx2sMx6zTakWu4q1JU4Hj1kFraiS9+fmHatqD1I7XcI/Zvjf3hbeOGZcyw3suzVt5iq1TNFD0eSDHUeClIbpgBGZVSSB54vcF5DUHCjgmuYKvi0dKguGdoIDNuxEehqqQEz7UCl3IoaPntzVbwtbxd/Ghv71p+7gq9ZYAPC+sg5i+fYmPvfYQeoNWDwJhUSmUwcXjrhLnKCxobKiKr0WgziEQ5YAi6HdEy9dA+nBJ0JqMsyBxJwPayMSARhPqkSHGS2/uT/InXyYNQZFyiHgHRYNPU4omE5R/HUfNRR9nC/3qUtZ52DNp1pY4tlHfNWucDd1i5FVorNKrOe2+x6Zd9UyfddQg2ZcUkacfYIfyRLAaSSRQ3csPS0i/5UzQPSgwJ/RSHQ4aR0qoQMevEVCbhQKk5z/6h/ZLELJHJslkrs2kFHCLcF0IqUNVTvkF/neZAu2B84icsmq/OhmCS6y2LoDpHPai6m0dUg5oiKnHXmOvxBBKCOBw4lz8KkdycgM7meVVRIKB6mAzFxzdY52+v03udshUt6354g/U2TVnzOSdZ64UnWhNLk5FXnudnfDDBWHamIYEIU6UHkCR//zKIFMcBhyYWbae4I+I5MXy0K7Y5wHAZXCLZgJ85koMXuip4PA8nn0KDX8CQDTVG/TYHFBw81cVJnsEAKDD4mA031sf++iIb4/Kv2bTORzYii9LK63ehbzAPocp3PrDRJl/wZSuv2KE3jyo+/nzpJq8QP3siRnlESkzwKg5QtZHQp4WpUHfPhSoNoOIdJtIfJnDgTOhLI6zyVz/fssp9WaP3I7fcG2wFR7RYtF4YQu5GU2/2aHB8RpOFIapODgLscBIRTFRuOcClyDXumBx06kofaLRIiATCDgz7AxHPk3E2jcBk89ENK3TEgEcK8pMX+wcPeDjzlkks8bDWXT5q2QlLrXnRGt/oZVwBqUXaCZFshQOWi0wpsOJXbHcKkbi3yWBSfb56jGEom4gMO+ZpyBqFVQWWJ/lThNKnvLOgXRQPl3g9plCzw0kHefsSYBB1MqOVEDZIr/HgNfiBWGStZ6zXq4wbTzjG8tOWQMNabo0zF1uGVffMq79j3Us2m/G5SP1WUJByjKSxg8oNFI1G5YhMfTyJTF/iDZusYQjS6a7SrJAYhlGRI4cgRAK0h8OI8PczolAKinOmOqpA2dTeXdM/cppUtEIg/CxLuOs0Gb5GKG/mreoOSWrEGBjuSXa0Juyq890asD3MGd3tobx6uvICXhxeaxFrgH+YFAg6bSXDdJG6EoN3PLfia5tt5mXftuKr26x3JzSoxU29IK53I36gsJzL145bNoqZsWIMS8ASSaVEZeGS7KpYsDV+4EzZOMtcUCRyBUfEAESqp+K+Kv8avRZrDqQYuHh8v7CN9T8QmR6G0Cant5Wz0E9lmpGSibjDlRdvgpzJT6uKk2z+SPBzXLqDBzJff7x+wppPPAHLvrU6xa4v2SwC39oxG/nNM/QamOlf+bp1P3EH+oa760i0yjI5OB5rfV2BwUGU24tMdh/Ctb4k4FGVgLD7qDPWMJhAMoFwR2IRPszncKrzsifpls8vkxPjHd+8O0Q4nEJqv+YFSItWoU0/TSWcgtbEOEB3u34thHRPURC7mvw0AWcSIoOA3OxM/Cs1MgQvE3IG/TncZp4aA0EmY11AHggIUzzwavzyBPmnN0GDugLLvLv1SpXylikr7pi2nh6ezazx8FVmR0/AiRLGWwkCKl9gwKN8lEfyD4bWwXwSl9qCbnLDVqTkrmyi7w7KIPotVkekQsQcJcGdkSZMFL7iJlB/BfenSz1KbajQk2hAJMHZjeWa/LCzFoYSBH5x7W7rfug2m3reF639J1forp942daLWpYfv0SPysy+6Rrrfn67FZdsN9vje1LNJ65FPh0rbt5jfFWMDxmWk45UTl5YFnVGrV2q4wwgI0xNTx65mYrYZVie+CFO1veGMr8nzMVAmnKu2WEcqWTh4ZNLO3u3T/zICKk6ohWIGF1Do0wIN7Rwvqcjb9Q7qZ4IfXKTGDwVYdCiiXgic1BqgJCaQpPTU6UJkBIThRATkCgp3vdCb0HTiq9shoC63MqNM8bv0/G9SL1rMeBv3af9qJE/ONtGX3uBH8hknHT1gSIn4O4qy1re4Ry2BxHUWvnvEX3+mHK8BtVpVQkT3FensbnJ2o8bV3CJkRcyOIf+OFkZRDeD5KYNXm0swXCYjMJQK6KGw+MCzGy2sOKGXdb96AabxbJ68pmftb3nf9Smnv45m/7tb4O+0bpf36pjHLqBAfBHgW+NyM9ZZdlCaFp8fAbpdP73DiwJV9joS0+14ls7bOqnv2DFd9KjNCoPy0fB4uXVtXInUJCREJCbPIkDloYlnKxr7F8l6yCAGUYBUkYDNILEwQwZyt4VF6M1sr12bjxndGhwXwmpqHndHjZRNgkviKecd+GrRoQVd/fIzM71BqSbf3I4JVJ0diGcJMuTCG7hqpFRJ/ISgyh1EsHBprQrSvK7cy5wecA3GHT+8HI93qJ3ie/hPhPKzXcl4Re89dtnWfMXT9E+SYC5Rj0JZh1gUZ3u135QFTCAenEdJCCW6IxDN+1EF2oZCiGMFAlXlq5OGQRpQVfyMPptIDEl3e/FhMqJtFEWel3TwB9Y+UhLvpB7dhAi1Ga2z7p29K1t1vmfjdb5xJ2WLRuzzhfvtsmfgED648v0VZzeXVP+9WXefEDTc9+vvHWv9baADi1WaStv5gv586YLbfTXTvMHvJt8HzyWgfz4KZaJ5cZJa78eWthG/MCg/7xi+I+yS9ogHdisHd0DzSpm2goV9mt6QH6hz/cDYb/ozCw598NwAHs50VjsstyMerEFDxlqy6dDDjZ3NLkEDwzzp5s2DV/NQsPXs9RNY+XykdHn/vSxj1m4sLna3/yKhlJquHDw1n5ifAizIUEjOTllwhk0oOZ0WwwwCqgc+KdNVy39CgxPzhhd9eAAHwa+bZ/NvvTrZrB7e/0FftkxC3TrO1s/bs3HH22Npx3r0VXXSMjTlHBGuUj1rHzyerCo7hFEFKPaCEGaQym4zjmAikhm2uSkRX89VrhZhhCg7o6wuvAK0CcKLi4M4AR7lXL/kgA3/7FUyycwJPj+J36IYcu0dS/ZYt2P3WldaDid/7zNOv98s7X/7Rbr/MetEByTNvqiU7WvxLukjWMXWn7MuBXX7bHetrbSk+YEu7e9bc0nH2ON05foaEIdPCvVeuQay1eMWHHNLuvNdK37mc1WXrZDb1gooAHnq5t6PXHGz8xLg0txUwV1LIH9IGIKJBtngNygJTLBfq5ajkGpcSSka3zfN6q4dFQtnuwww/Twu1EI35ra633Wvrn5s6/7p9sHG+wgIkpxOBB50Wa3hKkLpuGX3cWXYkZOP2XRxKff98g/WrF87Kzu8N4MUJ83ETpn5WpEOiNaP3qaVPBogEggKABuOEiPCS+k3DyC81Y24wYBTgqoTdM28/vfgaDaY42zlljxuW0QUKPW+In1evdRE3aP7xjvoBRJi/Kc+ul4Xkyb/3STVln7g8Ra1AF8r0gRt6ofLmoHeoiKYchXF0398EF3H6IEuc7KvSPWlY/66G0F+6z73xv924BT+AHf2QZtSsc3tI+EuFm8yA8aanbiIlv4wUeDiLi7IZS4hOMD17ugcV29y2bffgP6gndQocFCkI3/zYXWevaJvsSulwOQQIMm1XnfrVZ8dqOVWztWYGneetJq08FQlJWfiR/5XSzRtZnu8ao68x/OweZLYcnqOyrCfqjSqAVXQ+0eAYY0bvqgZzjPe7IJunH1N6T+Xrb6fW9A3hF40BEy/HCANfPa9cH8g35PRlsNZcmuAdgcahJcks0QTou5UFE9dkVgf8l2S6jSoFX1vBvf4HQBFXEjbDAVoIqbwLdoTnWt/carzTbthda0zGyCrwPpWXn7jHXecyvc4Fk8ZhkfiOXtcETTgGTeSiSlp8xDAMCrcpHXuZLVR80vZz0ciZB/OEpF0WygDT8LQ08/4+QIeOuJHdeKLVEcw3EA3iTggIdTZUe6PEFfboTG+fbrrA2jaBQQ773ZZl9/pXU+egcExd1WUljtgvChUOC7ovjNPS65IFDKycLTuWGvvsWXr1lg2VHjOuLReMgqaz33RD1s3HjUGh2cVZwrd5hNdeQO0KWuZOEgvFo/c4I1Hrjamo9eAe1qGZZ8ozbyynOt8aDV1v3GNpv9qys9UpWGIqd/tAbrWAFh9CcWd9RtwuOIQnaY+tCq9/dA0vuhHpoSqhBhQzzy1/kI0mDwX5aNfZwOTj80OJxCKioSNY4WIOgeNgMCDIw5CHTHFYCD7qqx76m1aiGKk+yEOqmfGqAZXI/LPOBPI41uuaIM9CgRXCKeSp5Z999vse7H7zBbuxDLFWhPD1xujbMXa1N35JdPsSZ/wXl3CQkwpgySofDx1FN6AvJVnokmBueqPeG4HxQjRatXayDpCmCMtFIcj0grwmgY2Icmoq4pFBctdbis4j5Q2pgW4ORBSX7CvfvhjXoUaPLJn7a95/63TT3/Emgtt1n7PTdDa5kywxKr9fyTbOw15+lkeLZuzHo8Qwbh1cOSS03OpFPG+Qlo591dK67Y6XtJHbQtH7xGe+suHpWlZSO24J0Ps9bzoMmuxVLuut3W449ErQ2ZZkrStVssBVsvPNXy81Zab3wEy8cR674PffuluyGolltxGeryGfRzOpXOmK55Iy7suItXNRvcTFttQZc8NaAAUQZeUpK6sA+VdEI/7AAgA8MV8Z4Y7ymMQJmK0vLxYmciHDJQEBwO1JpRCD/tuiHmcmOeQs3I0929aD/ZdQ9MjRYhTEDTPLHIRA4JwRs2EawOuJLHo0YCgxqNO+KS8sSkLD55J4TUzXp4lQczyyt3Wfezm7X0aPIk+QtP8eUKY6ZkPG2kwYEdmUduadBLUMGQwzOj5b794YNagZ6sQIvufpwUQFSzg6A7hbGu4a4YEq/oHsYvvWQrRrAUgpaCJVl5OTSVnbN+xAKaBjWd6Rd81Saf9FmbefV3rf226628aZ9i8/Pso79wso2//SLL10HgoH1yCPjWr55h43//UMtW8Ws2qBOWglweS93mck7F6FnzouWgQRbdDQFH7UpAoBJHm42ibBSaEyM2+tvnQKNaa/nDVqOsiVd1cWcdOg6AfJoXHWWjv3uu5Reus3JHoTd/8qMWrOvs666w4hubfNmnOLwgazh8jyr1GAO8wM5AN4MDpCd/9FewMiBYI0wIt3jmAMMr/gMxDSMK4hGZH1Y2ZZFl+0Q4hDhcQipqWEfUmGUYdtOu0zHL0dn7tWckCzt1vLx+SfBIdYpA8n7pDSKl6FD6tDn8afO/nggJtVxIphcCqnfHpLVfd6WVN07rIwnFx+7SF1wosJrPXG8jrzgbtQVzdScv2cqL6UrEBhWAj4M7IC/yIVPyE86RylvFTj5YMhWlXtd6nBRKS7/+yQgiSiORm3fFJlq608aHpHkymx9HmHnVZTb9W9+yGZpf/JrNvvtmRkgZ9vSwNM8cUTPKjhrzZLGsajyIz9Ctscb5K9MjQGTHhW8YZXaPWatnFzVSJJxA5F0+8HL6zr53g964ye/19fa2U34JECTdb262mT+5XK9g5iMx43/8QBv/7bNc21OdEphvQGXAP9LSCXVqUvwE2IkT2lmlgOVXamzHjM3++RXIG0tN9q3yTj8ejFv1n/eb/0jQ4XQF09CfWPtRWFf6vZ9Ir8LkSW7wzIlqoNQRtLnCmGCdHu5ep1Hmh/SRGILdeySAtR4USo7K38sLLJrmaF11CMgKqXoq2XRhEPS9c4PhtajD7O4folYTFSEaLJwWQaONAsGixtB+/eVYYsxa4+FLLT9uDL/YmHwXL4f2dLI1f+Yk/NpidMfdpHoNw51sz7Kfrwcwk0RD8+zHMpBIGLf06wteURinFi8F7Q8REcquwOTj5ikfDeGrY4ovbLLZ13zXZp77JZt++uds6mmft9mXX6olXPffbrPic5us5K3/JRDQWArxRXO8Ezb6mvN1i3/Bvz5SS7RsFPP90ats9GWnW37qhJ6ri2KrAKwvGiM/dpG7Y+8HFcpWNqxx6gLLj4Lw4CtXzkR6a1rS2LzcaOcmyztls2+62mbfeI21P3S7azzQ+vQ5L5r4wYh8k1eI7HiB9sa2aEAwlbdOWeefbnONGNpycf0epA8hSC2P8RkBZZSTbpS9nrzcdADiEgGu2lgT0jTgiKsiJPTPkt0DhtMTgkZ7v1Il0J/4WIHSsE4voaYeWhxuIcUa3xtDDAitXpeafDTkEMhRTVQaEeSNAS2yEyKk8le5kECbzsRUI/Wh9GFoiw/DZaBsHCjwjzeseOd1VlyyDcuNppU3TEGT6kBL4CtCMIlOWOp3r/icXmQSGdIOQyvRk7eyBwEq/zkIEcGTkZj2sPrVWeROY76ylQ8F0PDo8MgeEcK3vG6Xzfz+pTb9+M/YFJdrv/wN6/zDTdb9+N36pDtvz/NjpRlPbl8AAQ0BNPLbZ9rIr5ypVx4rO6Y5jmXXylHLT1qsVx6Pve3BNvpH51t+9nLdwfN6JNBBMwIBdPoSaaO684fy5Msg/GZ7uutWsp0hQPPVY1Zcvts/98V9KVSS+1Pl3dCwbp2Em/GTEJRgSjlJigCsa2rPAe0KUHuxncehMi5ZoPBy+6wZ8mw8cKm1HrPaul/aYt0P3pLyZjoeR70TAosaGROsIKo7yVl1jCK7ExBXlJMAgb4BEmg09w71fIhaQp5bMsxIPJDK5SQdhxKHW0jdE6IVWCaMnKpF3GD89VufrMFec8vCRYMK7goRD2QGu8ttDICqEyM5OlNygXDLjkFLHxnJC9tTZBhI+FXufv5ua//tzf4p8KkSdqFNWX1q6pzVuqWuDyMMg0kzqQQf0E52xKAOSso3IonMepEvlctnlHwVP53J9HjmhcucRdDqaPNdSrxVvx8Ql0vYnW1rv/0Ga7/rZu2vcVObG9IZ33fFr61wz4kCmF8U5tdZlkBL4at6eciNh02Yb4I2oymoEcYT3AXS4xmo2GCPPqvmarK5rMyPW4h4mPRdCKfNHSs2zEJrQrkXoG2RRvFNCKgrYTbhB5/tzXJNF9b50EazyY61nrEGQhXLb+YVZVL6NQ8zJk30GhILl5yNB6+GNvhA8KBttqB/T1+sM1y2q2Ptf7vVup++S5qa4jA92klb0+e15GJ0zySFOK8LBHdXjeBQH5MlYtBitBRFYYyW/PcMMtXTnytSP+FehqVeXs444dDhcAmpwZZ1Pw3zDzvcwVsPRzflWY5/BjhITg1WdRzsqiNTePSQDMnenZq4ZHGXh5ElCbiBToVbPEDFS0c9YnJKDOBXs3cnfmTecp31Nk+DAhqEUbYUsxM8jYessezYCY/G8lVQApVTYHC9MInFDesS8cWYyoQL6uECKnHAH/x06c7TYpRnxag2erlvVnwNv/of3qBjErOvuszaf389JhLjRh4Ay8Jffp4H+uXTbOxPz7cMmgOhg5ZnTmCpttJsJdLG5M351oDzllp57R4IMCgtH9ggIWRj6ciBSuTgAcriK1tt9s3X61a+tJwE8mquglnNwTKgnfOV4y7gYqRADuQrm9Z88FIJR+UB4VjeibnEDzNg6Tjztmus8y+3WG8PhOZSCjp+6RlCTKMrMkh2tL3GVfKTFIZgvhDSzcceba1nHWfdr6Hs68ettwgV5tETCMg2X7/Ds1xoa1Uk0kUi9FIT1z6VyPF7jH5RpRNIYz/Wy0EeOZku/SJVw56gLb97DwBGprlnrgo5fngatg9jp50ohwy1SX/YwJaoI1onDMsUhpDbh2sJdzTicGMO+TUQmBxs9lCkTlRJ1KcIIPYhXkDjk7Z7HUGoDC4pToZJ0/2P26z81jb8wi637MQF0qxsCSbV2cus+ZJT/RedYNwKoJFcpw27I49Ep8gJJl3j4v+4IALdMIoKO+ehyKt3Weft11v7Zd+26Zd83WZe+g2b+Y1v28zLLrXZN1xt3fffbp2/uwFLpR2M5YkxHSZHN3oiP3upjfzGmTb2lw+S0CCZzyHqI6UUghAK+QkT1vqp9egCTNZJ8Nw2ad1/vNFPdKe6CNQmNkGgY9mnt0CsX+Cb4gEmTgu2Jhz3fbhJf/wiMwij/PgxTfTGWRPWePQqbZhTa9XdNN6kaCBvLLN7O2f9rhu0Nn7aim+XyE9aCCEKwckyK6NUsBg3JM3xfnOFpSKqXaChjfz22dZAu9i+AktNCCpoo3zkqfvVLdb54G1eT0ZEOjqW4bGTm2H4YyVhVBImHOURKMASrU5WFKQMGqPTH8EaIwxL/rmRItUhb9AYm27aMJpfvd02Yj8SQmqutkk1/Z6mKh/6iqpUDJV7ADnYgO7T6Kn7Cc1wDgLqGh6kYFzor1CPkxCkfhBiVJFAhfApbtxj7Xfc6JuxJyzUxzhLqP3Z2nEb+aNzLFsFzUMrqVqGVYI12j1BPORNgz4NwjS0k2F4n+KAf7wJbekaa7/+Kiv+e6N1//tOK7+9A8IFyxPuAUFL0iYyFI32W642G+8Pk0hZ4NJ116zlj11rrZ89DtoE/JshBK7YC62hraYvd8xqqceDlvyoKQVB92N3YRm2TdoUwfIx0d7uNrRMCHXk3ViPZZxuJihUqOrBalGTmoAW9KBlvv/zk+vwYwCtCnG6n9pmxTX7UD7UlUtTxCqv2onlHeq2ZFT7g/l6fsgR5btl0pqPW+dnqbjMjUw00xPoL3ERXZS+rTAY+hEnXzlmI79wmnW/jmXrNbt1nIElyCca1n7bdVh6pjNboLnwcBdtAf3po9KTnhtgrsqSIibmerE19BHuI+P7BeIMRIuEIz+Vc29v16F9TQtxOIRU1G6uliLt3hpZyVFDnVLrIdGTXxb8VTDDauHAfqlEEO0+2wBfBYbrJ8y9xYc26Necqn3533drszybxS/rOSv0KmAdFlS6KTXFd6ccVX7JQWtwvrqTv8qYlFquKX60D0ODOVGYLEj6Ze7i151vmuRjJdRaoOnpHBG1O6RZRaXAhfAqL4U2lfKoT4IKqE/rpadbdjqfi4MQ8Dmo5Vr5uc36pl0DwkRthDR7W2asgwmrz5/zbBPToHYHIUkNj5vMPb7fSXs2Cq0Q2au+KGvjZCwn14xZeRM0p61dK66b1DN43A/LT1toIy84Vgdm+TqVcgOWdFjijv3Fg6H9PdiaT4FwunXSOhDU5eXIt8oKuWg/DLYyxKWvuvYR7phFZIegzs9fKcFHISghyb4baVgPS86Zv7hCj9+oLYhq3PDCBPxHpX6Xzik1oPKiKIm5CuQx5AOvZ1HnuzcYynMgPsLgLcve7q2tFjrx0OJwCKl67egebq2g1Q3LNUBDs+QZdPdo7H4T0lVvUA8fBGnesIP8MRD6w4C2NFl6IqkUnQi+KilcZPGXnXfzPnuX8bPd3f++C8LAWTKezH3Acmv90qm+BCE/EGnV03c7PAjgieqlIzoZLbOopQnNpQ4fCWm/BdrQt7dLQ4mhWaVb5ZRArUp5YXL/9HF6O1e5heeHEIN7JXMgW96y9t9c45viYIm5NQAeJVi/SEu/4jYIPzGCjmKyv9r/vtHyC6Ah8VNcFDxoJ36Jufwill0Ay8uT4+Ut0H6oZfDNBtBIahUZgMi49Cj4z8LSqptb8dXt/vl45ou6aOl34VLLz1vsS79ts9D6sAyFUM+Xjlrjoets9BXn2chzj7XWM463AoKTWiET0LEK1pftLDBRmMiYqAYJELYADwRx84nrLT91ieXrILS53FyDZezyJsq5BUtL9hfTTKBTaQTNE/Qs2IJO9x+IfliFyh2OlA68dbbwz/lD8z1Rj+QFRjftW7Vq7Y+EJjUM1pCGeUf+bIFhGu3g5Y8SOwa0mIqDzdZHUOfgYu9oltIdJsLdrk/xCJM1nBRNSkrALybPALX/6Er8UlK7QYlTHG6kNyGgeNAw416Ix1CwJxQU2JjAeoo+nZDmCe3Oe27Se887f3+9dd9/m5VYmpSXbPZn2P72Rmv/7bV6Er8a1LIJ+JQ2CciNTlpTXRt5/ona99EdvB0YZ0OamgA/X1tSXrvb74alu1PBFsWmxTt0zUeusSaWfvHBTUK3+6/abd333uqC0H/WpWXx7qBu/4PAu2u8A8dT+BJmEMbe0wcG2y9ro63H0WvtrulrOkwfy7bsDGhPWMpxSdh4JDTYo6Ft3b5Pmo7upk3xDtwSa5y+TMsyLUdVrlyvd5n+ve9Y50ub9MOTauhpsx0lIWjDCiSSwP0yLClbLznVmucstuaZi5AuAlm+BbnNvPkaPW/oyeriaQvUfOAGXX1JJ8MrFlwSK6MqDOXxvhAzQ/o2r275eIW7yiohirAfBgZ4HWAmf6uxK8veer/fk4paHsgm6GY56kJp2K0f6/Sq6woM7BPoq9t1kCslpxlMO9HVY/J4WggL7sFrH+IjmFSyOYG7fE/R3TNpqZAAodR40lHWfPLRfgwBJM9BMd1mGSiUOj3rfuA2m/m1r1vnH2+U1tG7a9Lar+bn1a+09msvt9k/+K7NvvSbNvt/v2125z5oBS1oHZjQzBdgzvHb63lFo7lPI5J3nKC5tF56mvWmIZ0gJ/iSPQkRZ3bAW94xi6XUpF6FwjuVPJzaF4IAHMyLNwuy1ePWetHJ+qy5zi4lJk708gZoSTymQBoNhd+Vu6z9d9dBqEBA8GjC5hnLT4H2cdKEEvWyp0TmAO+YGrSibBkM6sORol8znsHiJvhOLP++vA3pzlpx2V4rvgltKxVAggDCtPGAVXpv/Pirz4dmiSUZyLMQIu1/v1XvnVK/qAisJRwxfgiXEo4ULEM3NLbGmVjaLxy17o1TVm7r6OszXG53P7fF2u+8QafzHYigdDyBECr0xmNP8irYA0liFdTT8FSCRzYDmI4TeQ0zF2pTYBCs6xwQKyYkfgAn0Y5zMx1ESAAcQtxTBerNEs00l2EatH0gJ5AYAZ5JDGe/1kMcya2Og5udXfUs4W7e8nUO5+c1ouyHiI5f7uKKHRAwGNTc7A06nRiIIy8/U+d4otOVZuSnfaXCuv98k00/5bPW/oPLoS1tsOI7vKsGLkz8/ET8Eh+30LJjMPknCwiNvdbjsmoWKfGFedvaWCrtsR6WJxrDzAf/yiFsAR4I0+LTEDh37LPm07HUefI6aH7QpCBAg2UAXJaMI87nNlv3E3dJGGiCpGA5UhxqaE0I5MbTjoIHRNLDYLJXd7MiDjfR//EWK76x1dsBtOaPH4Nl0mIdXyBfX8geAFwOr1to5T60y5aONvspdMub9ujIR/GlLVgO71J5epv3+etWUA72r/Z90Gb5CYt1sj2jrLxuF9LBshDJ8CYA7wZqn06AfcDBUAODycqvS7/oNLPdKBeW1Xy7RQ99Rq2quHSrPzJDYapOYzRGcpcQszOFq1A04vQRqmsUKfjoUSdVHLpWwTUM0+ZgqSEVgO3GcW4FGvbQ41ALKTVpwrCbhvnT1MPYTvVwueGAGZAqA5GIYX8fSgLGu8sBf/SQyP0wv/rkUMzgiySGAY2n+PAd/urfah8DrLNda73yLMuO5oFDdCrjKr7/8uk81fYZm/2Nb1nnnTdZuQGaCgZ2ft4yaz19PWqPCXT+chv/7ONtwRefaGP//ggsIU6GtgFNg6nwFbnIjyenexBc+tVnGYHIauCcDZxcZhVf3Wrdt99o2RJoYc8+AWVDEISfNtDTHbcKIXTRBnzFLpe00sQ81FHPE+m0/u/ZWm5lY6ykh3FPZuQ3MGGp6QS4qbxj1jpvucayfZjQLzjRii/cqWMI9Q9OKHu5hsDJwn0pnjyH8M3XQ6NaNwI6T523rflTx6L9JvR2g8ajVlnx3d1q73pqfJmdJhyXjRB4nS9giYdwamL8tD1fjqd25V6aIsCWkxeY1DbaHU/t0EfP8jOW2sjLztIXkg1CM1s/ZvnqUSu+th3LSn7EIdqyL3gqKAvmgYT93zfhxQkfwvqn0QG2B21eRE5hIvbdKm4ytdjCsH8QTMgjYTgX1jH8Uh56DI3IQw62wVztQsOy1E3wyWbfFGpWx3AiRGpCoWIU6iFDMUnmwBMZl8GI8IrB3XBWweHApO9t3GclBrefs3HwfEx+0SrLH8GX9ZPg9IA2rS/ZYp3XfNcfH4E2xNPn1JpG3/xALBGP8Tg8gAgtQY+HrFlgrdecZ2PvvdgaT1xnJX+ht8JAuBU83cxlZuQV1Ux+DWoOdu4BYcJx36W8edIaZy+z/KEr9dAu3++dn+JvGxDAx8OZmqDUFi/Br//Xt3gYEXnUwTjLx6z1G6ebxUY50NuIMn53h+VnQUti+ikLtlnxta3WftdN1kBb5RevRp58MyZLXJ+2KZ0aRYCQakCQ56tGpKFI8EIraj58pZWXb4MmukhvPB151vHW/Mm1WN6m/bcoPC0WB0vd8vY90DLv0h05/djwvVLbsUSjW13LnGGqeqfItPgzWi8Y3cwH9ed7q0aedSyW1KPQnqZRvoU651V8ZZMOkWqjPqXpKVYZJALqTEM5mASRxJTcnmnYkqHsZ0IkuKvkGMfjVjTY/Vl1L8E0cuqExe5EOaRQ0x9iVE1UA2nMm6bupuFvLWkDdHQCVr9wpgalFYYIOzLzrpwLpJOrFh6/RuqtSCHQ91dpworY/BUuv7jFSn5+KrSoFNh8xnrLj8ek54noCkgP/70NUzb7u5da92MQbnyMg2Sw5Q9ZaY0LV5l/4jtyAVgMTni+E/1YCLI3PMAaD4ZwYdooQ+9q/OLP+RgLoCowLQ725ILQ6PzHLRKKLUxgvYBvI7QMqfFidfT3wJFOZrN/fR0EGssGBA9Rd89AK3ri0ZY/CPUIgYeJz/NSjcev0R1OLxPAZd5MaZ0P3w6tZZeN/NLp/uAw20gMMREZwQVXH6CLKbPGo1dbgeWZhOTp0OJWQRuDZsQ7eK2fP0Ub8Y2zlmKZtV15BnS/eCHqfueUzfzZlboDyK/DcEhQy9NdP3VrxKFNw7zrNC+t7NBeabM8S6DhnbjMtTIuY3d30XdLrYtx0/3MXWojxpBBG4fmrisvlCxavtELgv7RLuQLgUTAL3b3AfSF1Q8Jr5JNtkgKmMN2awAQmO1G8aOlSUW70Wae4SfCfyAjlEXZK7rccahIFYKyf8gwgmO42eFPg6CfSJ+HLvf1p4gEFgf7zhnr/N31STtIBhO98WOrrQltR8/qpTieOIYXVPz231yHX1X8inKfaRzaGAUNBnRvEpoRn/rnkmpgAMKEnyell2L59PoLILAW6FeZyzA+2V9NwH6mFfjRgt6dk2a3+PuaNDlRvvyxR2GJuVx14OMj+bmY5KuxbEIaBd9qGWlyeYYlLd+OGY+sMBtVGywxN5l42cy0vNOrV9g2SKP82g60DYQs6i9QHiJMr6H97i7r/tOtrg3ymMUAUv6wmUX4OFEFnjw/Clrm41ZZ80FLLF8Kre/bO634/DYI4psgHHZY98t3i8YHfrXJToGPYvBNnp1PbLT2f95s3a9us+JWaDrnLVEY3z/PR1p8wx/9w8xVR14Ymc4gyuO2JBycBGyy8AelcR6PS0D/uMNP5VNb7HwOmps+207hhNhkTtWqbAJurz2QrL50SU5cnAQCeSK+bPd41ORW2Wm7qdJPiOQjmQrMJ8+mbSxD4xx6pNFyyDFYe693GCLcLM9wmGg5Rjm/GNOfCX0Ehb8jdA9zDPoj2TpIA5d+GWkHDahFljP5NUHwX1y+06j1ZCux3OCzcFjijL71Aht51ZmgjetcTh+IjDjlhkkruAnN5SEPVJKHQScvtPLL+HX9l5sxaCCIKBx4CpqTmnfe6Me/JtA0ln/rF9rIb1HzWKjb/9lqPok/XODKUhrlphkdmuSShku9HpZ52bpxa/LEOG/DQwA2HrECSyhMKO7T1PbYVMblLev++23+rBsFChNnmWCr+UgijcLnpCXWfDHPhqGOoHGfKMubeoWvBBfqz+WZ3oBw2kLrfBTa1Heh6VRgQgF3p6xg2APe30TOE+oLR6z7jV3+bTy0T4HlbPtvb4TmAsHL1wYfz4+sIu4shA7aiXtC+x77SZt+6beM7/niOTRucvPkefMJa6z1/GOxRDzKbypUAiAhTXAnpoC6cJIj0aHhUotrPu4oREOZd3R015Rt2/noXSgzBCeHCaNHErhov4zpp7x0pZ9zINFCsITApk8tQy8uHppQebztkrMC82KyA/WcCwzPs0msbw75GxCI2gg86KhXle65qq7qJhM8dVOVL2tk/PJ4f1TOCUZx1NkGqRES1BpNnQ+6BCHdMENCMQaRWFGg4j9uteycCU2yHt8AsK1t7bfeCCEALYWaUeIlZOFXnN/bk3ACvzQN/opCgGSrMEkwaWdfebnNvuTrVly13YpvbrXyhj1ajvDjASy2XizH29eYa42fPsHGvvJEa/3u2UPLSoBVpGHGMHrSf28XGgKWa9BesrOXYECCtg/Lj/9zHOqwGOEdKz67VXtTfAmdhEmAafA4wWZoj2+F9kgByjYiS8pHTrhVZ/Re6ylHW+NhWPZBO2Qdcz5b97AV2rNrPn6Fjf7rRTb6x2dDoCE/aHWd99ziiewHn1ZKX4Z+XgEevDx9KZZ1J+s5vMZT10GTxVJ4ITTUXajPt3dhOb7P2v+2EW0K9x60I9qCDzt3L9tpGd/80EF5nniUtZ55HMq31sb+9AE29voLrXEchDX6R1qH/0PA8SJXraxwqDB1pAikQ2tq/cR6a5yApSx/lEDjHc0cP2ztd98EbbjPSkjIyFNlAICgHyEPZAvomAEaO1g9JAkh0hU9pREDMXGIm//JBFuAVZ4T4EXYTKdo+LmXQwzX2Q8NWO2ww4RAYr40GB2yqd/THXa4g7e5YsnI6Aufddwjx8aby7zxKADYWkhYOZEoRwX6BqnhihCC7rrZPx35ayQ5uXy5CssHfdcNP88UAFwC8a7Sjx9lzeed6M+KgVUDjmBZoa10//M2qfiN0/kmBNSD7z7iIUNMKH11BGOYHw/o7Zq2zj/cbOUn77LiS5v1vBtPmfMxFT6MS6GULYEGhyWL3o1eK2OFGi2HgOkiDR6VYByegOdhTSLD8tLWjlrxkTvgwQSAVmc72r6hTw0ugd+a44Tr7ZixxgXLocFg0lXHK1xoVHIeAi7nmSltukNb4OTkvhnz5AO4rD/aqPMfG6zE0oyvXmk+fJXvybGxqoQG4dOTNq4s2yIIzut2WTbZte6H7rAuhGzvbr+RkE9AcxsFJ4QvBTJP7Defcgz6DAIYE77xgGU2+nMnWfPRa63148dYC0K/+bDViNtQ1tqsRh9JmDNP2gjwvSMVIpVTwWSAHwGJ3234+bD1iYv1PcDy+j1OR/75kqaOlLSedLTlq8ZUL6JKm5aSwIXESC8YZQeNPHSyhVBn8IqdbvIxuF7WiJPSYnsqXvJ7gDN7Og6tAIry1kaj+6+v+4trD/nmOQXAoUCtSnKHCSFVCZ9kKJCGTQgv2vmqFSMjP/czxz1ibAxCir8m7IA0GNi4nvz+CGq0e93vbl6HQ2FHr9AOcvDBoibT+eurzbivpImODuZjGZiEI296UP+OTRXXnfwQs23YayWWiXzGrIf40laYNAYy09LgwuTj5i9vGvEuXG/jFCbiHiu/AyFFYfX1LVZ+Zases6AmkZ884ftE+qU9AJB2+ZUtVnz6bmucvMiaLzgpBSAvCLz8tCV6u2Z58z4z5Kf3YPFQZtShbu/EpMdg5d6bwMGe2oc9UvFCMPHrLLYPP7oTfvqcleISr/gCyv/FLda7HW3Atx8sbWJ5dSwmM49YpATUD8PGkeVID0Kd70XvvvNGa1643LLjF2Dio1wPgyYFocW3IvB1Ls1nQfg8A+axEAbLkReK2jgTS7BHrrX8uEV69Ehn2bg0pUE7KidcJJgQxA302NT2UqSy0NJY5LCm7fxOxyXGUIm2QN6dj+GHgBvo/F1ZjuHPF/WhrK2nH+t08qYoElYEPVWatOlINv+T389WJhpcsblOuvqFUECyFR8eCja4SSZdZMVzd0pG0PGM2eKmrCj//XVvvu5++9I71RVI1fLmcKds5ksT7gg/kJGGrfEhikiy1b7Osh9IjYIMox8jEiWCm4kmN20ZuskHg19oHsTrQWD0bobAwaTmhOZeSwPLGz7H5kuChEiK0SmQFuDXnedm+IAtliS8fS7tAppM/uhVeoRDryIhMBE5KPSEPuPBGJeILMO1e6z45N3W/oPLbOYFl2BJA22Cm8JzAclzH0ubtPTyZXEEstHQ5K8jXK3f47IRfu7DQLsTqCVyT4y8rVyn3Ily+wzqDe2P4TWw5NJzSYaH+1+tXz4TWmbHeps7+koOzwr5A85YuqL+/GgCP/PFbxGyzp5KwFMcBo9x8G5c75adKHPXiuv3QjNaYSO/fpa1nnuyjf3tQ7GUvBBL4fOt8ZB1lp+61BqnYok7gqU4k6NA4GfV+c50CFPVgoVORvtBToUb9VER0kROdFlMTLxIL8ZNVV7ayY3lbPPhEIpc8jEd8rJfUd3u5/HjsNUPkQYUC4RIqQqUDWoEQKDSyZK5TaRAlQvA4IuNckHkWoL4j2Clk6oiGkwkE8ga2W5bs/B+vScVVaq1ikB6vbrhr9PrNuPLX+BXqNSuY6LSYgsiVAxVTpWjcvUpB0Jw1LMOOwyR+LBUKpMGk529GBP7VGu9nJ84WmQN3s7nL7EwR87Uen5src492THj2g/R4xJjmPwURpjQPK9E/TFbgAnMu39xNwzQ+SFO+pchP75ZgHIEQoWaWfsNV1l5KzQVCZwhcJQhT70tEtAbLdl+fL86wnp7oNVtmEQ5IAihZfFQZsa3W45k1njsSr0OhbOU+3AlNEC+KI7vcCo+e6dOmvuSMBn948Lq080X/vEtmj++XiS+BSE/Z6llEMrN8xdbfhLaAe4GH4eRkE0RnTu5ifATsNEWjaMX2cirLrCxf3mUtV6ANjl1JX4sFkNTWwizQPXTQ9lsJwgi3jmNyRq/ORUiaTpidvaJ7tKYQ3u5xHIi2zbYNJvJI4/bzCjioQwjzz0R5fEbI1zi6x3o0KTK70Cr1D6fJ1Eh0h82ShsO2nTSQbp7VE8FJZ7QpILFHclHq55OcgeqOATbspFPZtlJ+JU99DhUQirAqkZ169UOehiW40A2obde8NB2wPscnZyaT4OGzmhN2e5hQvcO5Cd3JELQHf6U0mQHv9q7XLvAr6OWe7dgecT9pGMXakPUf3Zh1wYRk6EzWzmGZQ0m7AbEuQvLINZygW9Idz96t2sx0Fi4wZtDYJQ7IUC4/GBkCrG7Z637ic3ah9JEG82kjfGXv9yCHzc9tJvA/AkWhROUb4ek9xwIOAQVn7nTOu+8wdqvuNRmfvvrNvUTn7Mez3yBv9yB5dLjVmOZudeK7yQtjflR3d+EMrzjFuvwvVnQSHQAElB/+L+bcHNy/uIp0HCOtXIbNIbF0CDP4EcWetb6lVOwTEO7sTKhCXoHJzcvcMuuA7mBj/tLek8U253LXRrG54AJ/xCYcsgZpqtmUhb0kEiPuJyW4HtRKSxYFdlR8SpucjMjJQUbQr75NCxpT4fGyGAG8X1dM4V1P7NJP0ACrBjSXGJGlkqHqNs0qqO4cU0RFQCH2pF2cMAmSxqj4k8sDga6J8i0CdlUGDA6s+x1+HU69AghcKhRryPzDLtuODqHw2nLcA8WzVWwvb35ohHRyGhQ/UowLA1sdSgJdOvaR/iH6Q5SPZ6D7pofE5Sv2i2/vN3KjXy2q23dT262zj/ciskygQGHX22NAPDKQtzklpNJYWI2nnmi5Rcs010uTi4+DsM3Uir9NLH0rm5oIdxfyY4edy0qJVdeutOK26D5cA+L56ZOWWStZx8rjaW3bcpbj4iiMyKXkFyeAdrQxhCb/cPLbfaPrtSL7/gWgcYDl1nrJSdZ/oBl+mXg8288jpBjicl8uY9CBzUp48c5ufH9tus0kYjIrj5xvcCoD8zIb2Ep9pzjrXvlLitvn9QeXbYGGujFa6z5rJP8DRCsPxNSGnK4Ud+GP+B+56A70Hd7qLsCzj8I+qtYEiyJS4xzpFeR0Geyk67CTu6zu1+gjVJiyd588lG+3OSPHO8uom+63GO8Dj9+1ISZbYqm5HCJVKrkVDR46uVLRau8jEc+2Cx3RCUx3KqmHDBVWslT0dyWExcM2cNykJOIoXyoEbWmIcJdF0RE+MMOhCyqgQS0l2h1VgDEIUqFgSSA/f2MSWrYYRKgtfDLI71b9/qhRE4cLoF49+jBK/RBg2CPVKpREMlgEvIDoSNvebA1n3ks/KBhsuvuXgC8fLNBec0eP9fETXkkpiTIj1GizXmC2se5ECrHYHmzr2MdvllAzFUJvEWh6XEPSZOCRxjwq918zBosl8620X98KJaQ59rI2y6ykT8835p8m8GxEIyYRCyDliTMD2k2LsZSjftooPHuX/ffbgHPDpVDWiQw0ANysjyw1qKMvYZlqGvzp9brfBbPd2UreIYpaWrkU0WH7fCQKQwRNjk8snM6XdObfcCy0bDP2H5cWsFICJAxJR9CIHJz4Uh42jTqUhjaWGwz0IOUUgoMKHrQAbQj7yBSk+lRa9a+FMYzluIUUipXZAkoD/KSqMLRdidFjztSnRks0EEK6KKlkY0Lqf7Mn08q9Zki4yJeIDH7/IITtkoAegmBWrZLqNuHB2mUHxJ4KzhSVStaPSzcLMswPWhoGPzYdMsiAiPJ8EuC4Z9+alOR4YHAcPKKn4RkD6fvSFSOFkx0Lqey1aMSHD0siXo3TOrjA9lyLDvEWE8Jbh8l/RTp5fGBdeM28hcPspG3PljPq/HZLp7z4QPEfNuk3rjJO1+8nc7vxsVSgLKC5eADxosa1nzIcpilZnuxLNzdhWa3BRoON8hrZeCVj3lctccPUE5AUEHIjvz+Odb6hVOt8YSjoI0ttvwY31BvPO4oazx2jRVf3uoTiRrdgxZb8/kQqrxjd+ZSa/06lmnrRvR8X3HDduv+761W8gwYyhc5C8qe7QAL5W5cvNpG/gj1/qUzrPXjEFJst8VYrg3GSl5GgoPuKh05kp3cFcgoseTgDwmX49QAeUMA7d7bMoXl8h028+pLbepnvqBT+OyiiMNuls2Lsoh8quEI+OT3ru3n1/8l1ZT2aFX8flwewGUb6ugIw9GX2VFoAz41QA2rn0wMH5SLaTJVz1vCq3JE6vWItEFVGEOdQ7MjCTXS/dCohxCK5oGOaBAR8CMNpS/L8j1OO/Rgqx9qeM3cBOq0uolRQENE68wBZ/GmZselKO4dCq3DfQwPerjdrnOnNIPWgloP7ab79pstXz1i2Qn49cdc51ECPlqifRXtB3k8T68vMEWtJ8/lFwRR44lH2ej/PNrGPvJj1nzxyZafC4HFTXUKDd4Ju8A1F25Q8w6dlkP89eP5KtqroRXxZDjvlJ2EOFiqDTxzl0rCCaoScdOcL3Ojl5ofgzmBIXx46JK34vUW0NOXWeNcCCOUyXgW7JhFeqq/3A2B9cS10ib5KfTicozXK3ZZ9903WvGdbZ6OKjsM5IF/aX483U4mlel7IcVTmrjw55x+umUDFOCoE5dSfOcVyZx4fHd551N32uxfXmNTL7zEpn7qczb1k5+16Zd8wzrvudW6l2zFMguClUdDGCfl47IG6TAv+Zmmt1/QQRZiqeshTvXzVbwwvoc74Eb7sH2b1LwRpj3KBy21xpmLrfvlLXrVsWutKUqCBEkqi5Jk0knYKFs6gokIGi5u4SpB5zyJS3yVO4U6FAsAJdXR0cMvje1LnkMOjJZDAtZz2HAUML8wHKWYXTJ0h4mwOm++eCJvPvenjr1w8dKx1WW1g45k2SkcCFXjovGjB+lOrj4GfYGghu0p1Kmg8Hm6G/boKypaLlFo3TEjdZ2CJj+dj5KkzqxlU3M6RMAF1Sgx0flLr8OUmLx8NUvzScdY4+nH6oCh3lJA86AVlq8dt3wF95xmXbOihoDJOfI7p0iDorDg4UWdD7p4DbJAONuCNmRb93/vsPI725HHMms+/mgXFhSUKk8NFHibsfT42J06HFl8fBO0j1k9t1d8/G5NyvL6vZafxTdbLoHgwlJz/YTlD19rracdq7tpmp9IKqaE+2BSXiwWxz2LxhZTF86JWgAZBdAokCDo1G6zhV6rUl6/C/WD5gdNqYG24kb/zIu+oreXFl+H8LwDWgr3/rCM5XEItp3+oMW0nnGsNvdT6p4rLrQlFFBg0ZwiV+Lq10EXjAn4VT8E+PklBlDowNZZKtA5fvCDwDLr5kg6xsIH1VvQanO0pwS4ZyEofdrMr9ZgnpdcKqeDTLQYQCMPDEluV8G1MMLrS1efBoq86SzVlDV7H/ijN1xzVQo+pKAAONiImtGmYa+ECaFTF0ghqMKQTjv41KtLFjabz/3p4y9cvnR0TaGJ5b+W+zcybBD9jghthJLEoDqb4ASShoMG2AgSsOQpPnOXlZ/frMnBQZWfzlvd4xIqXK5Jywn+oUTrafLXvvzGNmv/1reN+0gNCCFpNZwo3AhnOqPQjLgEPGGxP/tFofXw1RJk/LJL79Z91vgJLMtOXWzFv96uOvN5Pp6napzlDwynBtIGbectV0sj41knTnC9l4pnrxheF1Zo9c7f32Cdd90kjY5fOuGziTyU2Xz28db48aOt8ZBVestB46LV1nwqhOpD1+qOlTbykRZbtV/9es0BelNgcGluDbENAG2jJSrr0+WdMPQDD55ewbcaFPrqTee9t+rFduXX0T8nUBtFW2yd0c0Nll0fRYDml0NL0Tf3tBeDcYK2br3wFF9mpTKo2VAmTf6gxbUqawqQDZO8qgtHLQhOoodEGBLoZDtBYHa/iDp8a6ffJOHdWgjcxgX4QeJSkGOAvIFIP12S193kCxvQmGclJBid1oeXqyLHGAHEHpUXRz1hxEObQfvbC0H2H3/8xqtvBPGQ41AIKYK1o5GAqdnDQqoulOq04GM82tnERLP5vP+z/sKly0bXQlY41KB08DLUqDIEJow6C/9o6Bg2jr67Th1OSWAaGDScuL3boOli0lNr4inpxhMgPB4HzYQ9zBjsUI2SsPWv9AJK7utQ7d93u/WwJOEBx+zE9K4lMfDfJxBPgzM/LcMogM6BZgXh1YWw5J2y7OgxnU5vPgpLzrNXWOPkJShKqiv/x5rW+cfroR1Bk4AWVt4AreOLm62LvMuP3YEl4oQvAbnkIygsoY1lS5rWevYJ1nwOzItOsebTIIweuUYfP2icCe2J72znq38lWKmqwWbfoHKsb7SgL4c4uFWcISQiBr/OiDFu9JeH4gKBzo9O/N211v7Tq/xjF1jC6bNYfG0Mlth8DEZftYGXr0JunM87oosgrKE1Pn09NCWYnzkemh76CW1c8tU2bGuUl4K19fh1/oD4EFgU2akwPolF4QVgAEE/Ddpdwg9CNbFUHNSiJPUAEPncHt+yUFwObYp7kFA/ebSj9fA1ekeWN4AuijIMps9ghsZwo6dq54GodCRPYmZ8aWQaK4ASlAt+t+nyYjAM/6hb2e3tajTz97zuDVfd6TyHFhQCBxusXdSwjn6tD2yiPHQH2EZWYA6021boVqwGPYCG1p+4I0o/KpvXfxXkiYsnOATShun9lAB6MIl7mCyaxByIiMGPYWbrFuh9TJ4ALwiLEZMSYTkDIuXQTmKjHUGzv/9dLOOmIaKRdj+awJheR4BlmCogVBZoX4wbw9mJSy3/MUyydVjicOJxCRQRMPFnX/4tLFFv0sTU8pQHCHe19dByuZGfgEIdwFcBArHxY2ts5A/OswYfI6FAWoUl0vJRjGfwQQkp+UI4vr44fjE02MP22qoJ0qxmNOagjWUKJG5oQ+D6SXbQZrDU2YElJTex+boa8AqMhLD2/7taRz9sBwTtDPLmYVj8SHQv2WGzb77ROh+8E5oJJvl1+zDp96KuO12AYenJVzBzT43fPczPW2Gjr7nAxt97sTavpa3gZ5CvX1a/DkHFh2F5aLwO1QWGEFVGdWaalH7qAwoA/iX+SADtxjbl2OFL8HgWjq8/ppbb/sjtflREwg4mkqdNJFtFCBZcUnYeXItHNkeKIAbwRwD7LM0TzZmgJ9vZw6PazILvR2bjPKpLsK51w7zDBI2o89QNJlJKsGpQ/IGg9qtaHCANFw4Pv9sCI5oj7HoUR5pc7hkA0ynvwgTazMOQtZQ4kDi401zV4FDCtOkXFfA4vIqE+am3DPARE9bnzhmbfeaXrOBHLJfgFxbp1svHeIpLXuTHCatX5UIL0McHILzKHSgbtZGIBwFQfGsLJnPXRt58nuWPXK07do2nHGWtXznVRt/0ABt73yOt8cSj/W5hHZEGE6O2wc1ealrwq5ViRgh0J9TrThvlFYXlHoVghqEQKq7fY8Ul0Obef7u134Gl5XtutNnf/IZNPfkz1n7n9ZaPYxnKiDRjDWs+6VgsKVdDOGNpC0HU28RHbNoSVvqVj+Kz3UDnB0h1bILloabHsrMOEA7ce6JGOPLqc/VYEl/bXHC/Ko501MBiswiw6vPUCcnf54BLgaSw3shLbcAWQ58pAO5IAOXgK2bKm5E3v9jDvqR2hbbhkZaUpI8tumkzkSpfdzKIqwT54VHezFOBPkfcQ9st5xKzwoLF43q4IjKAFye6O+9N98abh+0IAof3wQZrUzfMI4RRuLmsq5vhZR/5glf2gvG88ZynH3PB6tXjR3exrKgGDxxsYjV46ijlykbVPy/kcWhjEWFa+mmw1KGIye5DPlx6395u3Y/f5eq8WMG7eMRGfv10v1smRFzyIDy8Qng8D0764tJteniY7ztqPB1LkU0QhJug2Ry1UJvkunVOIcFoGMRskfITd+q94NR4+PweX3iXn7TI8uXQ6HgYkskncPO48XhoQ2vxi30almlYurV++jgIKywNT+V7yNHcnMRi5mX/+gsi4ZKq5O3P1k3tH3mybZQGwM96RU/unMES8260H5ZpX95inbdeZ91/vNm6H7lDH0vI+bl01CdrNm2EDz6v5nkq9pEs7dM0UWbe4Sy+sFm8yiuyo03QZps1e9b6P1gKU1uLstEBAc83R1AL01dpIAB5Q6KBJZaOX8Ryu0I/8Wq4pDyrkCikGGiTSFSt4z7ycETzAWtG5vtmIZy6n7jb9CZWacCg7eno60L5UWgDgnHEn2yC7gCSV3rJZm4a2zAa+SLAaE7AL14RnC/NFfnpAI/HxJXBTKLGjxLekS9d/I+ve92lkK6HHvWqHgyoqjWEnzbzCjvcdXMgWgKckuZqYbnV3mhBb1i6GZ6Meo0DhHRcKjAcIC/juw8IVwoH+i648StbXLqjtiyijZx5toXfr1N00uhItvJIhjQWhMHw8/t7vA3feMgKTGYM2hOwJNnN0+v+wHD7hV+19p9dhQm9yXob9korKDF42y/9hs2+6rtY0uy24jIIqBv2WcajAUdhwnHySaNgmwAUblym8RnAiVFtxvIVzHpnOpYXWjJF4zBCch4QiTdVQS669eoOLncXQEvi15EZBFr59U3W/qVLrPPyb1rnXdejzNus+9ZrrfveW/SOLAoTbuATTJp3MfVa5Ies1nIoyqSJMo3l4LYZ3VFsXrBUdEEFUGEcFFCcSHdi6ci3amrpFQB9w6TN/OJXrPMBf29V64Un29gfn2/NR6y2HpaVzj0YpwLIDFEoyMo2BVftoXcNRwDbxxl8jNJNAYUU4GSf8vXNPDoiLQk/WnxfF5elvQ37UkaAbFxoMwmacBMpSE6mKzpzdiqvcmFOuM0LbXCwfZLg8mb0+aR5RWbRI0JClqNh8atzmFATAocMrGHUkvndk6maL5kKZVlSS++os9Fy/pdY2Jj0RatWiCScrramM8gRHR3iAm4Qwcoxxcc3ylv4TFsVSVZ+zAJ/n5O8VQx6amACsBiXwRwsHJR8F9REy/IzoPLfOGXdf77dykt3S/UvoWHx9SPtX/umzf7KN/S+pHzlqJX8WjHC+e701svOsPGPPxaa0fEQClBXpAV4GXRltqBpicPBGA8+s6UDZAykqg2AZaYGx70y/tIzAmi6+zhTWPmtrdb979tRxq/bzFM+a+UHb0UZIVj5YYfdU5adBu0kaYTFp7ZYOYvsz5jQZ9d1y5/JIW3Wq7x5r+VHL9BDzDFx6s2p18lwg18PDCcikfqCmlW2BO1AuTeNOvMZxABZUI/uJ++07r9vsO6/3GLFbXuUd48PWU9j2ch6iXW4ITz9Wo6eZZhajKxakxH1dLj0AzjW0hiisMrXjVuOJaf6hHcdUS/2XrkdckDNPVdagQhLqHk9L7fZlJoaTCPGOf1MW17S4VaYu5PGlMKBKj4dJd9+4K/TOAyoD9dDgahiqn0F1jRo9TDaw2WKMEA/UzWo5cQRQsYpiQ7b+ziFwSNv/yJocNZyqSO4NO25b9OPJmQnTPjeh+LXE6G7H1tueZMNo19NLjH4xgEe+10xao1Hrrb8QcstfyCWNz97jOXnL9EJcUboYZnQxNJy7B8v0meu+Fnz6tiDzo7V8mddMTI11FLlYip5m+jiIKHygoduGj6mAsFArYsCurdxr5XfwFLtr6602T/4jk0/9pPWfvm3rPjMRiu/udV6W6et+42tlq1ZKMHduPgYazz1BCzRMmhSEF63T+v5xB4/e44lbqWVUlDcNmXF5zdrv8qXjFHmyimPXjCoUZAKzLppMsNAIHNvLecnzWG6X8SykFqeAlF7LP10Lg3trgeted4MgpcCt2obmMiuj0GKJj1slQAOb0+gilyF1uxEg1Xd+KGHr+I5k6+nobtnjTMXWeMBi6GooGxKrx/PCSluIoe3Qt2vOLq4/EEYkxOLk/v8CKDTve6ueOXxEBY9K7PdWfb++72QYhNEMwSCRsN8w667aRPBF349FlN20/aot1cNPsTUgMl21IXPQHKAu707mEKKtF/aAFhLPq6wHf2CxKUBpP2h7HQMqLbWGM6rBOiu23Qmt8jOy4eLs1OX6EsntmrEWq86x0Y//Cgb/dCjbeQ/HmHNXznTRt7wYGu99jy91ZHvPWo+/2TLLl7jmhhPtw9rFLUsidQyCvNcyaJCOBs3iyeg0VEQ9hlEpzbX/surrf0737bZn/6CtV/1bWu/8Wq9SVPpUasZw4SHZqfPlxeZNS46yvJTsBzjRjU0lPys5dZ43Dq9VE5x+B4plL23C11Zv6NIJ0/U8ygD6+RFFOQMP9qOX9SRAKUXE7vWyYgLXQbCUO8Rvx6aEmmYoXxesbhiuxX/7XfNe1uxHMTy2lOnORCqkVFBMZBwdGmUkza7YP8YTtMdOJr0JyrqyzNw+iGZKlHmSSu3dqz7XWjU6ttIiwkzo5QZyfKSLoojBRNORh6guYyBG3awqCzyMDASibJ5uIIROUaP29lheY9UgILhUEG1gQnhE+66ORC9HiZTFIXNdspOtWntF0FaFBqS/axOkM0L/6Px5U12dIKbQexHUIL85S/4mXFMrPxsfk1lVJz62u7AYKqjRgunCkcHLhBu2cmLrfEzJ1rr/55rjZ86znrb/TR5RnHMTyGtwnLgjGX+GAnz0XkkT4zXMBU06kChJcAtGvOlm2FwU0DMdK3gcu0jt0H4XGnt37sUFSIf2LkH94VNOl3f/fTdmNR8LrCw3qZZy6A5Fl/b4ftaFFKg6Rk5CB99ZCEJHw13CFY9l8hNYMTTg9J8NQnrUgkj8NNw3+0b25SOoPKq5KqC+op3xPjmTi49KezYTgOb3XBDIGbnY+JvmrZyL9eXiPapu232V7/p+ZOLNx1u2iPNq69pejphBzyUqNHhTMXzSzKqCmlzwO/A0XBfyhn5+pzGucuwfOeeIZbwzzzWGqcs1pdv4gWFDibuli5KigSmI2IfCksmwLwSu4dxvlBwksZA2FUE+uGG8TpCWJEfIVyNdBvlDuc7PKAwONhgXYiocSDodZv509Ad9AMCwyq5hhNPjZmItNkB6hT6xc1GHoxFaFNQkVNo6rD+QIWNSccXtVFA8nySTj7zhxysvGtG27lrcYRUgP38QJoYPOXMjwhQ25AAIhnszF/7PljGaY+GSdAwPExCOJULPSinDymAm/Lc8xgBjd+TQ13K3bMQTpts5nlfsfZvfsvaf3g5NKbrrfNfG8GDSU3wk+kvONnGPvpoG/3TC7Qx3rvZXyncgxBle/TuhNC+G/YmpMsHrXm6+/Z92kivbmigSvlRWP5ByOpto7y1Lm0JdH4bjwItOg/lpuCoKpRspuWVA9he1Cq5R8aRw3NWHBYUrsnOT+MZspY03vJqaCSgFR/ZAE1ql/MhLR6F4CMo+ihFbRYwS5Y7susXhqi77wFVcfup9EFaCsWYo7DKV47hhwn9fBe0Oyype9yPgvC3RiTEC/NGBfU0cNDkAGrlYhsE5ihuLDWruZGS7QOExFONUfgpyP1YQ6/XaGSH5fPqgVr3HFSwlvUmCjdtmrpgujdGd8nbs2WHY4yIYRTdNAy2s/NoqiTQFUWrx3Seig8OqeZwSiPjhuZtmHxjTfzqLbHi0l2+93EsBBQ1CY+S0Hf18yKUWsqWNgyDaDBp9XbL4PefNxhSUvlxUVQgxlAQNdAw2SVfIdBKPoS8bcaKz99t7T+/0qaf92Wb/rFP2vQvfh3CZdryZaM2+yfXWHHtLtML17a0XVhzA5uHVWMiLxmxxoNXWeNpx1iOX3tNaGpx5JVwQRvtRLkpfJAO3z1V8N3o0J5UFpUYhktj3sWiYGk20I6wEYcHGAe0ILRz5zObfHQoKuIJYQOofMYfBn5cgWXhp8v5nnAKdJ40f/QqlBHJfnYr2hVtceUOy1aMmD4Yys+3s/HQPH7WbB/iYWBpUDHD1OfpGui7AsMUjyHAwWKrC4dR3flzHsVjebjUZl0wDgoI1cbFaHN+DELsZKQDUCS4SRNdiQApsxhTgSgD7HAyvGpWOHx0oRxIjzyqyX5pw432FXeWFWVhUHcPH1LtDzqilt/LEAdyDwLzGAKjP6STY25mgI3O9k6Mce3HZ0wOEg+TUWDiQHBVGO7P3IIBPdGwxi+dosdQuAfDh4zJ7SkFghLoh/QR4bDFTps0Gi8TwdI6JV24CTyCSc67W9yTidv0mHTd72y3zkc3Qiv6rnX//iqb/bWv2cwvfkNvbCi/ss03q2/ea8VXMXnxy93gc4CnLbbilmkJEWbPiVVesdOXbsyPEx9LQmpi+XlYPrH1OWJQwJyvA+YXZcDDGwfU+vIzF0EQQGOCIOSHSEPWUgA3+GEELQlB5IPN+gS7hw+Ay10ejWA8r/kAOJl4w4HnwrTxDq2OH2OggMpPXgAhu9PKy3ZLc8uQR/FtPirTs+Yzj7cFn32ctdB/7Ee+TUJf5OG+VL0MyrI2efE3XMT94RxRWq83aEGIDlVAmATQ+KK//CQI3qVN435b6+nHW85PaaEN+wIFpipILQ1ZKS/mKZ4URndyEsw+vHLrghoyWiqjF1EX+QU603zCf5nnZf3jiIcch1JI1UF/GOYZdlo0DdCJsCt0yrLXbhdd3RpN7UdLzuSfE2nya9BxgDM+I6g3mFak4oloSIKmDqFNOj18hQmXORsnfcLx5XGY7EydwVFgTyXAvCKEGOIKZiZAj4Jx4WATvK7ycsmHX/7yim1WfPBWvfa3+7k7fQk3W1j377Bce+0VVnwUtE1YNuzsSJBka0dcOEBboCbU4xeJMUFH/uAcG/37h1rz+SekQYo8YCik9EVh+UlAGIRifsIEC6Q3BvCRFikFNOSjta1j5c0QeHpDQ+FPBzBdBkJI6G0O1BioNSJ+vg5azRzozfasuGE3kvWWS8nXgJD02I7uXq4d03NvrFO5wb8IzTt7/GGhQORXoqXZ8UHqFWM2+toLbPSPz1M8TTy+850PFvMIB8rF+rFenq9KL+xfjrnBOjsvroqOPFQRjgUnO8IBOn4k+EoeCm4ewdCs4JmtaWq4cFeDICWuqMkdHadlIOx6mNwJDGISAC0vU/L4pe9nXorPSPTjonxI6pV5N8Ma+vCBw+xgQFVzZ4WgRR6067S6O/x1+oDpQCbMzJSYZd5Yoian3MNIfBIzqbHdTmKDg4bu6PyUCK/kEDlADYKPX2BpUPJVJcdh6cLJetYSv8sGMDcaj08XkfKqUOeKEPjl9JhCRE9hHMQ81zP7i1+z7gdutuJTG6z4n9utd9l2610LrYHzim804F4PUHz0LjQW3GtHtYdWVYZLrDsxaXl7ew+E2LELbeSV51jj8es0kTWpb5+yEoKPe3pVmbiU5AOw0Ki4pKOA0vGJpRAGrD9ZnrhGk5zHCErepUtLRjU50uVDzFoac1kDAa+PTcAN3yCwru9No7MbFJT6aRH6fKBAYPPFedqARz7lHuTHdPmVmd0QSKchL0z43p0zuiPa2wxBxDCWZbKj17LwsRjDslNvA+XJePDMvvxSm33dZd6OFOoDpau7vVROqdMBeNVqsBnCNHx+cywM8Qqgo3/KWyBgx6BJnbHYejx93obhmxGiBRSVvxhwRAZJcDiBnQJLpMQzjMTOqAJ46FS54Pa5AChtBZAoEu+akoC+LLqzJdTtwwfU7KCgVu3KBI2IfGgzjHaYehwiaMPgYV5/HkY+MMFZMUZutKuc68m4wPBgRuTgUEBi85DoQNlg0DTBJOVShx/xLL4JTZdfUPmJoz0ely9k1dVTCbcjJTgA0sKAWyw1NxMQzf0638NPs1+7x3pX77PGQ1c4y5ZZaA4QQjxRfhIGN7QJCQ1MvMaToWlg4FOzyZpKTMuj3l0QUvywKCYmNRLDxGj9+mn6ejE3mnUEYCOWtpzUHstK0PmWhfzohVZuhoCbRlvwVSeQ0Pzseob2aP7kWmv97DHaE6O2WdWDSzIKLD4KwoOvaFOdK6NheB2I23zSWmmDOiBbQzUfCfYLT9Lz/Ut3TVvjAUsgdFbpwelyI+pGrXMxNEjugXE5eO0u16zUaCh7kdnIy86ysfc/2vKzocEgqLh+t3Xec7O133q9BLlGoSJwCnPEKLKqRUT1+qOqj8oHh8pNFnqpvqRBV49BAcv2bz5+tQ7sFrdBY+ZHWbVfJg79yaOITAcOujVQ6QYvnUoel0TWZaDxEmokZ2WcRFQZlVCNlrhyazdbzfvlEYRUowqsUdQ0DJXYup951+0wgbpb6HZL/Cz2B0rlSLmpPQdS6ROCVb46I50RGPqwAKL/69eY71PKToBAwHKk88brrPjYXVUS5CJf5f2+MUfMupcaBV8ut7hlBYQUz9IYliuNZ55gGW/Ht7BcOH6hL1VYN97RO2uFtL/e3gJLiWXSGrRZzFeacEnGzWwCywp+q07LDbbt1lnfx9ENAdVeRw70xD4FIm/hU9jxlS+3YjJDm6FwbL/pRiuv2Yv4XPbxVTYuMMub91j343fY7O9dqrtpmmfgl+ZDDY0ZpFGox0QesFRfhsaqghSn0ww0DyhYOubnoU2wpC2+tUsb5T0s28jXu2PKmo9Zi7ZZZHpl8jd3SPMLrY8XntvK+fYKCjK0E5e5+QosR6mZ8ckCCjqBEXz8uEAKSj1koHBCUBSPF8DlU3+sOOCiMOKh0kUQrBPo429st+6n7tAzmRLw4FFc3ulNaQgUHEnoyZY7wpIRGJbokXmE1ZJS2vTTnQL67Q4HSMhi2taM/Ejc3YtmiCrWbeZZDx82xLDtKPnlPbWgNyFCQ97ISn6FVej7FCbG5OcFvVOlKbqoQDDBzw1rPu+GpZDOBvHgIvdd+PCq4LyMWTeBursPxqGpcctK/iCDhWdp8lMWQVtaqMlTfGYLll/j/qI8vgmU2hwfsVkH7YJuCIDydgiKNSN+vgnygpv9mpAQQiZNgQkzP9hIo/GUY4ybtnyWUIIP+SQRomWizj8hfbUV82B8xOMnqTjBePu8+7+bXJuh5gKe3uYpm33OF639W9+y7oc3Jm0GqVLoIVl9BouyAHQ+A9mA0NGeGo856KAleJAfefuntAF0FDWy/NgJCCG/Q8hXNfG9UOSlNlV8ET8iFHScfShHPbrAJTxvGTMG2rf7oQ3SsPjF4x7fRMGEBuAJqCxyuc3SDSdN6v40UFMhPH6kAhqKwU+ssz+Lr2zRs5qNC9G3ygBphYCB3528MJBTiYi0EhK7Ks1BTb+WawAt+sMQZEsesSMTneMCKdjF4Q40eO+wPbdHRC0PBlIrCHTXDcG8humkhanzEeGv0Onq5nEFNRq5ao1Z/zGR1b84lCouiMwOVwhpnDwcEM4AMCTF4+ROm8+aVPDnfKiY2kha7kUPEsMp0N8PDdRDifDTSrQoILQSvllSj4RggpfbOtZrtqy3mO93AgMnPT8dflJ6RId7T1/apr1U3Zn8KjQJTkjwlty45nmmWWhETBx56O7bY9fZ6N88WF+wyR+8strfYva6jDT0MKw0EkajXkwNUxMdYJFTO+nhYS4RseRqvuQ0G33HRTb6tgtt5M8u8OUg96JgVEtcdKeUm9bQ1Pi+eKbLu3S6g4l+UdPSVkE4WWDjh4OvVNZeGrJVGLUzlC9ezpcdP27N5x9nzWcdZ3zLQBzadMBNL+K2/+ZaaIUQ6nx5HjTP4oa9EHisIKC+UAFk0+W2u1iq4Aj0x1AfSiEx0h3xlQLo3MjnHl/zCUdb66eOg3+h5edAu0Xfh8BQunSqTDSeUpVUQOMGhhnSHTQypu6qiig+2Ik1jDvEAQsO5MkfAmB3tnUCv3SHD57twUVUP0B/5MOep3/YELSDr06v0O3qJvggEiHalYix6I0NU48EN/uFJP1ipD9PAC4EOnsqAmj8DJQ+J84OZmT+8vMuEjUL8TKtlCkQtKAo6WRH2P4I7n46VSxqQmsXaOOa0LJmFwSElgLwQ1Dqwwl8dTDLRyF1GZZMetYQfoTrK8npjQOckBk3ZRGfwcqGNwYwMSjsODHi01S6siEhDPKLoGVhMknQpHLqESF3el5cCl69x0reNZtoWusXT7UG39n++KOs8dBVii9hwrpQkwKYfG/DDJZ5u3wpiLYuvrsdAgflZZpgw5WcMuLnBywetsoaF2OpCo2xcc5ilUlfhmb9ecj0Fixtb5i0YitsnnPjwc9Ihk2J5un8v+v8A6f6AUL8uxCP5eASjLkqSoqX7KruyU27T+lz7wcPlq2xKTdSoKGmyw+ccvP8gpV6xlH9o71BH5Mam4zrEVN68KlBSAoJFBADLIYzVuKt4uJCcpDgDjYFA86GfBGPQ7zo9PbaaqjnhxEHU0ixPqmKMkTdXxdAHCI0dVqg7iYivhVliRHMxhpowoEGVX8EAbHkHE6xikEkoZTS9EeY6a4ZlDQ7ARN4BbQVLvF2tSEQxnXAUR8CEDx+HXUK3VVFKnCAB1dw0E40VQQ0lq0FJ1/Fwr0LygXSFMRBjjC+TYHLPdAUOy2tquSpCUI4NJ6wGkIGy6ld+DHknhCzJJhIFxOcmmFKl1H9CgImsD58yvzJwp+LpU0XfPHTwbTg1MFAalOcMwybhDTgHSuknV8ILY37PcyHgoDhjEfBRQFD+l5oUtdDm2F5UoVUR8H5dUaKddrmp92L6yY9LRi+7qZ3NYQ0lrbUKNuvvFJvIFWbKJ3Myu0z1n7blVZ8YqP6NEf/KhPUu+SBVD6IXOVJ1D19N4veB30DkQbAEAqBqluClVoK60OtCdojPyRRXrPbii/f7f2cmBUXf+oTtpPIzJNICVfu5BToj8zgDqeYaoxBhy32WpTgyhv5DrP/RGcePsQM+2EQ5Q+7VrXKHnaHn2AZ5qIPo9ftlFzM4AcjsVUdBLBhw0u73sh1dw1i4wBBoAs2XCgARKGXHDBMmAYDQ0IME7X8zi6sE8CcWpBxHHNkVANESnIRgz6PSwpNuAmUZ7rEBF8FN/Jc1MAvL5abfHdTVBpk48Y2n1vzylSgptV4EpY/68asvGSHvn6sm0GRDRF1TQSlSwEYNOTFjWjjqW1OEB7BgPamO4RkCSBezmeJddufaSQ6bawX8oeuVHm4Mc9T4HYSNMQzke7C3Jd908jzDD5M3db7ozxtTlBPiP2l6jENLslWYUn3lDV+aptCinlCCGoPj2+55H7ZHRA6XMIxremOtf/uGpv9pa9Y8em7rbjd8+BHLXRO6dQJfYJemnPSJlPh3Tngdl9cCbbYIK0fJsAb3aMmJ1CN7hc22/RLv2HF5dute+l263zgditv3Gc9Ci0UXH+sO/7UJ6oMEtKaPqWldHlJGZAvrMhM7ZjcgSClqIoNf1U+gGXmPmA2ku2BLZbDhYMhpIZRbwG6w4QwGhZKc5k50W5jeHNwRqmHOGNj0ltZvzd91HmDLfhgq88B2iT7QKALhksjHhbkA5+8zU81fMusFVfiRwXlUTLVdahQQ2Coc4Y9zB+hQ5gpLH/sWmv+yqnWeu251njqeu2fEKo3w0+Z8DtWPm4rqBojTefDRO7dPKmXv9XO7yd4W/ThE04kXLhnkvFz62h/Th6dnfIVpEOTGmlAGHU/eofe1eSRE+Dl2zCbj11pI689y0b+HPV4wFJ/pxOrAl62ZuPhyy3n+6b4UVQt0cIkwKn3ZEEwcZ+uwPIyHwMx7lgyrYkR3ytOY0WfvNrTsRJ92fm7663EUrC3r7TGmUut+XMnWPPXTrPRPzhX+2cLPvRjWHKtSO3IQjGhqEjd3QcpdY6B8lYYjFdNdWhR5Z1c7u619l/foDuVXJ52v7UjaeppjKUkPS/2DdqNZYOpZI8H7o/IjPzBx0vYBLOq5UFUZUz0vHt4n9sjUhf+0EhVkF03Ue1wz2WG+YYNIXumq6GMFoyWCwz7QUlSR1dewDIw1mqQYFKgT0pnc0YJHU62ifTpJw5clnY7lny8u0WaLgpN1zmzqVKMq+dT543YdfQ5eHZoBBOp+cwTXGuoglBuflWZr+BdDSFCDS+CCD5XB8O3eGqvCSOvd/MeTXTxKCl3qwQRsSqOt4s0lGPTM3hYnmkDnG6liXAyUddF/5S3+gcV+okBECI5l6VHQXtC3t1/vg3LrS3QGCAwoR3qbh/idz5wl/OsxfJVPe5pVt1OmwcwIcB4d08vCpzBkpJLRoLCin3EvTseLIWz5AceeIB19biNvPp8G/3TB9ro31xko295kD44Mfrq86z1nBP9lTgcENprY75KEYgKHggeFlx9TlICdXeND+3HA6nc9C+wzOt+easV38VykwKqlq33kIPkvsYMm30a/shmoMFqNi3VDYxKCBcOGdIVBkMkljqpyMvD+twewa78YcE6EKxH3T2XYX5h6rRwB+ruCu12WRRd/EC6VElUIrFL0AyCXOJEkH4VyBJsKQlPKnUy0uBgkCYFr6Ynzxjx6AG1uIhPbQrjynkc9SIFTagF1FgEpt/njdBhrgRqbbw1T20uMmalaKPcfHyFn9iKBEWGhtX42WMtWz+mZYWCuvzlnqLLCTApSj/nKHPYaHNuSjcuXqk7fVoO3TWtNx5Eu/BBX76BQBv8vEPHr7ukW0ICBSuWZ+XOwmZ+87v6JJceNaJQ5bIx5ZVNldb+mxut3ICJSi2LeVdl9Lx4TGDmhZdY8ZWtvp8DTTE/Y5ELTm0KZDbyW6fZ2FseaOP/82g9DsO7jezb1s+daK2fWq/b/NkqPoeJZTNf7KdT8C7gB6CBk6AysgBeGpVHQpr1ZOqBWpzvBUZH2+pxJizrJeiRptq2Qso3QTkxXvLJy3lR46mcjCoPjccTLUhBq0Nxkg0T1c57tlX0w4h6K/ygqKcR1a4bhtPMRacdqIfNifZsoRfhel/wEi1JwK2YiRZeAu5qzsVFaQQh0CdwEDgvBgtvhXMicDCSyNvfD1tp5eVY7nECkU+IOPKkPHFRWfsY9Dn6adwT6jGTm5MlIiMffVSSm9mkQXhkR0MbgSDo/tsG//Ek30iujyFExGgbgqlKbCp5BLDswUBN6oyl1jh3Qt+2K3d2/LwY98iOHYP2MwrBMqM7dHo27859aCuPKnCJthSa1AkQJnx8ZRECIYSyCT7AvMTG/vp8y87z1wrzYxT8bHv3X2604sMoOwVhKi81pe4n7sTyaI/egmCnYpl79jJoSOfY+H8+3BZe+RQb+T1oRs892Zr/53gdVlU7cMRRFvJdUrzzSWHPMoHMlFXlOoKorFPeTIOaGl+lwsdy2P88rsGbAOpn59OPHJBi3TPQh7290MyPRptRkKeCZNBa/X42x1giCsNpQ5DLThSVNfHTXZUrhVeAXzI5eN1yWg0MhilRlqJbHtbn9gg2+Q+DqP33AvmYV5hU7QH3sAmEuzc53emgofCTQx9JDIrs4R6iVT92wyA9OmKAJ6VVRYQNkvbBeFePcUjirz/vdnGzNrXgwFggQJB/MAOhYkk2McgVvuCgn4b+ZFdByQEyHzTmS/j0gDC1Lp2vWmjl17f5KfXF0LS4x8N3S3E5tguaA4Uw4yIZpuxI6UceSjwx8OT5Bcu01Go8bJllfPPALrTH7TN+hw08FFrlxlnrXrLdzzqx3RifSfANDstGoXEttOw4pMXXrPC9UozYatrYn5/rj9qsG9PJ9/YrL7PZV35X3wgUWFhoS81fhZb0Lw+z8Y8+yhZ85vE2+g8Ps8ZFay1/wErkAY2pLry5DOTyjX7WIeiy3VMnD4BEHjmBFqYzYtB4qCH2rt8FLW4zhP8tNvu739YLAvUjppT6abnvewF9xVf1bEN/pH01nUOTgEcY+lg/hakNU4PSwVD8lT4MYtyyjThmnQUIR5QGfh+cTqr4EtKYFiIMNpNsLRq93+1JDVePVY6WCPeBhFKAtKAzveE0A1mng1U412SRgjiTg+5IhZfoUPEkMtzemU4gS4T3UUuvigAsbFmPrxchkE/vq/wAQfqAa0pcdwqZbiLGHkHYniGTDA7nTaE1d1CI4ArQXaNpYNINg2UTv6bS42tKqCHwDuB4ExMAgxqaoB6boa3lCcrHk+GsixKqUlGVKxrLqjZAnOQsr9mnQ5fF5Xt8P4mCb/WozvZQw9LjQ2Auv7rNtVAu/3jeB6b40mYrL9uhW/75qYv0mXqe5ueG/Oyrr7DZ11wmAZhfuNyaTzzavw/4J9CwjlqAFFObqjjgOXu5Tt7ztbvURCiM2BqE2z6FB8A6JCYP0fR3uvwEXDWtma8h7vz7zdb56AbrfnKjtV9+qU3//CU284Kv2Mzvfse6/7XRCvwQ6ABsNcB4jdzd5e4I7aPH9QFvZnCpmaLz7mtTr6auCSAWXJ3TL6mX2ukpKi64io9BCKv4RUgGoFekxEuofWHIorBEc7Sz8fx+qUmlGlc2EeIi7LohrW6CThzILXTaRYH28j0ptqBC2aiwEskbmf6BqB5EA7KOEYjHDZ1+ISqHoDhYHuR8IycmOG9tNx6zBqo4JgcGlV4/q070/Lw/fcDE3hltp5MHYalsIgFOdTvcfYSvzpHARCsvHPSvGNMvvu5+QUPR5jjPKQHllllMJJR5GQQX/rqf22y9ODtUT7bmllNF8Ly4f8Tn4vRIzLa25TwrxX0w/MzmFyzVl2CkaaKOGZZ87VdAy/iPW3Quq7dtytqvv8KKT91ljSccY00sxySgwJetHtOBz9bzIZTe8mAs00605i+fZq1XnGPNnztJRwkoTrxobFNY0hZA1Sx2YVP9MOiCMqQYXpN6WFzAwaUbjytQWPAg60wHS1ksW7GEo+bXfReWne+DkPoIhNFXtvoHIzZMIybKNIb6c9/str1oGwipmjaltJGHl9rdTh0EPzirZxkZDCOhj//eBDRCLvcUneFkIAvtwVSiZUinW36Nc8aHofJF0K90SAdPajtFl8FFkyT5acvBaOVsu11gDX94wWr8sIjqELTDHQKIdpgID3rwEvWwOVFg/ACpuclWa2Ci3uDqHBJhkyyg6+hOP1hBj+h9viFwAJ2wyEbe8RBMnJOt9afnW/PFJ2JCQgu4e8rTFMJRpQinuzVA5Yyh2gf9DKIdbmKYr88RXDAacMmmc5G/PVRLE1aUbzzAL7y4MYE0eLGsaECLKW/YrefdGM0vNTthyAvwIeDl2odpPnGdtV55ujWeslrpFFfttvI7u613ywzYkBP3qHbMWPd/NkDzmpFWlZ8OYX/yBLS8RZYds8RG3nCh3mvVevEZNvLys6z59PV6RKdxPrSkpRCyvEO3t6M9qcEiprrIR5uAm02RnE5mPKdLgLCzeEeS9d4NbfDqHdb5y6tt6qmfxdLyW9ASt0Hg7MJyeJeVN+0UrzbXKeiv22vF7dB4KNRQv+azjteL9Zhu91LwQuC6kFIJBJZRxVApwuU+uUEqt3h7MZhLdWqS2qfDsnig3h4dTHT083CEP6SRJ1lNM1oEiFGOAVSZwNSDUzz+0KLppltFD2v6w4so+g+COWoqkD5XWNBpUsvJjjJE2IGAH7luiR+7wvsotSbtqoFTdHV4JAVbTuevujyRFd2DPHoKHgA3RVsN6/77bVbcPW3F/6Yn1DP8gvKlc0qfqBwCk1LaRFWeYS7HcLZzFcNRjx1ctEFnS2Lpkz0cmt65WCpgkvNxGC6zyKFb/IvABM2nuB5LNr7WBL/+ElNzFEqp4qK4JCC+7oTdss+aD1xi+TnQmu6Ysfy0JXq1CN+BXu7tanOcrx3RG0Afvtryh63VYz08MT/y5xfZgk89Xo/ISHiuX2gZHwfhspAayTTSpybGpZM0JRaCmTvC61MthfvFwXbmvk4Y3nVjB4GFZ4+0bPvH66z7oZut+45rbPp5X7HZN11nPZ7wvnyXDlPyPe3dj0Nr+vjdKEvHWr9+uo1/4HE2/pnH2/g/PcLG33uxNZ56tJWbpiB0J7yc+DHo8TP3VVH6ZfIxhzLUaOHT++BvwLKbZWWNuJlPzRQ/Nvwaj3giWrIHjh5UGEyfbh/toCVyjPNMggyOIJAhMokOryK50NPwzbKZrOge1uf2iBAQPwhSLSqwGgFVqWaYT91N1MNpAnV3HVlZ4L+rh6rgS2zeejC14ujXDKhIdESybkdfROx69JrTAQKf1Ss+v8m6f3GtdV57lXXfc7vv+fBdTbpVXIm/CtXgqhCE/QLmBMtFzsFYvEZdiKoGCIINdZMPP+u08nV79HI7BmvpiXZpnLfUms9er9PY/I5gea1/qKDKKCUVfiYpEnj4JZv2n1xps7/zbW1681R5eflO67x3gx72bTzlaGs9+3hrvexMG3nNBdZ64WlYtp1grV8+XWe8dHufmhGPG+DXRgmzN7mk4YRhnsMgTyoHbfUbbXpZJzqAbAH6ID36Q+22d9seKy7bZuU+f7sl93vab7nKZn/vcuu+8xab/YMrrfPPt3tk3q19ANrlsSuhZWLphUyKb0JofX1n9fhQtAeXhnzh3vi7LrbR17OOJyAcYWgfvf2B+UehKtAfdNpEWv5Ba9LHL6YgsPl66guXWetpR1vzbPwIrB4P1n40YiB5BoRhgDNLf0PFnRWNjGC5xYJ2UiPCUwmqhMrLSz+MrEVZ7t27rYdftsOLEBg/DGo1lDsM0w4z7A8aEWG02SpDrVahN9vuop16/jEGNW6CuHGRVICJsHoqcqfw6gobdO1pMHqiBSpuBFD1znlYkgfsqO53oNJ9+E4rr9ilPQkyatApApF+xegiWc7hHA4A8JIzkto/FkMilKj5UaH8uEU606QX07Gx8K+9GvxK85UrfOcTv4LMA5DFd3boYV3e8dOzbYHINCWr8czXD9+J5S2Wa/lpPBW+xhpPPtZav3+ePo8++lcX2sgbH2TN551k2YpxLF0arhFROyCqItORMqj34zAYFMEUZoyCMuZ8oR3vtrahcVHAQQDO/tW11v2rq2329y+1GQjRzt9eY523Q0P6xla/WQBB1HrxqTb62nOhZS7Tfp2t41dlkNYY0jx+HEtTaINcskGINn9ivfUosHhXkT9C0R60uc+3D0tQ1vHUZZaftVTaVHElhJTqQ8MGi8L30afARQ/S7n55u7fReMtaz+GRiWUSuH78YDCZKvmg+QCGgyaInjd5gyIeJ9PTD2C0fmI1O9wO/shh6O+ZWM3XThxe1Ebl9w1Vrwb6wwTCz3zCDNPCHzTaRNAqQEDx83s+4gdC0KBq01pU9gYHdkDu/ZJM/UH+cOJXKLnFzQv9JPCXjRMaqjkfx+BeBR+ETT3PyIiQ3BX6/ootlSE2eR01PgTPlYrHGg4b4iQTytbgnSH+qtcjYbIWX9hqxcewjOFeB1qy+H83WPuZX7bpn/i8FZdsEd9AsVJZ9GoVLM1G3/BAG33nQ635olMsf/RR1viJY63xmHVY2qFt0C7UtvT2BaaPhPwXPcR1FIaITGq0ejDBxofRxja3gaDVdD+2wWZedal13nSFzTz7y1Z89i5fGkHWtN99ky/Fv7jFCk58CC8+GB51yh+40lq/drqN/OE5eneVPq+F9PNj0JcrRiyb6en1yd1Ltlp+JpZxi3MsEflgMoQt00jFIvTFG/wA5McvttZvnm75YyCwsbTt14Hc4am7aXt7aBxgzksQcslIZfOrW7Bs7FjjIqSVFg1EPW+i8usH1tva+40XuGvlYD699Cks9of4FK4IEcVR0YMAqPEQlGfbep3G/UpI1VE1SQL992SGhdNAEx0I07Nl0en0OiE4vLVhQjjQTxKhlOCRzXDac8Ej6MqL0sJ/SqfqUN7eP2OJZccvsMbjVmm5wpf8l1/dbiU/2U2elIdHDUIieuKeYHJqCZbggosB+6NOpds5+3EdKT5+mXkXkrf0qyQjEoy+lcc3c2K1x6//8s2V5aXQprg0pFAb/pkIRFoQzDk/Dc+He3knDBqbTUKr4PKNDKlzJIDhdkGcaEqAgJ981PKovUnbA6/OMoGHbLwbeMdefXhi5vcutenHfcpmfvrz1vnr6y1rd7BUu83Kb+3wD0dggutVNitQ5/GG5RcvxzJznbV+fK1lK1sSyAJPc7fBmzWsvAntwLct3D1j2RIIs2MRfz20qTtnrPgq2uPG3XrvONtLJ9oBjQmUlWeaZl59mbXfdCUIPWtCSI+9+2LYR4mvkhC0av2dLkAKxw9eef1u35SHQM1XtfR+ru4Xof1BS1PTHQBKgUnTJH99PFV51Owqd0SSO0WWux5V5a+ZFNbrNfZmK/kt8cOLH1RIpWLvh1rNZJh+mOEwmkDdXUe0K5EVbb2aU1+MYRTtSZBDsZM7IGEDU/0YMXCAIdmK3Efy1seZANU7f9gqLWF4u1xfJOE+CJ8Zq57498Iwjqdez49UGJUddFq0/T95+wNpGClWhf054ed7y++YtO5/YQJfhmUoBQD3gbjk4mFBaup8KBfLVn5gM3/0Wsufcaw1//RcG/v041wTSLJmYIbI785qX6mqK2wVHmCjkZ76R5AVvPT0RVVvT1ufr+9Nwv7aFuu84wYrr9utPLrfhjb0sdut+y83mb56Q+GLsjd/6lgII2g+60YsP3ehzmbxne2Npx9n4594vLVedob6RAdtsZwrv70tLWNZLhgKLLST3r1F2mzPGs86Tkvj4sq9WP4h7YVNf5c72q28lZ+9gptJEHy+Dhpn94MbrPvuW628cqfC/BGWqmbJiQvbotYGfR60BgUe2sClH7S4a/da93Nb8cMx7V99TsIxEL5IgaiSFxBSDxTqBA/X8RD5PTLdVXfHwJefFxoyQaD2yh29G/X+nMOKaPofFKlGAyCN6dIeNqRzm3GuMBpi2F1h32y3mO1225IHMJwgLqjSwFePpSi0SNTYSQ09kBzcisRLGIfYk6Hbo6NjJZygSTwcqv2vYrnz8BVa3pRfw0RYhF9sReaFqaNMyd0HaU50y0VNVSo46iWsI5JiON3hr9DI/XW9L/2mzb7sO5hk0O6oLR2/EJrFSms89wRr/tKpNvIn59nI2x5sY++6yEb/8WIbfdODrPnsk6B5YdKmPZAog8pIQ0JkTAu286R2x2VAE6wiElVq6Q/tuKBh3S9tttk//K7NvuJSCCNM+P/daMW/3OrLN25On4blGCRm45ErzbZPWuv/nmYjb7jAGj+9Xksy3bHcU0JgbNN7o1R2DIzmM060xiOg0UAr5GHbzof4iXj8iGicMElcINjy05cgfiEhZ3wkZdWIf8yBS0AeeuXDyKct1kFOfcSUAoX14pKWmjNr1C6s4J7XKNJQnVMerHJUm/DBSgdMLQDCU6+0oTDioObeJg/E8k7oBNavMZYTGDtAd2VSsnIrDg19AbY6/IlPoYokBwjULukWgReHBBaNI8+yXdkpscF4+PDDCikiasK0aKJW4R4OJ8I9zENzQHRnIcvLjPfMpbKyEaW6UoDIH5PG3UqNhOgBBSZEeJVlsms8lRNBml7LRzXhtXmOX9l8KZYWj19jxWVYHvAgn1DPJA1sgfZgXv0iJp6K98AIDo9XBxPLrPHoNTbyG5jQf3K+jfzNhTb61gsxuR9oI38G/+vOs8YzjrP8rGU6HqDjE3z9DDWtHrQjTyWlm8oaGTnRsX/mLgM4ybihvZDSkQSG4MJ+ci4pDTr8eCMm/2c3W+/b2yEQZi3nF3BOGE8v9gP3EvwYPHQNfhhIw8Tl3UEuLffMaBlWfnuX9W6bkQakt2gyAwgqPg/Y/IWTrbh52jr/j0JvkxVf2uKCB0xqc5RR74MnOHZQnmzVAmjKqy2DYGqcOWE5lvXNx69FOlgGc4+NRwRQBn62vfO+23XiXqOXRzhY3qhrzapsVrqa8CR6AI8bdHkqfxxlQB3zc5ea3qmF9mOaHDuJU9e5ICUMUL1owKs/0hXGPMMpUaVwkj11VIJlU/mcItDrUQFQOT565e4s+yIa4/CCzfyDoKrLARBVpGEeHCG06/RA3X1PyKZmuCdVtOO1uewJtm10FBFnSPwXJUAaGcMNo0lEm0F13kEwqIoGT3bWcuu+6yYr3nOLvpTbuxyTZVO6C8TBmpIiu7KkHx7+lqVEGFIDQjRIWBafRA5GqjwDqKcUHDphvnLUWi851ZovPQPa0fGW/9hay85epjt6en0+tQR+7aV6jq1elr67nq6KwT8QRWPbs5xkYn25xOSdzqt2WPnlu634wC3W/t1vme2DAGSvA4rvTsSFG5MzPx/lmoAwo0AbGbH2666CJrPWWj9zvLQgHkbNlkNzXTmONl9mPaRX3rbXl1f8biDPVY3lWh7y/JPOWLFMfGUN4jSffLS/jYEaFo8RUMiwEKwPDJe8OV8SuKplJTQxvTYZAic/eZEVV/DMFITRR+7Qe8O4b5dBc+NXZIortlrzsauscf5i3SHkl611B3MYKgzzjJqHnegs70bEvX2fnnXML1imD0j07sJSjx9iRd1c6EScucFUFZpYVDca+P0kPg3B6efufpo0oImNF/8x8XgAhX+UHxpoPmqH/ZEY4gcVUnVEbYlwhwnBRAzTwk2EPwwRdoXZ2bLsdvhmajYkTZ/FmzJNHtAVUg2QGsRAG4bxqf7LjQuDhuIM+DDmeeel/NwWK2/lgMJE5CC+EZPnMkwe/NL6myM9Tf/dYpkoopJbCfGaXJzwcsENB196KD/TqdXPkeLARIiKnGxNSGozFA6QR7qtPQvDDfHgighRT0VMbtAimJdw01bzwKEPV06i3t/dZp23XG2dV37Tuu+7wTq/d6l133mj8bNVxWc2Wedjd0AbQFmUmDIBWDfUizchHrjCWm8+T/tLvQYEHYRn46HQZCgspBmBj3tTX91iGbQLvsUgP3oRJjZ+ELhpTxZ+/PSYcf+OIOupHADEy89bjvT4VWBoZhRoDI62hVDlJ8qaj4ew4ee++IgP35DHYnLvbrLwekLLzBdAOPFbhdzn6kKInbVES+niavT5hmkrrttrvQ1820PUMcAGi0ajn+Fw0E3yqAs9ambdS6FVwu7xE2GoF9/ZpddUoz8UNV0PBIUmFpUiZcnsBdh8CDngZB+TcjOSIrpdxeN5KvphCo4ta0GtPPwIIXEwUKum0o20w016nSfcw4gm2g8QUny8qptEEJBY0arpNwBO2GkC9id5n+ZsuNSCHImnipMAEmOy4/T8GL8IfCwMhJve/cMN052YtDfzJWUpDaTFzX3P0ie+u1J2EpQ0TDRcwQVb5YBT8esInn4Q7aCKxrju4GUIQaPNfOhm7ORmmUkilGiUyq98BUz3PTdb582XW+fvrrHi43foow75WiyVLlhq3S9ss+5H/UhA5+9vgOCB+sa4GvUpD15QRgqwTJMA7QjNSO924itcuNxh+/C2/9Y2hMhyfT694BsVuOxqjPhSjZrG2nFrYEnGx3ukJUbfoW+ylQts9I1Y7v7rw63xnBN9rwllEAeEVL5+IZanTSvef4d13n6rtV9/pfVuQh+OQrNj2kjLb45giXfdLiyJUS4skdXX0J50l3D9mDUvgtCiFs0fh2GwvqpzKpeaARcaCFJ+n5DLRmppPLumO8cPXakvS/tBm2pU03OPcL6ElEU1FWCrC4YQ6TJI4or/ihQRnUZ/t+BbutqH/bk9Yo6WvddgDeuGoB0CiYgw/raTHibodROou+vIpqc75Wyn6ISmwkGpzlAorhykjI1GJU8s/YQYwKTJmcLYIbJrbqIeF275qAHgl7/BjwlQxQ8tDNAA5zNY1B5AVP7Ik8koKaSt/TO6NWKYpgqbkkhXWV6OqsjVJVCP4aC7X3q6whdcw/4EeqvI9TAva0WhhwWa7kJT2gotAJoktRpMLr5NMj93CZZPmMQ8Tc4lJQRM919u1oTnkxWqpfLgBQZaZ/e/77IC2kPx0Tt0AFWfbdcvNjj4IdTv7rb2O27RA7idD95p3c9Dg90xZfmpC7GUgyZy86R1//l2K8HHvtHISmXWcYZFI9Y4EcsyhnmQlwN18U/EZ1byAefVcN+4zzrvugV5Ytm6Ber6JTulNVPDk4BEvGxixPJzVlrzxafqQXN9ixFLQW3MU0ilvPtgXT1Xmag/NEHWqfjiJv+Rwz837vMzF2JsQfvjkwy8g5pi8uo2EZRBhJ92mBBMPuZSuzNEdLjZDsmwEBz+/jOlCM7GcNJ7NmvtJip6+MFuPVhgWpEeWyP8dBPhDrtu7hVmsdIqilLLPQENKLmS2tU3GvGHHDzRCKSVmGLmM4y06EmFJZsgn+LI4xa1J75l4HTeeaoBA7T8KicuBBVPbidImAqpwxGk7JMw9KxFSDZBN/KBFdEVO4KFAc9AbAfiM3EQlYQC61y0FZJsmLpXfvB4Yf2PbgioxmPWWm8SE4i9qP2etp+6P5Obvpi03IinxgPNo/vhO3Rqm3uIqivTTJXiWaPm047+/9p7EwBbkqpMOG7erfZ6+77269f7Ct00Dc2+y4AMIiiOg4P6o44L48oo44jLzPw6ijIDOiOu4++IbCIICijKLqvddEOv0Ovr5XW/1/32qrrLfN934mRGZuWt93p7NfjXVxV5Tpxz4kRkZOS5EXnzZoas29Dr4/WgPi2ZrD4uUfn2m/7f3Bsal67FhwNmUJheDD6JQMUlFmaxeuYSH2DHi9u8qM420gXBqvjHDxLyUuGEM4X2h+8p1Msa0F49CA/Lt8HnDuqkZZsZdPkbxMFNh9ReAQGm9Zyteo8gl60DTtA2dOxeJ9bN2TQDD3lWVAX3n6tPfKDxMcFahWGOoqD60AKWqZhRYozZvV1eXq0WuAe+LaNSVzRQl6gI9EiyUt4UOiTMy2fU0wCMjTvUbWfsERT/plzucfc8EWmeif5tF4t8qq8mR8rnOLEw4G/3uIZYBOtoFMSx5gmhw2hMVCDvvENlKKciOnBKkV+gzwEhRI2zp/X8JP/U58DU4zY4m+J9RIuQVmw+NK22KAWwHvDKxjqpFouBA9vUwyLQLrZVdtwfNcNONu0ewZOaJ5GsnBLg87ZEau6Q5QkSfTNwXLlBr2RvnoFP/RduwCwEyyOcXINrMH45i2LxbjM0r8CMYN/x0P/EvjDkEyzhgyp5Z13sp/XjYTiG4ER5rJZ2/ONLP5uXrQnt79weem+/JQwx0xnwSwre0Y6gYfVgWbauHbL1LQRDfMjzhtLcj8H60LyaClvK+EBAzFiyTTiOaAKDIO+ZYoHsLMxkkO1fjzrvw3DjbPB+1MvAERMfrjf2a5eERoffOqKf+QUCyg6//qBeRcVbC/SD7hRsAEUI5v2/vxtBuBPar9yCZWQ7NBDk+CsGPrVU+yF4eQ8eHkiSvsxRU1dCdX4g6XIIoXMj9UCf1ME/98NYbXREmo1jw+z0/7iYeLRBKoXvFilTGqB4ericSPkUdbIcA3yAz83j8yvtXK8xiuwYoGNxEKzTmYOSZThiST1R73Iz9E3iM+YFCI9jeXDhat1no2/JHAgG/fdj5qDrJvEgl4BWQKiq8af20bXypCigMrE+ymFgQwSqKKZCL1Pgz3P4g1qcQAyWg8NYmrDeh+bDwrtuC723fC3M//p1YeE3vxL6//1rmNXcbt8m8eZBnFB2DUWe5VNUdSQyidmGCDYYswfeysCZjgLHPZhJ3XQ0DP7+HvvRMvtkdSsM+CQD9NXgw/fYW186CCjwRM8OvTnmBZtC+wf2hNbLtudVEnq+0obxMLj5KJaOJ0L2VMww9iAwPn+j7l9SsMDJrhdM3DVvj0P2w5E7iQTUejLmueGtA3uxFHz6xjDx988LrR871wynEfB4vYlPB8XMrrEGS8Yr1+pBfSwYXeoCe/N520Pn3/ONN+vsFhTsM2eVx7/nM6H/j/fbU0i9QF4QwHjjt5R6qQWmgxn6rXEuPvjOwpKZj3/m9S8hLcSc9WC1H0eBpT1p/IgxP8rkHRLzOWBBO7fFUEH5I+3xtt0gdprBkfpI4bvoYD4d+Z68jjodkfInw6DXG2KCnZw4oyAD2MGzneaWFzwoEWmAIkvqzhVFKkBAaGyesCWff1KS4CQcYGAO+RJKFCuCSgo7+A7xMOSgK42i2BDnVA+/7eEzohigEGj0qnTMKPiJvICA1PudG/VR0MAMYf7N14f5/3ZD6P3VvtB7xx1h4W03hfmf+6ew8NvXh97/uCH0//zrYXjnESyx+NkRkbZXZzXqYeUawADJMXQ9bzjmm1zOWx36N/JuccxIdiG/c1J9kJ2Pk43LJ36RwKXcVx4K/T9BfbwwxbbjP+9WBKLuf74sdH7xiTo5/at8u54I02mcvJuw5Po3O0Pr1TvD4E7s971YEiG4MSBxyafXemEGpKc5VGcugOrKxcZoi+PIH4zzto3eZx/AMR0LzW/ZpH0JD/CN1Vi6yi+WetiX3jUHdAd/6biqjZhy8b4rBP3+x/ZhfxF8ODubx4cVP7Bi3XkxHPTB7Xzu1oHQ/+KDYeEdt2O/sMy89nBoXYAApbWVwxtOmlbs8rJ0JGBEO0txvLmAvvKxR+BsQaex31iLjU3Kh0dP9OdqVzGPNx5pkPJyth/lRJ0HJOfr8oTLTwW0G87zoVIYoF5IXev9G8EskwZ6zOiUJ0/4WeKUkMMkTz6NKA6KeJ/PMzbqU9aWfNEOswz+wLXuZHEUVcMGyWtUXowRDtbhRNuu89yDmcrH+MPZfWH+P1wd5n/my2H+DV8K8z/2uTD/+i+G3ttu1ExmyGtiO6dC+1/tDq0Xbrb36vFFBTjxsh0Tofn0DTgZHtJzw+d/7suh9+e35U23ipN2k/WRSl0LQXjfsdBHG7jPzRdtQ2DifUwdzB77mKndpd++Bb2GHb2NWRDbMPz60bDw+1+33weyX9wltjpdeJGdX/dz5qT+dkoTLL0w2+h/8WCYf+M1of+ZB8LgxsO6Czw7E/uEJSdv5tSLIHip0icgBNzkiLxfI+TW1Vxezf/EF8P8L3wlDG/DBwyfz/4AgiECDGdpegvyDUftbcoq5CWdGvi188Kf3YYPglvs/YdYEuc3+MKUu8QSvPWg97s32SyYs1leh0Ogb/LRLOcgSC2gjEfCvIpyXYR/TMeeEkyy2DYFXefDXoUTeylwTKJTC2fI4B/n3OGx+c43zUwq7ReC+WqwSWVpItJ82qOuXwrD+V6fj2uJ2RGQ9yQAxO72zhdSngdHCTxHU7UlOnjuDeD1jCvXYwmywQKS24PvfwTB4gRmEol5wgo2s0sNIJGIAwRy8MODJ0L/9zHz+fVrwsKbkH71utD/9D2h/747wuBv7kZQ2h8G12E2dBCDmt8WIXDyeg3Ltv+fvaHz5su1hOGypfmcDaH1mh2YHWDZ9Oz1ofkvNofBZ/ajrQh8X8IyifcRCWwTExsgQRShfZjFDf8RgYaPL7nvWGicNRPaP3GOXuTJpY++yeTryb+GQMkZDk62IWZevEM/YzBjBInHzV2L436rvkKaW6Af+Ru24Y0IHpiF8ckDg5sP6w3H+gH1LNqNPm++DMGQs7dDJ7lk4rvFDetlMJ1FkD020P1dvOVhgKDaevEWLaOzvZNKzWetDc3LMdOLQccChBoOgOfPfP7XLaH/uQcwmwTPG0Hfb8HcDmwBvR9xPYL5nTjfebEd8bn5/PWh9bpdejuMjUOWYR0E86SFjFsbQ+TdzluU1lfoHFYWFBvX5lYqmpYhH0s0Gocb3ePflNektL/GCvRXF5zqElGlsUdG4/jccJ6/w/ZjT5I2QFDfYgOlHPIEAm8fULEg+NJYoEMm5pWiHe29suhTwMnReNp6O/GY4iwhfP1IGLzndnsBgfzEIuQj7BNdYRMZ+gcnmT63dM1o8OUH8In79dB7392hz5tHEZC4tNKnLx9dgpmNAtAzECR4AXkc/njnNG+B4M2OWCo1n4YgihOC9wLxKZ16Owx/p7ZrPHT/6Mmh/W/3wi+WHP8DS0UuJ1U7k7Ultlysro/BpP/5A6H31hv085Xs0nWh+dzNofld20PjgmnNLHmiN/giVfRJ/8P7Q7YVy7Uf3oMlziGclFhGoXlWQ9xX1UPEer3fQXRt6MJVIXsOZq2bxkPjbASNjd3QOBN0Uyc0+caZ9W30z/7Q+8cH9QC+/FhV4bvEFE14s2iTP72ZxY6xHLp3eOvx0P/Sgzgk6E8+RoW/zcRMqveX99orzBgsveX8Fm+sjRnprWHuN76G5SA0fOY7gvTC790SBlzy8qK7jFEFxkT/CziWd2GMQMS287gxMGbrecEcRnE8CKqGeTLecNNFC0BGgsvSwFVF7qkwzj34ESnAPBL2OUOQGs62v6mCVLFfhY+4R6VEHZPzLidSnSPla3H8RL+H9V7fB8pIUJ0fCDD8h8xFhL7pyI+WA3mWLbmnDW3dATb89uml2205xWsV/BnHpq79rAKzFH5iCu6n5I/wehmgsDd0rcGINIcZxLM2h/avXxbav3Sx7rbmCdRg4jdlcX8UHDdioO/mA9sQADgb4ECnEstE3hSY6Tdp63TNqPksPsYXsxrelPlhfNIfwKzo0Hzov+NWBUXuRy3YLPql7Qfv0fUbLm0bO6bD4BvHwuBDdyNoYd9fsAWzHD5wjxfNqR9Du+Yw+9sXFv7gG6H3pzfLmeJxCelpRY42JuFMp/0jZ4fW87F8xQdB+0f2hGzXZBg82A99BA9eoxreg8DIidpXEaT4hUIdYtcKdI2k7uaxw0yItyCwFRlfUoGgwWUsl2Capd59IvQ+eX/oX3tQr5fXBxK/sNh/LPQ+chuWut/AbBH9+zx8aKkeeOL9U5zZKhoh8bChXxb4ZplPPoDlIxrAIbKho5c58M031jFIPlD9OJdAZ4vBtrvGzo1UUiB3BxWHvudZFT82yUgW+1/AUhe7cajReOU31TUpgj3gyf2kslRXp39EOD43WMDJifWFdSYTnSVdanAFWVEcOvQ0D4QdPCQdJUrA+wCRDjQSwT/J3IQOeRGYS41X7MTh44VWzFK2T2B2tS4Mr3kwDPkeNs1OYpmI9NgXoJBDyypge1hjdjmWGS/aGrKXbpNUJ+52zCh2ImhxMB1EN6xDEHryGiyLZjDTQhv4C322ja74WBk+J4lPb+CJtQqzn92Y8Zw9q0cf8+5uX+r0/ujrmjmorGpnsvboBOOTAHgdhXp+7U4V+pO3JPAO/P5H7w0NBNfWCzeF1iu2htb37sSyaWPIENB4JznfB9j/KL+ax9It/oTEvFtdtu8O8P6BMNHRQ+yGOFGaL9kesmds0bKSv60bfhUzFQRqfgvHoNHn42k4y6zrZAaLVBzdC3wtFgMGL9xvQf9uR8A9A7Id4OGLfcd7sgZYznHJyeCz8Pabw4kf+1zovfk69DkC8VexxPtLBGt+u7lxLLRfiQ8w3jPH5R2PFdrV+8g+9AH2BSb6JvbBXhhgKdt+FR9BHBvkY42EvMaoFJESpEXiXywV89ymfeq0AF2VpN7f8kRiHr05rWaDQYq9dNrhwePRwPeVvuoSd7Oa9+RlyZ8KhvPHe3yqVDGTih5qHbh3URw8GJHlwbNDSfBAOB+bxKwZGjhj0YABz8S9oB6fhs3v3KXlB0/g4ecPhsHH92NWgSXAe+/QtSvVGf3IJXkyhFNAy6lomI8Xvm4bMzT+EJYv0+TMqPWKHaH5lDV2fxKsuMTLnrBWbwDOrlgThrzrnSctfXA2xQf18Ye0vC/p1qP2nCToW3yRAPIZlzoIPL2/vDMMb+a9ejWNy7DDvA+Mty/EH/7qXh7MpjgDaGLZx9ke79bWt5ur25jd4ER+F5aqX8EyFQGccr4Ugj/O1jsB4dZScixAxHHjDIJTY8+Uvk1svXKnfoLS/9S9WEaO63VcvFOb9y9phsjbB3gzqTxHyA+QiIQoZ9mM36rxAYBYXvKiOXWDe+fD8PrDegie3lSMNg/vO25LwMNzYf7tN+kpp4ObjofB/l5ov2Rb6P70BaHza08MY7/z5ND91ctC8zJ8YDEgcTbGNzK/63a7bYLtZuVs9+bx0HzmJhwT1ME2eSByPmbFlAaP9Z4hDUd2ZpjEejfV14HVuCWDop0OVoLSPsZOfzBYlp/EEDzdHinYFyzvvVVNqY5IaTV5H5JfEieO9xYWeghSseXe/e7AUc0L0bsdyFgSgUFUrYilNBgAzxMMVA4MPK+AL61sveYMuy7URqDC0oCf9AO+n+0fMLvgI0a8qLv1Xl+0tzCM7bHmgOObkvmANs6aNiJY7cVy8n1YcnF2dCGWW9dgRnHdQ2HwqQdw0tzLbxbQ8/DBsrzQiwDF34Txd3QD3jWNT/SFP+Xzm+7WN2e999xp17kQcDnTsTZ5C2IDuQuYLfJmSgZOvYCCn6lUM+A8DzO9Azi5H4J/BMDen98V+u/Zp2/ums/aEBrdls3kjmGJ9vF79N49vWyVJ7AqKChdiueZwuMAl2EDZ4NdXavjkzLDVFe/q1Mw5xcGaL76HYEg8J4s7196osORsHGgu9V5THGMh/v4xcCcfi+oa3yYUelDCP3WGGvoh8DZ3lWh+3MXhPE/fkoY+4tnhbEPPFv3jvEZ6i3O9rh044+mNaNFG/gEzmsPYCa2X9fq+Hs97SNmWXxxBX8kbd9uUkhExvP5pxY3CS9Koyg3QaR54WSbwm0NGuowyqVg3EtvMBxk2XBZ7jYn8sP5MJH2QJoc9Ms8KRMmyznvdmmZlF8Sx070e+hQfp2kvF3H8ehvHeudKyYF8laRW2ELgcoqa9o8OMU6RNOBEs2U50DkV8cc5OdMh+ZLN9tNjTip+++8VY8W1nIE0GOmWZy2Dvl0h8wyhEpo1fOr73XdMOQFcMxU+u+/Q20e3o6T6eBCaGJ5mT1tvZZsA74IACetlhwsDJKhHK/h8BXmDDL9v8YylCfJAcx03noTZlP2Pjx+Nd5/Dz7prRkRsR3cRz6BFLON0ET7+Phg2lGNINXcOxNaz9kc+l/DbOmO45id4XBDz2fAs64e7wXidR7MdPi7Pr5kk9/E6WZJ1QDbOIskxGknWQFmOhuwD7wfCcFUT+d87ubAe5AG/IYMfcMlpQINv7R4EDL9fjL6YCPNTRmw4V3qc//+C5hF3oEPGMh4XxNnTJOt0HzBxsA78njTbnbemtD+hYswS3oSloHTmqE2n4dlOK/xcemM5V2Dt4uwOt6IyWUzZ0lsP4Mz+/p/oq+xvOM1O95Lptk7yjWfuRFLWlTuY04gz/0nif2gXXEZEiFZWq5QcBwZRxjv21STQp8LpgTjx4bbxkJ/PmCKvDyIR/MRId1L7QlSGoicjkpEyp8STswNelrusTNj0mkdvaijTVzrOSkWD4o4s+dWLYoFTVhB7t0oAkJ2CZY8vG70JSz3sETgSzH5yT/4u3tDuOGQXX+gNYpqzMWioqpKWjJCcc8UymHmwpO09S2b9EgQftJnF+DE4AsG7kOwuQWzcH6VPsYLvlgK8XoYpuf5LnB2hxOv/7n7w8Jv3hSG38AS7wmrQ//dd+miN2c4uolyCkEMQc+XS9aa6IRAP/GNxQoA/LIgbzdsUV/rR89VAOl/Aks+zBwauxA45hbCwv+6zWZBaFDzqrV6U/DgC5j1ffZ+LIO8HgAHo+gBIsmjLj5LangLZo1YNvKuer5CS/0ww4AIS872UL9uTeAUDfusj0Z1uvnIAZVuZ/jyA3r1VetVWEJjudb8li2aFXf/3bmh/aPnh+4fPT10f/upofOrl4f2K3cHPqdKfjhm2Dj65gwIy8Q8KFFOlbbQY6nc/zssez95n66X6T2IDLZnI7CzzkvX2rXARYiOcgpo0AO5CIwOtBolCUHOQwx5nh+Eb40uhtka1Pv45+cTqpjPmv1jUXXa8UiCVHUfPTClQcn5VO58Fd4vp4LGocNY7fFxLWqFdz8U/omy6EAClRpYhsl/o8SlEf3RzEx5iMBp0CVJhUDJkKgwKJZ0jSvW6dlFWn7xpZvcU67lP3pX3qSijTHFbBlUWDVsg2ZfnEnxnhrMFvh1eP8T92NWdVB2rK//1huxREEA4W/n7kHgwYnDphGq8yg67H/b8534nCQ++4o3YOoZ6PxJBq8z8ToJaOB1F9arxlkDGYT0WBEEQc0aOrDjNRS+WoovsuTs48E5PRWUZXjBX7MoXsvihWbOeLjUu/oQZixo2NGF0Puzb9iNnHGWyZoWdwkllob7sIS+BgFwH2ZrVx/QrQ98m3R24So9k4o/Z+GjUwZfvj/03nWLfdV/A2aWPA7WmWQswSUDQ/aUjaH1Q+eF9g8jKL3xotD9g6cgIF0WWq89K/DZVVq+8+c9R9C36AONibxN9MnELDWx1+gbcvUf9ejvuf/6Vdigf/mBcPccPhSGofvWJ4XWd+7WPWo+wyac5vAD6WONGxv8hrxAIgMoZWI7mCzvtqbzbQp6UTlspJXbxvHQbR8mtxzgIXwk8B4hTRP98fOLlCnVOaqyVHcyNA4eXpjnT2N47xOL8tjpIJNXxxrNj6N63FgHRToAEbJlGWZ47Yk8DShQwobJHYtGHe30O67NIXs2pv/8don3y+BTvvnqHSHwVd4fulMndd42FCHkKvJkjOc2l8IepRhMupgp8ZoPgkq2BcsfBAvpD2LZcxeWbHxjMe94xyxlgNmd+oduEEAamydticmAwGtL12K88aI+b4DkTZdQDe7BJzzUDEb5k08J+uFM4SCWZ1gSZhdjaYssA0Xv164N8z/4j2HuX30yzP/w50PvQ/s0S2s+fWNoXGi/bdRjcffwuhhmIQ/AB9u/cwJtwKzzU5hpYhLn0F5j45QnlwIAya5pBcUGltZ6csGd2If7sOTlBX3e/8XAfDsCLK+7zWNGePshe305288dyw9oBPqDP7tpPhPLcz4BdAoB9ziEmEny+hsDc1pCPDfiXMMEXgGEiRL0N+rkseZ1t/nfxQeInslOW+gRpIffwLKUP5+5eI0tz6FSM6k3Nwk8l0jZIaJIXlCZxCZC7VAi1KORs221hOdJaZPBP/7nh/2AT97lwSMJUul+FntfpoTrmdKgNSp4nQoaR4/2sNTjG2OiBK3RhWjkc2dkYiv9g2gp0FTJDogVjRVoPPigkBJ8WjlZBjZ86ra+Y6fd04TBPrgaM5y/uU+PGln4zevxCRofLxwhj9EtXfpNji7LQSG/ReOPahno7sSJiBNpwBMTA59LJt731DxrSsb80W/gL/bVTvrGMN0wFprftdPymFUpMKC9qov3M/EaFrPgh/EbSYc+fXl2dlHPDOrhiyuxv/333h4Wfu2rof++O/WTlwEDEAPSmTOaqWXru1hCbdF1s/7tmAVhaUn/AwQ8Ln/5rVbvj2+xa10pYt3xnNdm8EUsVX8LfXg/ZnKzHQT/Pfa7uv3HQuvlW+3pnpjF8t15fP55Y+/qkF2xKbQut1ePCblDViDGjhuXWlwakieo9hEKRKmQuxDYM55LpDBS3+NY8WF5/Y/uK3xxxol6uIRvnsc79XEgWFeEvGBjwXAJ+C5oHIJx+/TAFUL9pZpCR1cFX0WuGQ6PYX78TTeTIny/nfqhJXXeE1HlHxEOHer1sN5LPn8dOBT06j2b1iAZD1UVUZKXow+cQMYC5JHzweD2OaKcepzcjSevDw18OuoNwXx7MO+dwiclB0Kfd2nrRsOiHd7e3D1BvgLODrKrNmBGhaUVTnrNAnhSwZbmfP8f70zn/VN6xdMBzCBwoihAwbmuiSFQ8Fu57HKcwJfOhMZq+Io+2A59W8ajtgrLv9gWEi1RDszpznT+HIlPs9RcGYExe9qG0Pq+PaHza08IY+99Rhj/7LeE1nchgBzG0u7zBzC7wQzzqTgZeTGZ/cqlIWY+DKp8VG7/WgTyT2A2xQ7g8jGdwbHyiVZYeMtXw4lXfSL0P74/DG7GDOTmQzjx78FsbDpk564K2TmrQ/uNF4bxP3lqGPuzZ4X2j/OpBJjJbcfMi0/39E6S67hjlolZlyWgyFPSJHNRnNbMG19wAoMwdmfhrddjiXrI9o1A//Elpu3XYZm6157kYNUkZeGqFGvqIHMagiHPA6aDyIyUCcxZWWr7YLK0smpZQOrGieF875vqmlS6J9yFUYm+mZwnXFdFnawOjUPHegv4cOQCpIAycEEKkh4rOZbKgs+ici6slBOjwqA+GJgUUSIoZ56UxvhkbP3oOWG4BssR6rHXmuXdcVy/6Rt8/B4tAbT0iv68uMZZFNsmAfW8N4lPg8QJID1mV/pGkcBJoDetbIINr88wGPJ6ENqkQEW7KQQG8tANvnAQsxKbiQkM+XwpApdze7FMY/ACpOVsDYF2sH8+ZJcwKGC5126G9r87L3Tf+fTQ/oVLQ/PlO3Q7A5ddjUsQBPlgQP4m7l7UwZ+zsN0DzNiw7OM9VM1nbwytb9uqR//2/ucNYfA1zMS+hjbxPqy0f7lUPWMqNF+wCXVsRx2zWE6uR5BdC7+8Z2wPghHadO6awFdycRaoH+iyv1ietNSxkIpXBlnSpL5RiOY6TihjLqvlmKchUjPTuw/1TWoSePWyDATW9vfttd8B5kV4nGRhdRi7NNT2ClwkZ+68CguJSasiJQppin5vcLTbbizLSxgIDx4PF9wb3yP6OFly+2ovpPmqrhbHjy7wF8Z8lmHsbgLUez6yBKmnKnJZojQWXuFH5XCwy59qVMQCGk3RMD+xMAi3TOhnHJxZSUeCFA7Mh/7v3BQCv6FDMHCouLFGo4AkBzKsLjsXn76cKfGerEsRLPitGQMKlm58+0o4gNkbZimNVfi49oJwxusrzeds1iyG9/u0fgAnN4KW7YPZDfk6cT50De1nKZNGcDmIengdTD/LYRkGPn5lz9kiAyaNuVt8dMuLtobBXZh98dvOr2Bs80RlW3lhH4Gs/znIP31Ad6jzNU69d96q5aQQiSj6sPmi7boxsvOfnhBaP3SOXtaQnb3KntXEbyW5nGPSgbIWc7ciB97k/DOAph8sJVDmdhFpMSOxWMXOgWPB2d7C796kbyHTJT77rPP68zCTjLccLHJhthT7uJNJXVWSwYh2Vb3GI4UJlY3LiGqYNSe2TYHj3hweCes731QzKQf30cuT97zz1ZTqyKdlTxWNQ0cGvWFvqLvhbG4ksZH8pAMbP0HTDxyyaYlElSM/vuS5wWhhVonOUgOHBjwBHW8ZeBlmFs/fpE/25r/YiMDBb8Mwg/kUv3m6zYp7YEtcpedNJBqsuQnKaFaCoMDlGy/wSkz/fI8eTlbeYsBljoFeUBonB+/n4a/ueV2o9cpdeia5Xh7K99FBz7kpZzb6HaGVMpBBwwa3HQ39zz6g2Y1mat7A6ic6Z2q38HaBw3pf3vCWo2F44xF7pMuDqP8AgtTVB0P/tiPynT1vM2ZWm0N2Fl9xheAaZ3ECWV7sx6xMX/XHgKj9zM3AsC/VDmuUZk8R+TeqeYMBmSJfmBkUGRK7FG6OjRfTaa4yFgR18yZmnQy6gztwTvOH3uwvpuO90H4FZoNPwPIXHxqL6yk5llZZl9UiKaNC0WdaRu0DRNI6fVwX1KSG1C2W98eGjTXL8uNiwgPFwwX3pS4RpNWA5DzTo8KxuUF/rpfOpPLuBOBeWW7AK5vqYy4VASWLJGNjFgJRY2UtyoNLnnpWJCFOMixrMJPh24J1fWcKu8/ZB1L24o26YVLf9vHCdQTr8fODhKA3Ji7VNPYwyLn0GdxwODQ24KTdilkNv4XicoxvMEFwavCllvyWbwEzHJ3s8mBO+Q3heDMM/wkB4nP7dRNk9+1PCs3X7sSJjxlJp6H7driTcU/ytuhOdP6c5giWfTdjZsRvwPitlOBWAGZx3Lf5H/mCBcQ7T4QGlne8d4kX3DM+DvhNF4Xu254Uxj/5wtB+8xWh+aRNuhWAJ7cez6vKk6NGBnLWon6SMKm1KILEDfojnpgSpYbaRoFlE0CQ29YgsZeZHMOb+guBncWxzOv/9Z1h4S03Yn8wDvhlA18RvxEz1KvWhfYPnW3LYOxPOs4M5co1rEA97hAssrhcRDoGvQyzNmgXwaWqQ3sQ/VMI5C4gwF4caYS3YFq4PPCP3IcLrBW0HyxP3ik+m5XIe971njxoOfV0KqBd7zWv3HnhxvVju/savBTFgSITwmQ6cH6U2fvglSsMhUq2AvowGx1AGcMPDr6OP3wagUJHFJQ3V/KVSVzyYcbgb6UNnOXwqY9feiBkz92kZ1ozqBmKSrzJIpHXiYqlWP9Dd4XsjIkwwOwkvybFMqhbF8n3ndAbe/l+OL39l40DeAGcNxTyF/4ZrwvhU53+en+ApRZmZa3XnakH2eUV8uIvHy3y2f2qU/dHrW3rLu35t389DO85phcl8MmW/OmOKuJM4hiC08E5LGtwQqIP2t97pq7TNZ++JTRfgJnEXizV+LJSzjJiVUbYp2LgyXg2PYoSpmDjrtEam8KA/RCPSp5SSYFEogqRV7ZsNRJelMcBHwCD6w+G3nswU+ZxRyBvvXxz6P7KxaF5KQL007BMvXyDgrHq4vhJ6rERTFBnRDk0ifEwZhf3S26Y0Hw/Yp4lcidp6aqnokWuIUUj/rE1/R3vJ7scKD7OHx7YfpatBhpPlDMgVeWE6z3/cDFcONGb403F3qW2ROFhZpeqWwHoeLCYKKMpeLfIj6P0NfDWOVV9gMpho4OeDHw5dGPwCFTt794Tsmdu1M9B+NMNPnGAJzLva1r4xa/YPT3xArcXyxF5b55+/oNlHH9IzIvgvB/L72fSQL4Zy7HPPGD35PBrfz4hlL8bdMAmO2dG16cCH3+MT/jBNQfRrm5oXLk+tL5nj822WCECFK+n9P7w5jD3/Z8Lw/gkzMCXJnCfrz8Uwj1YxvH2Adt5VaHHw1y0Ooz99pNDhqDU/ukLQnbF+vj7Rdgcx3Ktj5OUfcc8T24gn/kgT0/uUt1pqhJYtHqKexPkWn/UUkjOlPpQAUxKRA9u6hXmnW6khFgkp7ThrSH3nwjzv3yNfprU2Io+5belU+3Q+8C+0PvCwdC8OL4GTcGJxbkt6tEIjv1gO8gEHiK2n1lvv1PCRjSZlKKQCGnMy3XkBbNnjnWrfklNTqg7kMXEfNkumhM8Qx4JeDHE95aUfqrJ9r+s9zKPCnMLjQXOoujNvman1A57UQU7mzyNYlb5OEjikfYZkOUS5AIw/KcZkmYrckAhfMkOG2uEZCrLi7l8NApmD7zuM/j7/brBM3suf3CbhcFH79ELEvT4kwp8XIlEqg1/ktKEr0/yCZlYcvFaR1TpfiktIdE+LrVuOqxgY84AquKyafCxe7HsvCMsvPkG6Buh818usVkXZwAAny7Qe8dtYe6NVyMgZvYkT74E9KqNofni7aHzK5eE9o8jAF2wWvf85KBz3gfFu+MZDHkNiRfduRO+I95Pkhlr+2rH0UXy6q4p9H4lYt6zRJ4jqSQ7+WGhg8U+sH4gKMn7SBQpb6MRMyLA5DxAHv2qhwH+5a2h0RrovrDBp+2H2Hx0C3/M3eKjWHi9jfZ0wbbLj7XL6rH9N5CxjNmCxz9JXgwgH9kElMgqUs/XWXtg8hLsF5O55WAwHDSHYdnukSIWnyGnBo5mrlG5L2mys2QxrSairtdOBcPDx+f5xhgtMhRkcrCDi+4uYLyZxgODI26WfmjE5LIcUUC9xSVYi5pc9aV8DpSY74fGbBdLKwxSPr6EF5TvOqY7pnlNioFg8BdYHjC4VI9E7jPWzQ388QevfPqlFHEmIkQjDWQs+Qb8Nf8xLC2pQ3AbXPtgGHxqv2ZjXCoywGUXrw7tHz5HL+bkQ99UCQrwZzV8Hnr3LZeFsXc8LbR+4NzQ+a9XhPa/3BWyyzaEJt/swh8Z40RktbGpFUBDJUEDdRj9gyq5HInQ8bAeZCr5BaOaUqH7jnCVxNykeh0wHmNT0FfZjRtHKqVbAPZJRCZSgCL2F/57b70+9D50N5Z7vNEWHxD4wOAXBOGe+dD95Uv0LC3dGpGD5egAKR+H9I3996pyxDqjuVgWQ4qa0aC9jNySBSMVqrQAj4TGXNZYGLYz+w3WMqF6ajwc8Go/E3dFu5NQwnvGaQov80jQOHGsN4cTlGdV7N64BYnhhjkjeS3pACCTZwrAVuM5ZnNAXi2hGRUpkss17nRkHeBxwmcv2h6a37lbs5/B9VgmoYeaV67Wt3K9t90Q+h/ZhxlVcY0m9wjiIrWdM6ELV2F5ASnr4SyMBlymMWDFHeS9UA1e+2BAnMaS4w9uDHOv+ZTdZsAZDn+agiDT+U+XhsD7mxhs4MeDhH7OsncGs6ZtWLrwMSXt0OArxvlzHx5dzp5420GEt5GIHiKocS0pdTGfF4LMxaAkFUtBPE1dmcCzuT1PfAldgjwOjtmlIcogTRqIVAc2uVnuuQxes/vQvjCPY8jnXfGJpQzwehwLPlBaP3Z2aD5/C3jMsGKR1BfbyGqKUYz+lZr5ooTgxVyMfI0VkEpohLxSISrgmYJaLzGRR3uGmJA0h8v2BATCA8ojBYMURyv3sprom6lOl6KaPxmGDx3p85mSOJNcErs1Rhh2NIOVOpwKB+2TvLLIV8SVDFDJK6uCqAOFfcloIyzS3DGtMTP5gb1Y6m3kWtV+KvKZg2HIi+h3zYX+r3wlDL58QBdfDSxoUHFHhr06Y1qzMj3mhLcPMGBpFqSaI6xdA74wk9/o3TenB+c1rlwXmq/eFbr/7XLQM+EPh4dLRvWb9ZmfrLwQr7qpJwOqvKnVwsjmYJ7yxfCCXgpUzsiyTlDm2Z9kKccmpeIBNc8rcWFEOYuc7KKxlDYyUheUab/ZYdRT6QaxX3KQd/14Kwy+eF9Y+K3rQsCsafCl+/XBw3cO8kfXvPm0/b179e0r3aiOvLATl8WxKng+sgIYExucArnX3LYOtEJyG+1rzHvKmajj1ho+3+gPMQVfPjzaINVD4vUpv0jugSkNTinviXD6cNF46PA85tXDvo1vHF4PCtLiH6wNRzv4pqENKZWsGrpYhJ+ylCjL8qRLwV1ha+WSNvAf1MY8MpTz03VVN7R+8gLdccwTXhe9aTOZ6Vuz3i9dEwZfuD9eozLvDrmhPS9ofx7j5VhfyzM9aM6vCfGiLH+HhjTkdSR+e8cfOx/FJ/ordoT2f7wodN5yeWj/6hND44lrtXTMq0FjuSdst3jK0W42r4q8SKSE87Q3vq6ka6uUpJLPYceu8ObHMlrWFRHsuNCvSohGL6orFotOCq82YgQSHsSicvCWaUwgQF13IMz/7JfD4DZ8EPDCOe+25/PEnrMhtH/y7ND9uQt19z9/F2kekzZQIhZU/W3UDK0FUru5Q/qUWsvrbM0kLVDhSRSEYhK8DQ61rTcYNB6MgmUBz4hHC+4Wg9SowESQ0q7UBY8QjWNHe/M44Dj6dBddawA5DxL54hPMUAyUBFEtDXiOlyoKD0ApA2MUUJG40V/JCQpg+ZWdMRU6v3apHnWrd//zMsUhBJW1nZBdPBP67/iGPX7Xf+vlYBWDQVj4hav1jr185sQvD8DzNoDWa88I7TecH9q/f2Xo/MlVofWaM0Nj12zgc8+5dONF78Cf1hzBZ0q8QG47UtoZuLV8WVpFoa3a2V7z5LG/wiKl3jfciSinKD9RsZEJ+7Eop6MpO2hcTMb+BVLnCblxSkX0qzJG6JXCWI48OcsVg4EFoOW9YJg1zf/4F/W7vAyzpuxC9O95UyE8NBeaz1wfmi/dFQKfPYUPAnmJ7tyT1c9clDiLfbE+I3gkwCtLe1LXAS4Hwy6KngSqlE/MFwPK0hgFKgXVgmFY6Pd73/RBirvF5IHKA1QaqNJEkC7ZhUvh/v1zx/p88B1qsAPJYVa4s76mJq2OWByi7MPRSnvMy0+MXFh4EAp3+McmDi4rH/lqRVTyWg+f1c2fzXCphhkWZ0LDaw+F/vvuDsOvPBSG/4TZ1FHMkLiMo28vy1kUrwNhn/XuvO/ZHTq//+TQ+dhzQuevnxVaP3V+aP6bPXrSY3Y+lh28xoV/7p9mXbzdQUu72DCRtJGsi/0QT9lYtaOcTcsZXO+UFoutXFJxTjn3UYWoi3Zg2Y8la8/E4JTbVuBmRVlwbup1RZ5/1JsIuRhA7NtAiiLlNcTP3hfmfuTzeo4XZ73NS2ZD69u26Hrjwv93Bz4wpkJjvHLnfKzLJVaj1akkQmp9b6ORlG2gjirKoiPCDNENJnMXRG6VmOeINoL60I1I5SXn2SPYzk3NNL+pr0kR3KOlUl2w8p54JGgcODA/jxPOninCFA+gjjOoDjVFQFGRDYtckedAacBBZYagcZjQTZR5KcEz1CUKmTKP8rqmI32ppC2/XrU7tH4UgYp3I2OQ8zGyfGcbn43OFyIMPoGAxUe7dJP7nDD5af/nS0P7Hc8Ind97ami94cLQfPJ6/daOT+XUjZRMDHxcynF/+K9GIIH32y5sS3kdrJ88ljk8q6VJBXWeUquCr5ZVTcYS8s18tJPK9ZVarHMX+y4EJUjMjet9P+TGjrerbDyRWB2qC0GfTxTlN3l8XA4DVnbWVBg8hJnqNPhdk6H1fWeH5pM24FjxMm0Z9KhT3rLgvU7WwWSQrNQebKHWmE4RDUj8Wqw+kKKKqDlUEdGX9Ng41UGnEwqiTdaYD7PTy/a7PeKxClL04ynuaSlV4bI63cnQuP+hBS5yeD0MsA5NuhVghzvrAyMGL6XEmgOQWfUEbMFLa4XiQM2ty4g2Oc3hApaqlkQdJxCosBxr/+Q5ofmSTaHzc+fab+lYF1+P9J7bQ++Xrg6Df9yvn5rk7rjMQ1k+rI7v5pMYm7rAUYA60+uTEbbWIttX4whKycX2st+Kojkt3/JhcJMUqdXiEl4XkZb2uuPGaYT74RE1qR1RMyvXInlRNC9bIEpUjoYptfEkUI9jMPjs/rDwm9eG4Y0PhcZGfLjIFHZH+aDBB/UChta379bvCnO4E3dLAt7YangCShmA5VC/3LivHIWAQY1WlLh/8WAWFRPqpF6KbOTRga2Mz5HqLtsD74jHI0h5cjlB3tOjRXbv/hPH+/1B/MEjXbJD8S/vPLmKquykSg+KHcxUYi6wkdA0i2yAar4EKOUCKX6wwW1RQhfWPfHsQc80X7ErhLFu6L3rztD7/IP2OF3eCMnHBV9/OCy84cth8Ld8s0oSqHx/tV/mym4/iIkkt00R6wUsWLkLG+BW1nwSRSiLcBVN3bwCl9XpyqhaMB8r8MZL5HLSIjRR5lLae9MEd8MN+NwuouDBoWyxpOOG/eLBg+MIDN/n99d3hrmf+VIYfONoGNzfC42JLAyRBl89pNsysgvXhuzyjXZbRlHBIviuuU1hGveMG41dMDKOif9xvzyf72iEfXFjKisqoxzlXBUsGwubB8msLwZY6h38ZxmkKPNerOar9GHj/od6PT7jUZ2piABXGmxMALL5MRLDqkzAbmeuqBxyN+EmnvzKUwWqklZcIJtkC0ioU97cKXjwREDeG0TKOuJX+81v3RkaW6b0mzc9KYHPwL7paMguxczqnuNh/ie+FPp/eEvQj5S5nCPigCwhqtx9jtwOew4FdWyhu8hPfJVJnRY8B6tma/Z/yqCt2xfl0salcGvXs4GRF7W8W7DdRhO4CyJSNrse5tPioHtCAk/feqIBPhv6n743zP3iNaGxphWaz1hn1wp5+wfffDPRDK0X79CsWPeq8ZiOguoBsWqLdkWGYkLHQ+2JiGzxBQJAWZIVqnpsJEIikahaJgUNYl1qJAs3stDrNxCkzourluUBA8ijhQchwnfVU51/76qlumwpNPY/MDc3XGgsFMclMupcMVa7OpqMiZUVZzJD5CnmRtTAohwcsiAPotLYxFKLYZXITs2RoTPRubeLX7KBtF5/Xmh91+6gR6Dw9gK+bOFTD4SwraubJ3u/9JXQ+3+vxVIPY4W3KMgNNtGdg1nWUoILaI56WTX3SHulDA2YKs5yuNfYc2CVqKJkRLFR3uo15r8WqtRYUe6DWDsJRaVMUC0D2H4XYvNiJS0wxCwM9eadA/Oh98c3h8Fn7gkN3ozJd/ohcDU2dULgq6k2dEPnP18S2q/di+OCgrwW6M6XAsxYTd4udKbyAo8KFGxsDuQpAidp3JhFxU5IZBioPFYOH4JpKUMqjEYsyL4YhsONxpuSNezpx2MRpLhXHqhInWeqw1K6U8Vwbr6XLPeiO0UP8H40yLpYettoVgD4oRZyA8ii2Aa2nQzKI9GX2RqiqowotHrxRwfslTpjyniN6ucvDO0f3KtPaD0GBcuM5plTetQJi/fedlNYeOOXw/AWLDEm+UWqN8Kc0qZmFwokbbYd4wCOwtw+NSIodVnhkcW5Ud94XihsqojNWgKujTRvCvJqL1lsYptlBZa08O1bowJZNyIbVbl7cAUPjLdC//oHw/xPfSHw+eSNMybxYTEWhg/09AJS3kDLn720XnVGaL9sp91KYr92B5J66+Bqb5Py3MR+lBMJAW+wEe43rbSsA2fdgE3UF/tsMqlxHhTHBjLyUEgHJCoDzxv1sTJiB/1wQLplxGMRpPyuc78FgbuYBqpqeizQn5sbYF0Uc+x9dTCTdbIOSNTbTyIsWFDk16lUTBZA1FkTcylseTJHHsnjnyOqFgMKa5L51SyGedMaw7bG9vJxLs0fPTe0fu4CvThBL3PgixH4rrvxpt2f8/67wsKPfSEMPnCXroWox5MWuEuKtP+eXwQro2BNQ+4j/mSqAkjaUaTEgU4SZrlPOmkkzPvH7CMbkasA8tF7BXJqrKj7wYbO4/ESzdtjVG0S5xLbl8jKleBGdEGKDSlL6xqm6sFA/oe79QYcPrgve/oG9X+2sQsr1IQPj8ZZ06H9ixeH1rcxQJkH9pUth2NlFAs5UwbNoqkdJ24oYGuiIpbV3pGFf7vWSpa86XUswObHL0LlIliH57xYPVyJeiLbbA7vN2758FgEKX49yYWLThmAPVmXiJR/pGD54ZFjC8fsmMXe1NFGijINVR/UMqEuH74mYl5HjanQyYkMQDgAScVH9652GyNlUOjGOYk8YaNTJzsdK4tlRfOVu0MLywh+ovPiOa9FyWQAmxZ/KPxQWPhP14TeH9xkTxvQ/VQRsYHa5UhVpVWVIBHQlvsoY/Qby7FQHPyqXGA/GM+2KuCTyld6SpRhWksEPTB5vihHzjWeSEDFQmcVGnK1C6gq2qi2O6WoWg55iUlbYNCPvXd9Pcz95Bf1RNH2z54feh+4Oyz80W1Y6h0PjTksw/FB0v63+CDha+V5iweSBTjW6hUAZFVPzpSRiPLmo6Fk2beFml7dR+oLUh0Xq1/jQ9IUnovHxg1oC17ZSBch9jPIcNhu/LMIUro8jMQuoL90NkWQd9DO+yWVPxyo/JEjvaOcZZtH9igoPRZHXX0tWTzRvGIeNh18HgXpmFxL1PGRpllz6yRHXlqM5Xgrg1/fUhNTozjgJMPJ0HzGptD53StDYweWe+vxKc5v/bKG3l+XXT4L82Ho/94tocdHvdx3HB8PKK9ghZS4i7stsdzTP9MiRCHLiFre76sqwLz1Hp0zJIj3Pmc5Zi23CC5P9bFklNVpCMqZYl2xHhOlZQjLe+nUi7sQyKvfEPivfjDMfc8nQv8T9+g5UMN9x/W6ruGtx2COfcQMqvXqbaH7y08M2c4Z/XqAD7pzd3mgtEy5noIpgzaOxN5v2jQ1t+xjh/uCDPVoFENknNnFQ5cABu7bN4UoUs8lgJ38DsORKFk2PBZBinvogSlNRFXm8keNhw71j8KZzhHzGl2TaNCIMT4/cnYg85+s6EQj4pETNRgX5SSxjNyZVChK1CEaA/myTxluSBi4jMs9sq29QWjsmdLPW5ov2qoAxADHlxsMrzuq6yN8ocLwg/vC3Av/LvR++wa9i093sfNIxP0V8X2ne08jYSdHca0qaZPghbEvEHn7VYbSqDYvXmYx3AvhViqvkkUdBuY9RZlYbBIRYc30E9xV2JKh0u35zR2Wz+yz+V+/Lpx45T+E/tUP6QJ4dtakzPRCifOm9Iac1ou3hfYbL9Xjm4e8QB49y05Af3iGfUfeOsggWs1HkJd9FHOjHSn2IzfIjQiTKavKbSzr0FlHkCmRoiwAvsimCgK+4GjQx3xx4Z/HNSmCXVMXqJgW98BjgAcPHT+eDwxWobMlCuzMJ2M8j5yLZMaTLB5giViOeSuvk0+cbVWILJK7ZlXpuBci46XSckKkRRlsySiRR/K2cpYINL9nb2i94Xw9NE03cRIMWrxXhycMX1/+jlvD/Os+GwYf3qdP/SHvVI8DlXtCjsmbkQsWAULpvC/MyJak4pAod09JH4LxXivblOH2Dlq5zEJUapFqEzk7v859PDhpKfNqVHfhjymKh8En7wlzr/986P3WDVpGU5edazfUsl+zp6zVj7pb37dXD/jTAwfjLQY2c7J9Z2JOzUFGFn4c2R43UJuljcZLgyZFcT8eyb4QagcAEg+3gXUbE2lEkvWitfB6M+xxI1vW3+0Rj0WQ4rUovx5Ff57YDdX0WKFx4IDNpDQrUo8n7tXD2LgoP4AUxCPAHE9G8VHg8pzllgmS1ISFkGwsJAqvL4H8p6kgBpXhhgOQ9RQnvhiI2q89M7Tfcllo4FO9sa2Lkwmf8HxteTx6Gsxfeygs/Icvh/7v3mB3qvOVTzjJ3JcPeLWH1UgaUcrELA2xg2qNeAq5odaTgVJZShTlIMYVdo6qxL0SZcqta9WACOQpsgrJRGI2LiXIKzZwaTfdDsNrDoT5n/pi6P36tWF4k724c3gEs6YdE6H1r3aHxs5JPSyQHxLtn784ZOevteV2XodRCxpkVAOIHTe7xun95jYS+aYA5XUUZj4K1PYcqDXfZwfyEln/K0leQ6sCwGUkuRiVxmuUvWzym38mxfLrkHDG5IHJQT5NjyUa99534hg+/IpnSuXdjOSfJDpi5CmTQFTLGZ2AQDQlw2swkmFrw4zK3EDFDSa34xjnD4lZipI4zYBn1tqALZI3m44lZwX49OYPhLPL14XO264IrV+4KAzvWwiDrx6N9+agHUd7epZR61XbQmMM0/S/viMs/PQXwvCOI/bUT9Sk17jTaawjr4sQnwpMz4Gqa2lRxeKaRahxbm9tVV+pjDaJu5xZBCtXhlsbLefKvliyKndvkVKM/R7y2U+3HA7zP/DZcOKHP68H1Q35elk+lYxLP77zb6IVeu+7A0vAE6Hzm5eH9r+/KDTOXmWPaNY+0RmTE9aBFEUGymxcqa+JRfoEJV0FMPWulj8vm5eJebULIPHkphqgRRGngjkt7JGSombbCPPDZnNZf7dHcAQ/GqxF2oDk+++77YmoUiLlHwka+x+cO4YD19dx4IhQ78Itqfe0qpGBcn5A46cEkuktzFhQEpcOSNlVUchs6UjG8lWUxGkGvGVRDxkmfluEiKDamU8jCZ+gsH48ZE/eGFpvuiiEzfhc4EVeBKXG9rEwvP0EZgFTehln/713hsDnHb36k6GvbwExM2BAS17eUIIaok2OPM7E/ctDEfPWS1TSIkJGkBR6bdU5hPmpg3siLZukucVaA0q6WP2FDJdm/sqw++fCwi99Ocx91ydC/x/uDY0ZyPnDbt6wyfcW0owzTr4W7LYTofX954Xms7eEbCP6l/dACVZ3XntpR2JQinyB2BZXqkiqHwG3TUxNlIcpwAyKFoFqzMJKIvY1GIjMItkaW4B52NmHkokczax5pNPMlv3COffskYKzp11Ik0jdmPgKK6ZOpFwGchg4JVjno6mXGD73qWs3vOPtT/k5DKMpcxd7Wz0NKlHsdT8CbiaGhAfVhJHA1HQcABYuLFcUzg1BI2rELnKU8tE2p2A0BJXHBv+axZChzI19H/gYlvtOYEZ1JPT+9FbIMCPYN6cXPAyvfigM9y/oJtDA9909fb3e6tLotEPjGZtDdvYMgh2C2lxfd1LLu1ezCGiBghK43EgNLsssw41lYn8XfWmaUchdKGc4WZkCsHJj3rHPn6cgMA2+cTj0P3Z3GPzDPWFwxwk9Eqd5xRrsN5Zu+46jDPZtmq+hOhIau6ZC6zt2htbLd9rr5uPsyb7dpGNSrwZ5F5X0oPH40MbHj7qIaiIxzVHNp3B5YmOE2xGOkjZpG4+RhzS1P4WZlmCHjZaDGzrTY1c2Vv3psj7j3K8lPVwwIG1GmkDSXSZIHpTIe1BKE3fde6jSUw8bjcnJTvNff/uOp2NqMCZvPBje286mgUQnTqQOZyHTH6gPLv4R5pG5ctgqCgNgqTcruYtjRRuTIdXBxxT1ZAUwfoJTwYFmXpiHgL+0xxKmsWkyNPh6Kt4vdWg+9D9xIPANxZrmY+bEJ3NmT1uHANUMfQSz/v++DbMFfDA+NK+nSza24vDxyOCkzMf2CKhv6BdG+mMehVREbWUqnJg9KX1DJrH1ofTaFmDeS6dN8RoNpIt57gufcDrkW5Y/vC/03n5zWPit63UrQfOiVSE8gADOp2l+Pl5ewVKP16D4Vpzm0zaG9n+8OLResNW+rGCFBF3HhrBvNLwsC7Edj7yd2NfiOGKTBGizM3uqlLiRPWXOU16DKJe7kjkZ+GbdUsU6mJPA5GyHrr2qIHhvKEh+WGRIxrzEf74S8rbmhs7vvelN1/Dpu8sGNe1hgsFoI9Js5H0W5bMnpx68qkHqkdS5CJvWdrv/9HfP/YVmO1svj+r7yDgv6kcjlYNJy5BaJtqRmqj4NM0tCkQbM8Q/yxGJkZ2oRdk6H6oiQW4b2+oDXqBDwgzQ8+ha/A+vO6gTc/B3WNLIKRI+KrLzpjGjGg/DL/CZ6nzcMM7EVhays6ZD49K1ofkizK4uWR3CDA4hHz98Eij4sIWxj6x7fAcgEDxP8MRgs03m5c3S7ReDGrlWrswLWKIx8PA2gv7HMFv66oNh+JWDof9FBGoE7YyzTQSi7OJVYfCuO8OQ3+A1UQb9NegNQvvbt4fmS5EuXSdfeptLqZ8jjaJS3SVA4/uvRrpl3T56wAJScY5Fe2mgKPdtdaVdbmOs0BmiHxpKXByHsm20I5yFqom+WhgMPzqx7f4XNRr/cPKB8TgiaeEpgfa8DoVRXQpQHqQ8QHmQYqVk61IAADfKSURBVHDirIqJYPmHW2ctJrpZ84ZPv/CN4xPt7bx+XvQ53JNnLTp6khZ6Qjqn2MgGAprH8hZv3MiQf1KlNNobAeMnL7XRjHxeZAloPLm9HLqAn4Re3LZxZBpP8CQ8wtnUvWHhN6/XW4ml5TLnFVtC/6P3hXAU/YQj0diEw3XPnJ5rFdZ0Q2PnhD3R8zlcDuKzh0eNX9fz2g4p/q0toHQKWgSbKBCS9kQZ9XEXfCN5CVGceiJi18Zi8APKF1BQ2v/U/jD4+7tD72/vtZkhlXxw4AHsEx/pi6Xu4KajoflEBKlbjoQhny6BmVO2dzq0/+3Z2l++vJN3+ZeX1mWkTU5Y8NozcCwXKdtAyIh553NioL0fUJWJPJGUWQTZF9SDTbnIIqMiC8aPFznCthGmAsGYwbFHZHrP2JbGKxuNd/IXJcuGUhtPAVNIa5A8KKUByimDkwcpBicPVATre7h11qLbzhpX/+1zfnL9hvGz7U3l6l0AG41mZkA5GFxXnC0S5YNFGeYTHtAwjHbJkMxpGZD6gADysZEY15eLoMLLksUmH8teUBRMfjJQSEQDfs1OYKbQe+dtWOLdBr4X2t+9Iyy89ZbQ4Jtj+MJOLP/CQcyq4v42VuOwcTZxNg7vzUftleDPQOJLI2Y69rORibZd80JfN/iNI284RTvU1ao09k9sQhnx5MC/Nz1mkYeOhZhhG2iQZViioi5eS+Pv47BffJjccP+J0PvtG0P/I3djudtUwBp+4xj2B/azyJ+NWSMCse4aP9oPw2sf0n1R2XM2hsG1h0P7e/eEJpd1DL5sggYOK65BKtaOGUuUVGi7fYsGqRTgcdC4S75vVNuMnFr1xGLUCmuQ2Nn4oMC9Wh1lIySJTecfwjaoiGJcO8i38KHXGw5/u7vlXT+MIjrDlgtp206GMSSM2kUByhNlTB6g0iDFemxkPLw6R6KNMfyJ9z/zdWefOfukHq/R6GABGjAR8QCqykRsR1cMUlT4weMm+rK1vFiAw4AG1YNazgnIFmWxoUtwCjikJi3DBYlS48jz+f7FjdoblVEluVfCC8h86tY1BzC7ui8M/uLO0OjxB7IzesXV8LpD+o1adtnqMPgYXxqaheaLt+i14LqgzhkUZc/HjGPzZAjbJ0O2YzI01iFoTeIQYwnJ16fzupcvS3XBmeWU0AbFAPDxpFWwoYgjgTM/ytBG8ViicenGgMj7lgZXHwyDfUd1Pan5rdsQIGEL+fwbrg6Drx0KrdfuCv337rO3JDM4TzZD6/kbQu/P7xKfPRXLOAySRrsZmi/ZhpnTZtQHO+6bOpaVc2uzCuYkdcaRK5QTSiJlXEKAVxb56KzYUlVxJrjtSWCOCsQihdjGqPZH1XhdTglovS6IfbgUMNs2+m6hP/gvY1vf/bMwp3DZUG7faHCI4GMqD0RpkGLwSuXVIMU6mDg0T7W+kwIftoOP/NlV333ZpWufNa+viqNrEh8gOokjJDdWGZlDQJl4II8iLE8BNglLucYjMiI5ohPZSCDkA5L+NEvAfzSrRVUB+zjOYzYOQgj16e06UWxUnpWQAsxz1oSTePDF+xF8MLs4vhD6b70pDD5/MGQv2aR7hfoIUvScvWxrGH7lwRAOIIgd4gwfNa5qK2ho5sTzG0vFxtoxPQ2AwUq/LUSQafB9c5x1dRC4+IA+yTAcGITYEAauQwv2Q+kFBKFDWEwc74cM5fufe0BfBgzvOhGyCxAIN42FuddfzT0IjTXt0P2dy+y18rww/jEE3M8fCM2XbQ6NmbHQ5xMhMNvKtqNNT1sXev/zG6F5/qzeL6iXm6JNAYGKd+Zb/9ApUuy/2KNRLIV49bEYJBcnVDohDwvgoYwKXp/UWEE90ZPlgUgAq8vGKik2Oo4Jza1THiCb2zALnsXIQ8ZambMSBe/W4uI4stmYSQmW7uL4zS2En5jY+a7fiOJlg7drKTDw8Fs8Bh8PREx1QYp5Bifa+izKg5PXdSp1ngoG7/m9J/3L5z1zy0tO8BVNRQ9HHpv0RCbiwZDA7RZRbESjIA4C8hQTxcVHK0a4rgQVj4MgtoVe8qoiHYnESHbgS2PX20rIf8y4noa0oYAvayCOLehFpP2/vTs07j0e+n91D44WWjWFGREif/PS2TD47AG72ZFFMTvKrliDtDr0/vh2zGz4RQ90DDoA77tS1RM4zNMIUC34gY7BZ8BrXrThhvYIiDbDQp/wAX4ILnwEzfDeE3ZTJcttHw/ZJbOh/6F7MYIQ6Oj3vNnQumA29P7XraHBLwIQ/Phmnea3bAnDLx4IgxsOh8Y5M6H9A3sQJBEodyOAbsOQ5QyNSzo1NfZDtY8KBls/uSs8iXwAJsrhKjuuXgLIj3lR2EaQ8bQsRkKEsy4205LJIrgdaMkMMgu00UnankV+F7emg5nU/GD4/eNb3/X2KFo2MIAsBQYbBh6C7ff98OQBiNR5JkfKE9X8o8Hw0OF+vDoc3eqEjDQfIEgSc8PmI7md6ygWYibPk6HMjaKCWcEGZT4QhIK3YBKNOWDULivO5i0FlXUb55FcbjXztGCGwgjtd6SxPgkYMBjMceJnV6wP7Z+8IDR//pLQ+p0nhcZV6/UiS856+l+Kz1rXvUJWdPiNI/rIyc6ZhlsIuZTki0e51CPPxMfpYpk1QMAJdzPowH4WwwcBZHjTkTD8+tEwvPs4AhISv2XE7KzB5R+fl8WbTOGjwW/kgNarzwjNK9eqPby2FK7B7G4DZmwMdGhbA2btV24PwwMImNsm9cLTsT98amg+e1vIno0Z1pkIZAx62gd2BhP49ATNGeoAmoL3Y2l8BHXupgJam7jsT8clR1rQHC1yRQGLuEOniwwrcDuyeZXpiCQPAykjjfZmBS1IIpZ0odcPrcZw2X8SQ9ioqAfbzNkRgw/tmPhx7IkBzJPLaOP2LE+eNE2PGZ5x+fotT7h09aV84vki1woO7H1ljHdQpwHrMuops5zpSUxgh5l8boADi7LuA9Q+RVObqKdc1YB3tatilqCJ84LbEm6ME0+clo4aelBFHWmlTSbnhnmQQZSxu+iL91HtmQrNV+0K2Yu22hJuGks4qIe8zsOZD5fSDyEwTLVDdunqMLzusMncv4C28F6l/fP2ZFHOvp65LgxuPYZRkdm+8WI1y7DtLErKe7lmMHzind26MD83CK1XYNn59SNhcN0h+1kK9Qiw7e/brTa1vv/s0PzWHaH53C2h+W1Y1u1BUGKAo1+64jVKgQLWTpBPUGo/gKwfRcuq1cqJq5i7W8q9u1MT2afK6MnvGSu8V+H2EWIhi+WWRNSLyLzYo3J9UkaflrypbjIYoOezwR/8ym9cf4tJlg+xSbXwQJQGJF/SkXKZR94TZXUBi3WQEkvV93Ax+Jkf2nvBG15/3r9DkLJeFvyAkkYRQXVyEAobVwAJW+IJmVMYi0RnJmGOg6HIWQHL5X4oSv27HYiaQ9EIUJcXVTEWYEGT2f7HfN4XgE4SUtpLgJToCR+dCBKaIT00r4fr8d4rXrjmW1Eam7sh2zsVFt56Uwj3zhVePOjwGtRaDAFeAOc1oo3g13VDg7OhOzF7mkOJeIe77BVM0Gc7xjXLIuiTuubT10GHPAISL9ZnOyd18Zs3rupiOL/VY4DzQmIczMhTBYk8PSNLZQ2pBw9WOWrs3aSqkg/KK32v0AGZH6bS2CHxKlPqiGbCCJ0PaxsnJnMmrysdO0TsE1mBx6z1WGu88bzOxnd/WvplRL4LFTCoMOAw0HiQYhBiqgtSrvMgxXKeWIfXM6q+R4LB975q5xm//ssX//TCAuqm57zTwSifCiOfD1CCMieURV1pEEdK5CIcao0wCijyoey2SZkUia9Um0vB+Hhe5MEzUEhPO9ojZ82lArzvm4xIvSAhQSzIQpYtEOWUdbAEG8fh40jAEm1w/1xoHETA2o+l3D1ICF7hzmO6LYBvuhGNsy6b/dAXWjcDPwgoA94aQF8ZNpzpTLYQdMZRD5afu6a0nOOF9mwthtVGBMSzZ9AOBKTNY6Ex2wlDXvj2IAd4s6u7sGiXRloCpWzU52bO2Em9qLRnRrj1UqY2iR0LUAop03ggIS822iccMy6UeSKvIrWNMFHRFkpM7X5ApYg8KD93Bv3hweZ489ndje/8J2qXE9beMijzAMVhlc6k0qDEIOWBygNUNUixPP15eiwxfMkLNm/6o9+67I0Y8+N2pkos5WKweuhEYlPiIPHjVRws8tGWiGa5DYMBmNLvomgOOYdCPiilkYltFvnBfyqLyMuMQiyvVsgHMybMm+0nhPol8ZiziSxFLFYCjqKWa1wC8vdxDBa8vnUMsyQutekfeT0DnBfF+WNm8LpozZ/fsF8QwPjzHM2EeLMV+XEMFS47+bx2fgMHqsDIuhjw2A6nNU0lRogTuIU7IXVEXTw5cxuZYBP70I62yezYRiRFnM0/PQC3jCbYRIkEZkONSc2qkDog8XKFp1NDNC12j+OF+0BPvlfIuUtVBQ3qGwyH+7Kx8MyxDe/B1Hl54c1LweDCxABDms6kGJAYmFLegxQTbZm8LKnXQf6xxPBpV65d867fveJnx8Y6qxe4rODJwn4ndCR4AKIgBhQ7YQEe+OKMlsjKUiZDpGhDyD6SWC45zEC0i7kyCqtixAB0AzYtKS023txaUBcL5WVZBj1s7mHAYMEAoLYin+6HQ7ak0YZQ3liHNFGdu6OIH7k6qk4BNpzaWB9nT7a0YQAlpTA6EMAgDml2ShlSHhJgxj5eCrG23CrlF6POOoHU2FgnSmQondIG2UaJ+ChL4NlcpZ1Hzvsosbf9RB/kfISzaV118EqYyDs8j7q1B25nG8CNLc9tE8tpnE83NFrN509sfeftUiwjqoGDbfTWO89Eu6oulbnccbL8Y4KvXv/Qkb/7+H0feeD+E3e0mqE/xm+Z8tZww4MSq9bAQ6q2hHo/O1zvWeUh8JNKpiZzM5YVJZsULmREbg1CPsL9kQUhJy0yam4VVEZXanbMyg8DEnlloPEA5dB+RF5yJM8L0RYBowpZY8PkRUT5bRtnTZztcHbFxN/AMU850pA3tvMDhLcbKJ/aRVssD/XNHf65YT9aWCg1sBYsku8WUlHCfBQgrwoideuYkmNchrXESzqsayGnvZerGkW4Sz/WEsgeGzmgf/6RM2uzjPZSQG4qQ1TlcF0qp0xl8a+6Y3tzhdUp3+RALI//rHForHkivjZuecHZToo08JD3WRVnUk59SefUk9syeXn35emxROP4iUH/3X+174brvnbw+tmZ9kMzU63J2enuqox3euou9GiZo9IMPzguV5bUDpgdsQooJ3I7M7RTynylF0VNR+QFjVgxUV6TsMEDyGWSjyhlVSZnkXxoozjKklfzcmmEZ0U9wwpJsMlig4RYQZ4HIqtrS4CCFmRW12jQxvTsF/ZSET6Kvio8xD0wTjvKPhWR5mQoShfU4BxpITV4BZFq5yi31rDVxpO6FPuh/clNDSwKPu8fiFylfVWHiYmUoEfwKOTHkDKWNY5IPHkxQmLXjbBxHmq2mYLCsjBk3R2cP/0wuK410f7zN/2Xry7rK9YJBhQHW8rhlwYn8h6APBh5oKoGKaZqWesNQ9ETjx3os/n1O44fetcH9t14w02HvpaF4X0b142tnp7pzHIw8EBoIOjA6AhZKc97s5SlDjJSCqIqp5IhyamDSgwqlMvDkUzMyIabyYuCUSbDqGPWKcz85KQsWiwC5fIYDQpb49yHoP1FkijKBMqQJHJKloxnClCiOonE3JFWWSAKaJ/3LffN20iUC9meu5Q5CwhLwfotZgCy7mc0qPdGJ22ho7xfIE/7yBhRz0ld3RUpQDwf7QnZqw4aUGByq5eiIlh5qOL4SkOLYAa+SegI0KcCYb0lZe02liWD8KVWduQv3vSrNy/7bIrBhGDbGFQIDy5pwPEgVA1MHqzczhPLeyJS/vGA2nzLbccOv/+j93zjM1/af/VYOzuwddPYmonx5jS/JGLlHA+CWoINj5SNCBHBLCNFqup8UDG5PrIGGwQcgBSVB5bbu3GUezYiDS4VVT1yI6uT+6XZzqJ2g2q/AO8Mycgg7/2xqNbcUUmTuqWJaLVoBaoOG9tF9+twB0wyiIlAGbDp9cBFiKKkBLxYHYV1Wq6wLMF3SHzcuEm+wwarIWkN9ymNAIWp2OIwYKNjUDEQpYFlzYJcuseRc0HFTY2ghOg+gnvgvrm13+31B4PP3NcffvA3fuPGZX2WFOFtJfXgxOTBhoHIv7njBXJPlKUX0N3Gy9BX6o9wejqAtV4YnHvm5Kqf+sGzrnj6Uzc8dfWqzuZOp9menx/wm4viOJIS3jrJkdEAIm/ETuAIDURSy4qBPQeenRQ46Mj7bQrp8MphqjIlwKt656MgNamD1+3xzS9Wy0Nsm/aJTiROvPmJRTnhyz71QWIXYS6iLqpF6AZHXdVWwD5wsTUltomQq+ivBPYdEfct2ms36IOaUrEi4yKXVOliKWGakoiotq2SpUDHGP/exWW9wUWV2owpCU3g42ZRdZRYJxb23ikpFhe0POWE85F6n06MNcPxuf6bx7c339BovHMeomUFgwrBZnryAMOUBqs0+YwqnUml5VJ/TITT0wHWld1/YOHE+z58z02f+OR9X1m/rv3Q1GS7MzGWzYA2+c35YMCBH81zisQDHrPa5AeVej+qBPNGSwEKW5uq+0lGxBMt8gWiP4liefJgReU3qusgGyQ3kmFsAzkwynGfeGQICrWPUiZlY172MZ/DjRxWh7icQYKZ3DNbLeIGYq1/7DwDB1XeamW8MJPrxJSaJVa2jkQJMOeeiEJLLtU6TyRy+rbGJTLyBbxt0pJliqaj4CaOog/BxGMjG2x00Ts3MJ22slXWNmWTIl+F69wO1D4ALPGBd/1+/4Pt2ff8/ZveBNEyIw1STpnSAMXkQakuUKV2aZDKT4kKPZ1gnc177p8//p4P3n3jJz99/3U4Gne226G/ZrY9O4Gg1ec3TjxYMtXRKrfYB2gyePKTwgdJlPlg9bBS5Iz3rRUyrSGVgWrAFP5IIjcasahsOY/0Al6WGySZaEMBGeepRJ63FVAuSoBXH3iekAP/Vz4Pv24Gk1KROtDA/iPlRjn58340QAKdHSuaRYtYznJFCS9VpUTqdWnAqroTno9OmLO9L+wkY/vQOJkVqhw8BpSnKvnQwbGcEd9Pq7Cox+uMifp8rFKfwsouAkWl6lRTyHTsB3/Vnr3+M5QuN7zlHlA8OJF6IGLyZV01Ue5LPSYvR8rk/p06qvnThT7SYPum8cmXvnDTjhc/d/Mll164+kmTU+01C/GmwYEfbMKPbX5mGDE5MpSLMh+NJdM/eG6jjfJIsOPwIqK0QDR36q4d6SeqmzmUd0FSSKJc6YrI5+2KfOJ/NOTM2Cp4xP1LVbpDUreUQK0LaUBqJ7Tz+ck2ErBHO625S7QnwkPX0pbU0IJwviojkK/2VeTTUoR4FxKJIi+KZCzbx/2iEBsfh6D27a9ZSk1zwHlScV5ZqbyJBDNcDLeJ5k0GqVb43u7md/8+1csNbzaHl9N0ZvRwgpTPqjxI0bcnwmmKOtnpgK5ZddtZ+6mXr13zmlftuPTpT1n/lKmp9pZWM2uxVfajZSA/4MywuWAiMUp9zBPp4KAQPMeOXfC1TyoGKakXITp1ZfRp5cvUEUsYyMQyLtTYFhPLgi1dK6s6rlZwqjCX0b8kVneUi45CXVnfqiw3RJRSzHYizyClPUFeNJavguK6ZhSy1GIUjUjYxag5ushWPJRAOfUOKx9LeCd6doSnXEr7dEwuNi1QtUG5DOUHgzBotbNXd7e96x1Rs6zw5nlQIU0DlQco0roA5dSDFMueLEg5rcNSuscLClhnbB2f/aF/s+eC5z5z45M2bhjbPTHRmmk0ssAH6ulGQx1NwE9kNjUfEDGvE1xGkVcml5cHbywzClTRhCx4t85LnaR4qTxZONFPVqo3eRL5PkW+DqX6vLwLXGknqLTIlszzTA1oCxsFKNugGUuHc0IaFOSXBPLBvCrHZsR+UCqTiLKVa1NKJLxIxSZV56LYF+CjalExopKt54tNRLlfrC5Ax5GUGYA8N6W+SA0SRFEG20F/eLTZanz72PZ3f8ikywsGIjavmjxQpQGLwceT5123VFBKUZUxr65cAnV+HkvQf3bwcG/+wx+/79b3vH/fPx09PPeNqcnWiU670R2fyCbGx5pZnz9F4/H2Ij4aKfA9EF/REZEtzJgzZSHzMqAyNj3ztJeI+Rj8dAqLjkCiEMuByoTypkoNKnysI6es2a9RsX1qG5JEyOe+XBbZqMpP1Go+QntDgfSm1D57XkCm6ohbirBxKxaq75ekTJIchZZINTW8CDZqD0p6GxPWiG9jm5hlRUS0S8s4vPV2MZtMvhHyfo2WTNWwJamU2OTHEah2fgrIeT0K5kfwifYnv/Lm62+LmmUFm5umNDgxCPkMyZd16SwqTbTzgOXlPXARaR0p6vKxh3NUbVKk9tVyjxT0s9DOQvelL9q84elXbjjjiRetuuDM3dPnTk62Znjtqu8/4VCtXiUFgA8K5ylPBoYGLLYcaCZ2RwlisXw0+jZmcxVRKVqL6M9NC68Jqu3O/TuTYlHpAlS5G7Ix7+eIQH2tCzPm6WY/hPXeisj70R1UHMUyqdhYbonCNilVA2rTMtV6kFyUUqJkVpQzrsiLJFlHJSswwDlsSHADgFggYy+xbNxTiIrDZprCccyPQKvdCAv94R2N1vDbJre89/NRvKxgaz15UPEgQ8rg48mDlNNU7gHNy7mvqn/2EKmD8jqaok5GUL5Uj4+Snyromxfaw6YN3fGnXLZ27bc+f+NFT7li3RPXrRvfgZHT5nURntf8Ub8ubLJE3qzIpqAYMhNHO8m8jJ2UpKUBncAsoUMZG7ASC/UlypAehna+o5Y4ms1XpTR3jjMoLoj96CmQ0Q40abdoEowFlOE3jRJHM7cuwBylBfKTjXzZOHHgTFE2v5hOWalt9RilKZdK60hLxDpUISlEubqwlwg26eyuZJozBUzEvTA/VtL4oi+9oHkrvlSxPKlCdllkdCSGodNuhvn+8PpBp/fK6U3v+0pULCvYZE8eWEgZaHw5lwajanIdE209pb5ICfKE50lT3lHHpzKimifqZCmoP+lhGoF4FR0Ba3137OUv3LLrW1+0+YnnnTt7/vhYa22rlfEBJmEhv50hVsPR5KOKlNK89jiIYi5tWq5RtihLkLMsbORbFma6JFQShAXovyjnTSSiy4SJkD6W95LcWQ9iqW0CN0/rGGXrsGBjdXm4sh4hHx2WqEzzvtfsQqpCn5guAsWuLpu5pIrUUSxRLRzb78jFSBZ+0v0xkg8XkyRaVyZ8YpV+++elFvWVmzNfPbYJup1mmFsYfKmZDb9jbPvyP6aFYFM9eKSBhckDlNM0MFUDFAOaBzUv7/7SRBnheSKlo3jvcaJKiZR31MmqoE3q+1ShGdblF82ufc137jz/ikvXXrBh3dgZ09Pt1bx+NT8/1AV3QYNHjGrSt1GiJtVgRZ7jhjDiTYrUWUe9qOLXZHUo5IUX2fuZHsWlazuJXAzvSnc+RW7Djen8pIyZnBQW4MHkXVVIrU3koLPbDRyQy4F7cRq3EqkQczUo2xc5Q9lr1SLhpaqWBlwNnfVj/tFTwDMsTiR5b3aNZ1Pm+2YW1g01dQjRS95XgLOJiBjrNsOJ+d7HQmP+uyd3/NVdUbysYPM8EWmASQNPGow8WKVy8tUgRZ6gb+adEillN7kt4Tpv01LU+RSpnr4dXpfrXVf1kepTH1U7gsGqNzvVnnj5izdtf/ZVG3afsXvqjK2bJnavXtXZ0Gw2sjm+Mgoe8hMMZ2P+tbkJYk3lqiQSX3DpIPPBTz3FeUBJzBO2gAs8KmgWFNuErLmkjpQeAApzpQN52nmvMkkd5akps1EsO4pcn5eLKOVjAZDCxGTWnHjqqwz3ARozl1wyFon5IrcYVsYoQZ4oSrgFkfIE8r6DakyUef+BVwmqUY4tSVHKyWZxTamN8uWdFbUZFS0MeZPchsiF4Bcd0xDwIRtOzA0+2GvNvWZm6wfuj+JlBVvoieCQY2KegcODD1MaqDzvPJPbuw/346lOVk1EakMwT3jedZ4n6vhURtTl80MXaQrXn4qOvN6Xv2F1a+KqK9ete/oVG3ZceuHseWftmTl3YrK1eogownuv7KTiYEqrNldypoENzj0vAvRxYMkFWHkqxNHb0nC9bLHxcVsCBXIOVAazwZVEdODtLwpGanJz4zYpV+YXAxo0lProyTg6pMA2QGJBFdpTLP+cxEwFRUkDeWKxJZFapRbIW8VGXYYOLn84FSWNerkoTODHR7wRITflRgeQkphdtPWyNfWIN8FYNwvHF/p/frTb+t6NG995RPplBpvpTU2DgwcUD1JpsEqDUjXv5TxV/TmfykmJqoyUcDnhfJrYu25LUObUeUcqqytHGVEtV4Xb1tlxbiI/q2fb3XP2TE2/8Dmbdj/nqvWX7jlj6qxOu70Kg7Wlp1piIPPWBqLszHLFkHZthXoBZH3cES4+VeTnFHh5Vp41R48UEH7i5SegrCMlUlkkqYpI1M67mYtHQnUb8QaznMmilxhtY87APDPxRLQtUXApXJJqF1sy59IaWmmPoWxn4spRLtQ5qiK3l7SkTDNGjSuVABdtPPo5BcY4kxoM/3Biy/mvazTetOw/LibYMmtdwTPx5GVi4PHgUw1Mrk95t/XkvqrUec8TVbtqItK8l3NdmndZHWWKR0lwGeG0ilFyB/WpT4dfUibNLjxnevbV37b97GdcseH8zVvGd493W2s6ncZ4p501+Iy+ni68003Z2WLHURKFJByI6QkRz8el/aQKoMhiSMOBDW36jQoFCWREmTdxgWhbd6Yx7+WIRFVnLVSE6YzIHVnWPXAb22xGpSY/ErjnlC7GKCuvOMpKDphhtmhtri5lIpAvdp9luKcEtpRjJ4t9dAvjDFWHALMUE1HVaWWh1xj+xvjWd/+ESZYfbJq33GkaLJgYeJj3IJTOmjxAuV1K3Qdp6i+V1dlUZQR9ElU713ueSGmqJzxP1NlV9X5kq/I6LCV3P6RcFjYuv2h23UtesHnX5Ret2b1p89jONavGNs1Mt9Z0u81mbzAM8/O8exQFUMoGWnWQIe+jNsIDi3htTwJ3m7iSCBt9uCJHn1S4zAzJOE+K5DSH25B1hcl0CiVlxILPT7JFvsqQXW5jhiffc57E0KGcN2eUJUGdV5E2p75pqZZAXp0VkTuinBQCtEVsVJXggsRdDisKeOnoQ/sWlaL892BW0Nw+boWEtPhqskb4pfbWd/28SZcfsXmiKU/wxGZigKDM+VTuyWVul+ZTmfOpfCma8kSqJ6o2bue864g6PVFHnSeqesdS+arOQbmPDs6uGLCaO7eMTz33aes2XHrRmq1n75nesX3bxJnr1na3jI+1xnr9od3aMBjYQKyDi0uDPw5OEy0NH9ji8Y+TSedTHOxqcQq3LzlG3gpZGb2IFLx6n/akDmaireuYLTS17qVIwP4wO+wt6pa97FJj8g6zSXdLeWlOjpPbuEW1fvKsFHTRjlFb2CfWOVMyj3nZuXEdkrrMDcYDsqVvbB1RYHY6oX9mbNd7fjURLSu8vXWUKQ0KTtOgVE1u47ynqj6lqZ6JqOqcr8rq7JmIunJpIqoyHhD36TKH83UyYhRPLKUjGLB4daoxMZF1LzpvevqyC9auu/T82V0XXbz6nO2bx3dihrUGJ2WmG0f1BzcYhMUIIhddJyxBtiI6KXRi5M7jaSQZuPwEYD56zc+YhKoAWZctAZT30yf3gI3cjgDt/f4gI2acB6y0LWYN4oGt0FJQe/ImGK1zDb1VoEq8llhpDuRjO1UymrmFl8pRyhhSUfxIyqmQOwMTeSNx/Lg11SjCn8QMhsMe6OvHd7z7rdE8Ols+xKYL5Kv5uiBA3vPOV/UEg5nLUts0P0pfp6uTu4yJSGmqJ5wnJVyfJqIu77ROVkcJ8mneUZVVyzBg+cBorJltt846Y3r2OVet3X7VlevOOXPnzJ6Z6fa6ZrsxlTUa7VbLzi5e0xogzA1VXCLzUqmtRlQCBysHrfM01knNnmPeS7sTnYSATsBYIIVHBHesPBVuF8tEE8HNUhPVT4EbGXIbFFJT4CTuPfLgS06IXAt34FXG8pFZhMUeRoEa95NSB/LeD1QlHj3AUFa0EBoTRfsI5Cn30oSrVVp1ICOjaGxK8BX/ZLiBHV9g0h8Mj4d24wentr37j1wN0HTZ4I0g6njSNBF+ojt1nomo6qo2dfJqPpWdCl9Np2pHuJ6UqOpTnqjTV+koHVHV+1hJberA6BMmulnnqietXvP8Z2zcffH5a3Zt2Tq+fWqyva7bac6OdbPxTidrDLBEnEfSk0dRRuOUhWMN5ZN3BKDWCSzw0xYZ+ZFHExPVE6EY+oDbef4UEE1Jck/OpK6jwJZ8pMjF6qwpXoDICwHmRFpspMnbX6qgBJdWLYq8lydSnkhLEFGX9xlRBA+i8AuuZGfwWCfeSF6j5e2Y6RhSkARGZbE1O/KWa2Ja0R82Huy0m9/X3vLn74bKTQh3f9qRNiLlCeaZ2Dg/kYnqyZwGAaKOZ6Kdl03LVFNVV2frvurkxFL6pfJEKiNSfZ2McMqyRFVeZ+syH0Yud6R5592eAUvLw3Wz7Ykrnrhm7VOvXLvlnD0z27ZuGtu8ZnVn6+x0e/3ERGui1WqG+YVh6C309RQHombMF4g1eEVe86KABZpfsyJcT+eKFqkCPO9Q9+tUhG7BMJYoZhJlF5KAz09IL5PvRC4wW2zSOYlvzZPZ0jK3gR/pvQ5UrMAnu6iInNR5rsyT85N9sRXh8hSQVc2J2AZXJD2jbW4b3am/SJEKV9iKSZyLtULqAx0/b/EwtFuYSfWG97Y7jX/d3vruD0PM8WwFCnraEVu/CKnceafVE9FPagd5T4Tzabm6vCcuEx3u2ykTUZUTVVlaJuXrUp0tkcqIqjxNRJ2d01E8US1H1PGkGmrKGZhn0GLKNq7vjl9xyezq889ete68vTNbd2wb37F508S21Ws6Gzqt5nSz2WhwhmU3lo5AUgvHtD6Eo7HEsXbxLogDPqclQJZ/kjvcPmaroDl1sUzCVjI1gN+yrVdSLuQ5BYFS26sVlPOphqhaG9xPHdw6lkwLJyIvLR77oN9q5oJIiYRPRYTnCyYiOR4eBjutRpjvDW5rtMJ3TG5/72eh8nFJd+7ytKPa9CpSfR1PmvJOnXf4iV/VpSdn1cZTapPKSIm6cl7GA15qU2efyr1snY5I5Wki6uyIk/GjdI5Ulg7PlDpPPWdZpK31a7LOju1TYzu2Tk1fcs7MhvP2rtpxxlmTu7es727rdFqrcE6O4wTVWe1OOONiIHOkjh2SUQCGA1zXQdySJzt5l5VOforcLiZljRHr6ljO1bRgJqpHgu7lDSeiTm4KKdCPoc2nQS3HVtaS5GWVc43bLwY1hX3BF+XIpagpkbcnhbetsCQ8Lwom10c3JT3leS6RmQIwne9fp50xSN0wyIavmN7x3msh8nOBRc3JMiBv7gjU6V2W6paSEeQ9ESmt8qMS4Xw1kNQFB8pSO7eppqo8LZPK0nyaCFK3IdxHlab2RFqGNJVzUHg5ItVXKZHqU5QGFxw2Ou3Q3LxlYuxJF65ae9UVa3ade/bsjm1bprbPzLQ2tJqNqUYjG8fUv9XCJysdcs7V5zUuXZjHoKYQXum4OIGRS0+2dEZlhkbTtySTTeE2CSTCJpYwpC7Ap9VK4YGJW+jLM6Uoz+HOEqcgkizyXYaXItysml9s5XyCvG2kzCMlWYeXztuUKoncwFgiZg25MDL8EMk71x7TstDr/9Oh44N/ufnc990KIT/kvRZdE10O5O0/Cap2deVOZsN8KnPeT0jXp4mo45n8BHZdmk/1pC6rS1V91Y/LnCdSGVHNV+2Z5z76zC4tx0Q9UZUTXja1Yar2mcPtXZbqUlvaEBp8Y+3Quei8mZmnXLFu0+UXrdm+fcvEpjVruxva7caqyYnWTLfdnO12m11emKeH3sIAS0ZOTFCcMxb8yXHdWe0ng4MnJK0lSppKolYV+vw8Ssyozs+tEbCg5HZWuNgSLG0Sh3QoVwQnMCeraBF8/lOFO6nqKs5r67LZjpc0rsaw6qrOjHnvUOkLgy5mUif6g898+vrDL3vBCz7CHxfLWkqjzp9WVHfh4cDLpjtCMF+VEamclHCZY1TeZSmtnth1efKeiFRGkFbtUj8PJxFL+XJatfFEpLQuESk9FRnhfNoeHgfPO/zaFlNz7Uw2cdaZs1NPuGh29d49U2t3bJ1ev2FNZ+PsdGv9zGx7PYLXmrFuNtnutLIeZln9/oDPx9btEHRfus5TnZZ4CwiNCG0iT6HD/HhcywFe5xlS6rYWMvD2pFWQI0wvOzhUQIBzXQNKz3SxST4ils6l5ImylaMqjdYSY5P3F7NsC1nL+5LaStj+6MPBA6mpF9NILBv3jRQCeVP/8CcxjbAwGP7te/7impd/94/dfExCK8ZE6MiebsRdeNQY5afom8WgLNWTVk8it2FyVGVV3mmaiDo+rS/l00RQl+ZJXUZU86l9asM0qh5PhPNuS1rtn9SeSGVVudOUPxXKOjkwSVX/+Hize9ausbGz9k5PbdkwPb1z+9jandsmN27f3N25Ye345u5Ya9XERHMVBn7XLtLDAV8/Aiqn3CAp6DBp49URab6s07k0Wl2BGxsrM5zMFnwoi0LyuZ/CYTxv0U47oQXZw8aVI5BqC4+jIKfGOl/yn3owvsh52yq1pKJcZZnCHqjY6fXqw8EHfvInPvmdb3vn/rmoTRPh9LRBzX8ccDK/dfqqzPOkTOycqoxwSiylT09wp6MSkfIsW5VX83UBJNV5+91XXSKq+dSeSPWe3HeaHGneqbeVqOpSm9SvgzImR6PZDNn62U5n1ap2Z+P67tg5Z87MnLFrYv25e2a2rlvXXb9p09hW3svVbmXTOE3GECV4tYsxzG4SjSclgxljgCrIP7O9CValzR4MLk0btxhmxSrsFE1L8DRnrs4TrYstHRSP6D05lraKPgW3jPXnqkpdiupRbxwQZSkX9UJ0QZ0jVVsuGoG2mqJ/Mrbjva8FwyPDo+BHwmnq7rSg3ObHF6PqqpNbr5V1zld1VUqM0pGeTJYmhwcKR3ptyeXOe97LVOVVGRNtHXV6wm08v5S+akPU8Z4nUh1RbVNKiToZwbwPZFL6yXbsGB+74uI1ay48e2r9WWdMb9qxY3LH2rXdtROd5uosa8y0Ws3xrBnGwHcQzHgnvb25BIX5lukBTlLNykCLB/7FymF0sktHi853QmWoSAQ5TFZaspZAvZet6gwurVqMLuGAVgawzI1jCeW5oYT9Y6E3RWmVaqaxuAnK1mbM3aOfbDj4vbHdf/E6KPi8OP+WuJpOK8rtffyxVH2jdC5n59TZVGWeT+XkR8mdVuV1uqoszfNkZBvTYJHyTkclwqmXq/pK/ROpPk2E01H2Tqv2LquTp5TwNqX2RIlHRG/oi8EicfDTprP3jKmJc3ePT110/uzqXTun165Z3Z1dj+A1O8XH2GSz7W5z9XiXF+7DdNZqTnTaWauNAMYgxdjB62D65pGf8xBoWYlWeaMKeM5O6vy6DCS2JcolZBvrIYo45d6rtECaO7lVakHUWDPqMPqIdwuzKVmXMovh6hSUaUaLvhsOhm+eOvMv+JiWMSQeJ/YsE8Gi1eKPO0bsyrLjZO1yfd3h8HydvCojqvI0T5rWUdU9Ej5NRBpERulS2cn4ujwT9yP159QTUaVVeyK1qdoTVZnbeT5tB8F8eiIQGZaQ7d1bxsfP2zszefbZMzMbN4zPrFvdnt64trtmcqq1enKqvXpiorl6stucnRhvrmq3mzOYiXWarazDqhhQeK8XgxaXjvwWUsEmn3LZ7KEAM/FQR5IwgPHKuSgitTK4rVHXl6lzKSqOvYTEkdesjlmXF5A4pam+pKCgnGUwRn8xKP3y9J73/iIo3wjlQYpm6fFh/rQh3Y3/m1Hp3pGo6uvsXVbnM9U5luKr9qmM8Hyqd+p8XSCoC051AcZp1Yao6qt5wilRV2cdXUpXpezfuv1znrr0GKQ2BHVpIloIYM0dW7rtTevHO+vXjnfWrBkbX7e2Nbl5/djk6pnO1MaNnQ3TE+01q1d1V09OZOvHJ7JV3W5rttXKJlBDJwyzNs5J1IW5CE52VsoL5GpI3gKqTZZePE9jQz6TMTIS9aq6WVzqyOUAG+UqBalok/PprLAwFcRAUglqlYmZBakwnF+Y7//UmrP/8r9D5EGK7jxQMRFOTwuSZn/TgG1OO6m6D66v27e0bKqv85GizrZKHcyPsqlSYtRJ7Imo8lV6qjKnS+mJaptSWid7OJR4NLaEH1/S9FjndKwVGlNTrazZbbanO63mWXsmJ3ZvH5/cuGl8ateWibVrN4xt2LRubP30dHPd2FhrZqybrW61mpNwNp41si4ctXEmt3DytpoZr4/RawxoqoIzNW6Rwz+vlSnnyhp442jivCH1mloRZUtBUVFMpObRvJR12qZRNGHJe7zj46yxP8cOHznxui0XffDPIOLLVvi8M5ZYCVKPIU51f+rsKGPnj9JVkcqq+nSGwER+1KyhSgny1bzTOl2qd6Sy1IZI81VKuH6ULqV1+1q1cR3hlKjyqZ2jKqvqq/1KOJ/KaJOCeZ58tGltXjfWecIlU9O7t01N79kxtWrHrom1WF6uXTXbXT853p3pdBvTiFZTjWw4hsA1mWWNLoLXOILXGIIaQmJAKAwNfo3PE55OOUuzC/4IHahJFHk1pNoawZvryjRf4VWBscIIcQmuJCrl+CUF2nf4gf0nXr3rig/9DaR86u7KTOpxxlL7Fg+NUDlcpQNQZ0N4nkj5KtLyTNV6XeYnGpHqHXV8VeaJSHVEqlsqWDpPpPlUTqTyVOd59++6lHek+aqtw/nUX50+lRHMe79WUS3jlPZp0jwpgn46F503NbZlTbe798zpqc2bxia2bp2cnZ3pTo91svGZySYCWdYdH29i4pZNNJutqWZziCVmc6LTacwggI1nzWwSS9UxuGvz/otmEwENVWWYzvAJrEMEMb7Cn7MxS+Qt4NmGzYrNzWdHCRUb9cikS8ACkNAmVYDPmghS/eGD++4+9tKzr/qbz0FKrQcnpwSp86cF5fb//xun0hfJYV1kz3ydnHAdQd5TilHlmFjWT7i0jrTMqcqIqg2T15HW5aj6cXsv6/B81UfVjqiWc3oyu6X0RNU+pcQonqjLu4z75DSdWTDRhvurNNEOrTN3TXfO2DM5tnHdeGfLptbUqpmJ9uqZbLI71hmbnu1Mzkw2ZtrNbHx8vL2q282mx7vZOgS51Z12c7rZakw3GtlYsxXG4biNmRv8MuhkClysLp+VMQu43FvLOKRbNSRIdd7ciFhet3tkg/tuv/X4i857xt9cBxGNuJ9poCJiidOHpLUrqEHaP5WjuwiuG2V3KmUdaZ58nU/mXUe4PrVzvds6Up6o6k6md9TxpGl7Sat21POETmnVJqXpPqR2RGpbrddRlVXtUv+j2kK4jaNqT577k57QTESq43125BurV7ezdbPt5rZtE62NazD9mp7ozIxnE7OzY51t29pTUxOt8dWzrZlJBDMEtJmJMf4UCbM1fhnQznh/GWZsfJJFGBv2sy6Wo10ErCaCE5LFKiZuOa/iBXIKNM+CAcMYW8/ZXH8wuP2aGx947pXP//jtaBvhAaqaTiu8c1fw8MB+48Faqv/chhhldyr9fyplqzbM17WP+aqMSGVL8VWfKe+oyjx/snLEyWzJM43atxSeT6mXc+q6FKnsVHhiKR3hMlLW7YE5RZr39hFVf41OR1e1mx2sI3dtnWitXz1s79g5ObZr58zkpo0TU6umW9Nr1ndmZydb0xPjnVVj42G62+nMtscaM51GNp61shkErG5/2JhAQOOXBB3EqG6r3fj656499uJnvOhvDqIetsGvSXkinJ42VDtgBY8NfDCerH9Ppf+XsvF6iDo714/Spajapnrnq75S3lGVeb5arq5dVRuCdtXZ1qhybjNKX0WdfFTZOnla38n2h0jzVV2KpeyYr6uLoDydxflMiMGGaI6Ph8aznzjb3XPmVPOyC9dPbNw8NbZzGyZs02FmrNOc+/HXf+Ef/uQj99Z9q+fptGOpjlrB6cFSg87hNlWc7PjV6UfVV5XXla1Dalf14fB81X/VdhTvqMrcB/FwyxJevqrzvOvcLp0BpWWq5Qkvs5RdXTliKflSPl1fhctIGXgYtNLEoOSBibceUEY+TYTT04pRnbGC5UV1MKb8w0XVl+cdS/mt2hJ19m43ylcqr7P1fF35Ohnhcm9faneyMlXUySmr2yfPu440neml9tXyKX8yuC/6IJYqezK/7sNpOkMi78nzKSWq9LTi4XTaCv7vwyM9fj74vXzKnwwPp85qPSlc51jKpuonLVstV7UdhZPpHamd+ybqyo+SjWpPnS7NV8uk9nXliLSsyxzMeyJI0wDliXkitXP+tCPdyRX884MfXw6wR3KsfaDX0aXgdsTJbJfCqPpSeVVfrddpnR+iWrbOxkFd1X+Kk+mr/utsqnCbpdpGuddL1Nm5PqXOe1BKg1Od/bLgVDppBf+84QM8pY8W7ot4pP5OtT3Vk4f2dWU9fyo+3c5xKuVO5rMOp9IOx1L1U+7tdT6lhOurlKibOdXRZcGonV7BCh4J0pOFqJ4ojwceC9/VdjtOtf11dqe6327zaPppVLk6n5Q5pY7UU4rUblnxSDtlBSt4POAnDeH84z1G3X9al/OPR/2Ppd+69hJpHaN0jpQnltItC/wJkytYwT8nVE9E5h9PVOsjXJbSKh5tEPDypKmvOr9L6U9mv6xYCVIrWIHBgwhPzlEBpU7+eCANbGmwqLYx1Z0qlir7SPytYAUrWEEJHqiqqJOPsl3BClawghWsYAUrWMEKVrCCFaxgBStYwQpWsIIVrGAFK1jBClawghWsYAUrWMEKVrCCFaxgBStYwQpWsIIVrGAFK1jBClbweCKE/wOS674leTLycwAAAABJRU5ErkJggg=="/>
          <p:cNvSpPr>
            <a:spLocks noChangeAspect="1" noChangeArrowheads="1"/>
          </p:cNvSpPr>
          <p:nvPr/>
        </p:nvSpPr>
        <p:spPr bwMode="auto">
          <a:xfrm>
            <a:off x="1198604" y="9572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Rechthoek 20"/>
          <p:cNvSpPr/>
          <p:nvPr/>
        </p:nvSpPr>
        <p:spPr>
          <a:xfrm>
            <a:off x="3244907" y="2387084"/>
            <a:ext cx="1011504" cy="369332"/>
          </a:xfrm>
          <a:prstGeom prst="rect">
            <a:avLst/>
          </a:prstGeom>
        </p:spPr>
        <p:txBody>
          <a:bodyPr wrap="square">
            <a:spAutoFit/>
          </a:bodyPr>
          <a:lstStyle/>
          <a:p>
            <a:endParaRPr lang="nl-NL" dirty="0"/>
          </a:p>
        </p:txBody>
      </p:sp>
      <p:sp>
        <p:nvSpPr>
          <p:cNvPr id="24" name="AutoShape 18" descr="data:image/jpg;base64,%20/9j/4AAQSkZJRgABAQEAYABgAAD/2wBDAAUDBAQEAwUEBAQFBQUGBwwIBwcHBw8LCwkMEQ8SEhEPERETFhwXExQaFRERGCEYGh0dHx8fExciJCIeJBweHx7/2wBDAQUFBQcGBw4ICA4eFBEUHh4eHh4eHh4eHh4eHh4eHh4eHh4eHh4eHh4eHh4eHh4eHh4eHh4eHh4eHh4eHh4eHh7/wAARCADGAR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Jpay9e1ePSRE0kLy+aSBtIGMVz4vF0cJRlWrStFbsuEJVJKMVqagorO0LVY9VhkljheMI23DHOeK0aeFxVLFUo1qMrxezFOEoScZLUKKKK3JCiiigAooooAKKKKACiiigAoopDQAjSRqcM6g+hNKpDDIII9RXg/xnJ/4Tubk/6iL+Rr1b4a/wDIh6R/17j+ZrwsDnX1vHVcJyW5Ot99bdjCnW55uFtjo6KKK903CiiigAopDRQAtFAooAKKKKACiuN+KXxA0v4e6baX+q2l3cx3U5hQW4UkHaWyckccVH8KviPpPxDg1CbSrO9tlsXRJBcBRuLAkYwT6Vfs5cvNbQ7FgMS8P9a5H7Pv07HbUUUVBxhRRRQAUUUUAFcp8Q/9VZf7z/yFdXXKfEP/AFVl/vP/ACFfMcY/8iat8v8A0pHZl/8AvEf66Evw+/48bn/rqP5Cumrmfh9/x43P/XUfyFdMelacJf8AImoen6sWO/3iQUVj63rtrpp8vmaf/nmp6fU9qqad4in1CcQ2+muT/Exk4UepOK6qvEGX0sR9VdS8+yTf5JkLC1XDntodEzBRkkAe9LXzzN4g1nWfFNouoahLLGt6gWIHai4cfwjivoXtTynOKeZ+0dOLSi7anDSrKre3QWiqmrTSW+k3k8JAljgd0JGRuCkivkWz+P3xJmuoYWvtOy8iof8AQl7kD1r3qVCVVNx6HvZXkeJzOM5ULe7vd27/AOR9i0U2PPlruxnFOrE8cKKKKACkNLSGgDwf4z/8j3P/ANcIv5GvVvhsceA9Iz/z7j+Zryn4z/8AI9z/APXCL+RqtY6h4j8SWdh4X0oOlvBCEZEbaGHd3b056fzr80wuYxwGb4mXK5SbaSXV3PMhV9nWloezX/i3w3YyGO61qzRx1UPuI/AZqK18beFbmQRxa5abj0Dkp/PFcfpnwitvJB1LVpmkPVbdAqj8Tkn9Kj1f4RxiBm0rVXMgHEdygwf+BDp+Rr6GWOz23OsPG3a+v5nS54jflR6lFIkqCSORXQjIZTkH8ao6zq1tpcIaYlnb7ka9W/8ArV4VpOs+IfA+svbPvjEbfvrSRsxuPUenswrr7XVx4pmj1C2YkXLBEQ9Yz02n6V5GZcZyhheWjTarN8tn0ff/AIB35YoYubU9Lbm7P4i1i+mMdmojz0SNNzfnRnxWF3/6Z+Q/lXW6Vp9vp1qsMKjOPmbux9TVyuihwtjcRBVMZjJ876Rdkv6+R2yxtOLtTpq3mcNa+JtVtJfLu0EoH3lddrCut0rUrfUrbzrdjxwynqp9DVXxJpsF9YSFgqzRqWSQ8Yx6n0rwHU/jpoXhTVHh0mF9Zn5SQRvsgB/3+c4PoPxrLCTzbKMyhhKsnWoz2k9101fl6+h3YbL5ZrF/Vafvrotj6UzRmvlZ/wBpjxW8p+z+HdIVAfukyuQPqCP5VveGf2moJLhYfEnhtoEzhprKbft+qNg/rX6O8HVXQ1qcI5rCPN7O/o039xo/tof8ifoX/YRb/wBFtVH9ixlTSPFDMwUCe3JJPAG16g/an8Q6L4n+HPh7VtD1CG9tH1FvnQ8qfKbKsOqn2NfPHw78SalqMOsaZZ3U6WD3MSi3iYgTMAwBYD73XgV6mCwUsVR9nexrmuaQyrhNxqxfO5WS2eklc+7tU+IfgnTJWivPE+mpIpwVWXeR+C5qnb/FX4fTuETxTYqT0LhkH5kAV5f4Q/Z9a4sIrnxJrElrNIoY2toikx57M5zk/QfjWrqf7O2jvA39m+Ib+GbHy+fGkiZ98AGpeGyyL5XVd+9tD8yWLziUeeNGKXZvX8z2TTNSsdTthc6bfW15CejwSB1/MVxdl8WPDt1rEOlpbags8twIAWjXaG3beeema+cb2DxV8L/Ght0uns72Eh1eJiYriMng4/iU4PB6c0nhfxH/AGnJD4itokSZbtpDF1VJFkOR9Mj8sV8vxa62TQo1qElKnN6u3ofY8DPD5/Ur4bERcasFdK/r/wAA+rPF/jLQ/C0QOp3WZ3GUt4hukYeuOw9zivO73444kP2PQMx9jNcYJ/AD+tVPh14En8YyyeKfFVxNLDcOWSPcQ0/uT2XsAK9Ys/CvhyzgENvoenIgGObdWP5kZNeRCeZ49e1pSVKD20u2u7PenDJ8sl7GtB1qi3s7RT7LueeaV8brKSULqeizwIeskEgkA/AgGui8Sazpuu6XY32l3cdzAXcbl6qcDgjqD9ap+P8A4YaPqmnzXWi2sdhqUalkEQ2xykfwlegz6ivEfDWsT6JrkIdmSCWTyrmI9OuM49Qa+b4jrZjTwk8HiLSU1o9tmmerg8ry3M6bxOXpwnDeLd/68mfRvgFgun3TMQAJeSfpUXiHxPjdbaa3PRpv/if8aw7aPUH0adrdibYS/vlTr0HP0qPRmsVv4zqKs0Ht0B7Z9q+ejxDi6eAw+XUP3fMtZvTRvo+3nueA8JB1Z1pa26DW0TVdW0m9ltPMWRom8uTdhnfHGCe+e9c5a+HfiZaw+XA2oRp1IF4vP/j1e3QGMwqYdpjwNu3pj2pzfdP0r7LB8FYShSi1Ulz9ZJ7t/oeDjqksXK7bSXRHy5Aly2oRpCW+1GUKhDYO/PHP1713P9i/FL/ntqX/AIGr/wDFVyOl/wDI02v/AF/L/wCjK+mcV4/DWUQx0arlUlGzto7Hj4Wiqid2znPDdtqkXgUW+smVr/yJRKZH3tzuxk/TFfCOiR7/ABHYQ+t7Gv8A5EAr9Dp13QSL6qR+lfn74Zj3ePNMi/6isK4/7bCv1vKqapUnTveyW5+q8CtRo4ldkv1P0FUYUCloorjPz4KKKKACkNLSGgDwf4z/API9z/8AXCL+Rrv/AIL6THY+E0vyg8++cuzY52A4UfoT+NcB8Z/+R7n/AOuEX8jXp/wpuY7jwHpvlnJiRomHoQxr8/yanCWf4hy3V7fev0PPopPESOqpKWiv0A9A8z+PulRy+HI9YRQJ7ZvLZh1KN2/A4/M15z8Hby8XV57G13NIyedEFGSGHBx+B/SvWfjfPHH4Hlt3PzXEyRqPxyf0FePfCQy2fi43YU/6NEd34sBj8s1+W8WQoQx7u+VNRba3Wu/qLCtxxa5Fqz2HzvFmfu3f/fsUef4s/u3f/fC12VpcRXVuk8LhkcZBFTV7kOFJVIqUcbVaf949J45J2dOP3Hyl+0p8Q/EkDHwVa3lxEXjD6gRgMVP3YsjsRyfwFYXwJ+EMniG1h8Ta9p082nNJi1twCFmAOC7d9ucgDviuO+L+oSXfxH8TXs5y7ahMoz2CttUfkBX1/wDDnVVt9B0PQ7TT1SKKzijBD9AEGT0ruzLA4PLaNHB1cVPnm9HrJv8AB2ufomY16uUZTShhIpSmrya06XOq0zQtF021S2sNIsbWFRgJFbqoA/AVh+NPhz4Q8WWTwapotsJSpCXMCCOaM+oYfyORXXClr6mMpLW5+Y08VWpz9pCbUu9z4L+KXg/U/Afia48O3k7zWjYnt5BkJOnIViOm4cg/j616B+y3ceAtD0vX7zxNHo0EiXNu1uZ4VaQEK5ygwW9Olbn7e7Rab4Q0PXEVftS3MlqhI7Ou7n6Fc14L+yx4V1Lx9r2padFdeWdyTXNzIN3loMjOO5JIAFfR4WmsRh3OrLlj1fofQcUcU/WMkhRjSU68rX8vetf52ufYF38dfAUDERzajc+8dqcf+PYqo37QHgsZ22esN/2wT/4qpdK+Avgi2iUXjajfSAcs9xsB/BcYrVT4L/Dpf+YG7f713Kf/AGauVvKo6JSf3H5ulnctbwX3nh/xx8caH441DSrrSLW7he1jeOU3CKpIJBGME5715x8HkafSryAH7+qyIPbJAr1X9ojwp4b8Kajo1voFiLQ3EcjzDzWfdgqAfmJx1NeX/BD/AFE//YaP/oS14HHfspZPh1TT5ebr6nv+HHtocRV/bNc3I7222PuzS7SKw0+3soFCxQRLGgHoBirNIKWrilFJIuUnJtsbXyV8ToUt/G2sRxjaq3spAHbJz/WvrY18m/Ff/ke9a/6/JP6V8pxav3FP/F+h91wC/wDbKq/u/qfQ/wANTv0Vy3JYoT/3wKZ4l8ObS15p8fHWSED9V/wp/wAMv+QI3H9z/wBAFdYelc+W5Nhs1yKjRrrpo+qd3sfL4nEToYyco9zz3w/rk+myeVJuktifmTuvuP8ACu7triG6txNBIJI2HBFYHiXw8tzuu7FQs/V4xwH+noa53R9Su9JujtVihOJIm4z/AIGvDwWZY7hmusFjk5UX8Ml0/rqunQ3q0aeNh7SlpLqjy3S/+Rptf+v5f/RlfTQr5esrmKLXo7h8hIbwNID1XD819NwTwzwpNDIskbgMrKcgg163BU48tZX1umfL4LTmT3JW+6fpXwR4Vh/4u1psGOmuIv5TV97A5HBzXw34Vhx8fLODHTxGV/Kc1+k4F6T9D9H4Mly08X/g/wAz7mooorhPhgooooAKKKKAPBfjMc+PLgekEX8qf8OPFkvhW6NrqMUv9nXYEvC8oTwHUdwcc/SvQPFXw7sfEGty6pNqVzC8iquxFUgYGO9aVx4K0W68O2mj3kTTLaRiOKf7si+4I/l0r4JZDmMcxq4uk1F3bj1vd7P5Hn/V6iqOa0NTTda0nUoFmsdRtp0P92QZH1HUUzVvEGjaXA0t9qVtCAOm8Fj9AOTXnGo/CKZZS2m6whU9BPGQR+K9fyqvbfCLU2l/0rVrRE7mNGZv1xXqSzLOUuRYX3u/NobOrW25Dn/iD4qm8V6tEtvFItpCdttFjLOT/ER6njiu58J+AJbHw8JpCI9UuCHlU9AuPlQ+4/ma6Hwn4F0Xw+4uIka5vAP9fNglf90dBXUYrlw3C/1r2lbM3zSn0XT/AIJeEjUo1PbN+8efQNreiSELHLGhPIK7kNWm8V6oV2iGAN67D/jXb4pPLTP3V/KsqfCeMwsfZ4TGyjDta9vTX/I9l46nN3qU02fAvxw0fULH4mar9oidUvZDeRMV2grJycfRsj8K+sv2fL2x1n4fadq8cyy3qwrbXK/88nQAEY98A/Qipfjh8NbX4g6CiRSJbaxZ5azuGHynPWN/9k4H0PNfMWha146+DniiWOS1lsnc7Z7W5UmC5UdCCOD7Mpz/ACr63B5FQnGFStLnqw2b9LXPuZV48SZXHD0pKNaHTutv689z7gyPalzXgGlftN6G9sv9p+GtRhnA+YW8qSIT7E7T+lYviz9o/UtTiOm+DfD8tvdTfIk0582UE/3I14z9SfpXqLCVb2aPlYcK5rKfLKlbzbVvvuc9+31rMesJp/haxcSy6Zm9uQvOHYYVfrtyfxFeefsTeMLPwd4l1S61LK2F2qW88gGTF1KvjuARz9a2PHPgLxPofhW38YeKnkjvNUvdnkzHdLyrMXkPYkjp/LpWn+z38LdO8Z2niJ7bUH0y7hkgYbYw8T7g+crwR07H8K93C1MPDDujVfu9yuKeHnTyqOLy2anKnZS7N82tvvsfYWm63o+pWy3NhqtndRMMh451YfzrN8TeNPC/h61afVNas4sDIjWQPI59Ao5NeGn9nnxMsh8vXtJ2/wB7Ein8sVr+H/2d1W4WXXvEHmxg5aKziKlvbe3+FcbweXxfM6912S1PztY/NJrljh7Pu3oeYfFDxReeNPEkviFraWHTwwtbRWHCqvzYJ6bjncfqK5f4I48ibn/mMn/0Ja+s/GHwn8P694d0vQrWSXSLTTnZ4hbIpLFhg7s9TxnPWpPh38KvDPg7TZrOO2g1Ey3H2gS3FrHvVsAcED2zXmcSwpZtgadCi+Vwe1unqepwk6+SZpUxVdc6nFq6aWr8jvRS0CisDtEr5U+Jf/I969/19vX1WRWVdeGfD11PJPc6Jp00sh3O72ylmPqTjmvFzvK55jSjCMrWdz6Dh7OYZTWnUnHmuraepa0MKNHs9oA/cR9P90VcpsaLGgRFCqoAAA4A9KdXsQjyxSPBnLmk2FNKr/dGfpTqKbSe6JPNfHHw1Oq6lLqekXMVvNMd0sMoOxm7kEdM1zUXw48aRDyYriCOP0W7YL+QFe34or5/EcMYCtVdWzi3vZ2OeWFpydznvBOm3Ph/wnFaanMjSwb3kdGLDGSep56V5nZeJ/2f11+LVLUaWNUa581JxZyh/OLfezt65NeyapE82mXUMY3O8Lqo9SVOK+ONM+CXxMh1S1mk8OgRpcI7H7XCcAMCT96vpsBh6VKl7PmsoqyPrOHsHhKtOr9YrunZK3vJX377n2evSlpEztGeuKWsj5sKKKKACiiigAooooAKSlooAKKKKACiiigBCOaqatpem6tata6pYW17A3WOeIOv5GrlFA4ycXdPU4OX4PfDWWXzG8I2AbPRS6j8gcV0Hh3wj4Z8O5/sTQdPsG/vwwgMf+Bda3KKt1JPdnTUxuJqx5Z1JNebbILuztruMR3VtDcIDkLKgYA+vNNtLGzs932Szt7fdjd5UYTP1xVmiouc3M7WvoJRilooEFFFFABRRRQAUUUUAFFFFABRRRQAUUUUAFIAaWig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9k="/>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5" name="Afbeelding 24"/>
          <p:cNvPicPr>
            <a:picLocks noChangeAspect="1"/>
          </p:cNvPicPr>
          <p:nvPr/>
        </p:nvPicPr>
        <p:blipFill>
          <a:blip r:embed="rId5"/>
          <a:stretch>
            <a:fillRect/>
          </a:stretch>
        </p:blipFill>
        <p:spPr>
          <a:xfrm>
            <a:off x="1127125" y="95694"/>
            <a:ext cx="2279622" cy="1026042"/>
          </a:xfrm>
          <a:prstGeom prst="rect">
            <a:avLst/>
          </a:prstGeom>
        </p:spPr>
      </p:pic>
      <p:pic>
        <p:nvPicPr>
          <p:cNvPr id="26" name="Afbeelding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8747" y="4224042"/>
            <a:ext cx="954649" cy="712099"/>
          </a:xfrm>
          <a:prstGeom prst="rect">
            <a:avLst/>
          </a:prstGeom>
        </p:spPr>
      </p:pic>
    </p:spTree>
    <p:extLst>
      <p:ext uri="{BB962C8B-B14F-4D97-AF65-F5344CB8AC3E}">
        <p14:creationId xmlns:p14="http://schemas.microsoft.com/office/powerpoint/2010/main" val="2808757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Dialoogsessies live  </a:t>
            </a:r>
            <a:endParaRPr lang="nl-NL" dirty="0"/>
          </a:p>
        </p:txBody>
      </p:sp>
      <p:pic>
        <p:nvPicPr>
          <p:cNvPr id="6" name="Tijdelijke aanduiding voor inhoud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2400" y="1270451"/>
            <a:ext cx="3572244" cy="2994588"/>
          </a:xfrm>
        </p:spPr>
      </p:pic>
      <p:sp>
        <p:nvSpPr>
          <p:cNvPr id="4" name="Tijdelijke aanduiding voor inhoud 3"/>
          <p:cNvSpPr>
            <a:spLocks noGrp="1"/>
          </p:cNvSpPr>
          <p:nvPr>
            <p:ph sz="half" idx="2"/>
          </p:nvPr>
        </p:nvSpPr>
        <p:spPr>
          <a:xfrm>
            <a:off x="3932730" y="1270451"/>
            <a:ext cx="4998871" cy="3770887"/>
          </a:xfrm>
        </p:spPr>
        <p:txBody>
          <a:bodyPr>
            <a:normAutofit/>
          </a:bodyPr>
          <a:lstStyle/>
          <a:p>
            <a:pPr marL="0" indent="0">
              <a:buNone/>
            </a:pPr>
            <a:r>
              <a:rPr lang="en-US" sz="2400" b="1" dirty="0" smtClean="0">
                <a:solidFill>
                  <a:srgbClr val="002060"/>
                </a:solidFill>
              </a:rPr>
              <a:t>(</a:t>
            </a:r>
            <a:r>
              <a:rPr lang="en-US" sz="2400" b="1" dirty="0" err="1" smtClean="0">
                <a:solidFill>
                  <a:srgbClr val="002060"/>
                </a:solidFill>
              </a:rPr>
              <a:t>hernieuwde</a:t>
            </a:r>
            <a:r>
              <a:rPr lang="en-US" sz="2400" b="1" dirty="0" smtClean="0">
                <a:solidFill>
                  <a:srgbClr val="002060"/>
                </a:solidFill>
              </a:rPr>
              <a:t>) </a:t>
            </a:r>
            <a:r>
              <a:rPr lang="en-US" sz="2400" b="1" dirty="0" err="1" smtClean="0">
                <a:solidFill>
                  <a:srgbClr val="002060"/>
                </a:solidFill>
              </a:rPr>
              <a:t>kennismaking</a:t>
            </a:r>
            <a:r>
              <a:rPr lang="en-US" sz="2400" b="1" dirty="0" smtClean="0">
                <a:solidFill>
                  <a:srgbClr val="002060"/>
                </a:solidFill>
              </a:rPr>
              <a:t> </a:t>
            </a:r>
          </a:p>
          <a:p>
            <a:pPr fontAlgn="base"/>
            <a:r>
              <a:rPr lang="nl-NL" sz="2400" dirty="0">
                <a:solidFill>
                  <a:srgbClr val="002060"/>
                </a:solidFill>
              </a:rPr>
              <a:t>Als je overal op de wereld zou kunnen </a:t>
            </a:r>
            <a:r>
              <a:rPr lang="nl-NL" sz="2400" dirty="0" smtClean="0">
                <a:solidFill>
                  <a:srgbClr val="002060"/>
                </a:solidFill>
              </a:rPr>
              <a:t>werken, </a:t>
            </a:r>
            <a:r>
              <a:rPr lang="nl-NL" sz="2400" dirty="0">
                <a:solidFill>
                  <a:srgbClr val="002060"/>
                </a:solidFill>
              </a:rPr>
              <a:t>waar zou jij dan nu zijn? </a:t>
            </a:r>
            <a:r>
              <a:rPr lang="nl-NL" sz="2400" dirty="0" smtClean="0">
                <a:solidFill>
                  <a:srgbClr val="002060"/>
                </a:solidFill>
              </a:rPr>
              <a:t>Licht toe</a:t>
            </a:r>
          </a:p>
          <a:p>
            <a:pPr fontAlgn="base"/>
            <a:r>
              <a:rPr lang="nl-NL" sz="2400" dirty="0" smtClean="0">
                <a:solidFill>
                  <a:srgbClr val="002060"/>
                </a:solidFill>
              </a:rPr>
              <a:t>Naam, organisatie </a:t>
            </a:r>
            <a:r>
              <a:rPr lang="nl-NL" sz="2400" dirty="0">
                <a:solidFill>
                  <a:srgbClr val="002060"/>
                </a:solidFill>
              </a:rPr>
              <a:t>en functie </a:t>
            </a:r>
          </a:p>
          <a:p>
            <a:endParaRPr lang="nl-NL" sz="2400" dirty="0" smtClean="0">
              <a:solidFill>
                <a:srgbClr val="002060"/>
              </a:solidFill>
            </a:endParaRPr>
          </a:p>
        </p:txBody>
      </p:sp>
      <p:pic>
        <p:nvPicPr>
          <p:cNvPr id="5" name="Tijdelijke aanduiding voor inhou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5" y="2994052"/>
            <a:ext cx="3571919" cy="1966365"/>
          </a:xfrm>
          <a:prstGeom prst="rect">
            <a:avLst/>
          </a:prstGeom>
        </p:spPr>
      </p:pic>
    </p:spTree>
    <p:extLst>
      <p:ext uri="{BB962C8B-B14F-4D97-AF65-F5344CB8AC3E}">
        <p14:creationId xmlns:p14="http://schemas.microsoft.com/office/powerpoint/2010/main" val="955217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Dialoogsessies live  </a:t>
            </a:r>
            <a:endParaRPr lang="nl-NL" dirty="0"/>
          </a:p>
        </p:txBody>
      </p:sp>
      <p:pic>
        <p:nvPicPr>
          <p:cNvPr id="6" name="Tijdelijke aanduiding voor inhoud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2400" y="1270451"/>
            <a:ext cx="3572244" cy="2994588"/>
          </a:xfrm>
        </p:spPr>
      </p:pic>
      <p:sp>
        <p:nvSpPr>
          <p:cNvPr id="4" name="Tijdelijke aanduiding voor inhoud 3"/>
          <p:cNvSpPr>
            <a:spLocks noGrp="1"/>
          </p:cNvSpPr>
          <p:nvPr>
            <p:ph sz="half" idx="2"/>
          </p:nvPr>
        </p:nvSpPr>
        <p:spPr>
          <a:xfrm>
            <a:off x="3932730" y="795130"/>
            <a:ext cx="4998871" cy="4246208"/>
          </a:xfrm>
        </p:spPr>
        <p:txBody>
          <a:bodyPr>
            <a:normAutofit/>
          </a:bodyPr>
          <a:lstStyle/>
          <a:p>
            <a:pPr marL="0" indent="0">
              <a:buNone/>
            </a:pPr>
            <a:r>
              <a:rPr lang="en-US" sz="2400" b="1" dirty="0" err="1" smtClean="0">
                <a:solidFill>
                  <a:srgbClr val="002060"/>
                </a:solidFill>
              </a:rPr>
              <a:t>Vragenlijstonderzoek</a:t>
            </a:r>
            <a:endParaRPr lang="en-US" sz="2400" b="1" dirty="0" smtClean="0">
              <a:solidFill>
                <a:srgbClr val="002060"/>
              </a:solidFill>
            </a:endParaRPr>
          </a:p>
          <a:p>
            <a:pPr marL="0" indent="0">
              <a:buNone/>
            </a:pPr>
            <a:endParaRPr lang="en-US" sz="2400" b="1" dirty="0" smtClean="0">
              <a:solidFill>
                <a:srgbClr val="002060"/>
              </a:solidFill>
            </a:endParaRPr>
          </a:p>
          <a:p>
            <a:pPr marL="457200" indent="-457200">
              <a:buFont typeface="+mj-lt"/>
              <a:buAutoNum type="arabicPeriod"/>
            </a:pPr>
            <a:r>
              <a:rPr lang="en-US" sz="2400" b="1" dirty="0" err="1" smtClean="0">
                <a:solidFill>
                  <a:srgbClr val="002060"/>
                </a:solidFill>
              </a:rPr>
              <a:t>Herkennen</a:t>
            </a:r>
            <a:r>
              <a:rPr lang="en-US" sz="2400" dirty="0" smtClean="0">
                <a:solidFill>
                  <a:srgbClr val="002060"/>
                </a:solidFill>
              </a:rPr>
              <a:t>  </a:t>
            </a:r>
            <a:r>
              <a:rPr lang="en-US" sz="2400" i="1" dirty="0" smtClean="0">
                <a:solidFill>
                  <a:srgbClr val="002060"/>
                </a:solidFill>
              </a:rPr>
              <a:t>In </a:t>
            </a:r>
            <a:r>
              <a:rPr lang="en-US" sz="2400" i="1" dirty="0" err="1">
                <a:solidFill>
                  <a:srgbClr val="002060"/>
                </a:solidFill>
              </a:rPr>
              <a:t>hoeverre</a:t>
            </a:r>
            <a:r>
              <a:rPr lang="en-US" sz="2400" i="1" dirty="0">
                <a:solidFill>
                  <a:srgbClr val="002060"/>
                </a:solidFill>
              </a:rPr>
              <a:t> </a:t>
            </a:r>
            <a:r>
              <a:rPr lang="en-US" sz="2400" i="1" dirty="0" err="1">
                <a:solidFill>
                  <a:srgbClr val="002060"/>
                </a:solidFill>
              </a:rPr>
              <a:t>herken</a:t>
            </a:r>
            <a:r>
              <a:rPr lang="en-US" sz="2400" i="1" dirty="0">
                <a:solidFill>
                  <a:srgbClr val="002060"/>
                </a:solidFill>
              </a:rPr>
              <a:t> </a:t>
            </a:r>
            <a:r>
              <a:rPr lang="en-US" sz="2400" i="1" dirty="0" smtClean="0">
                <a:solidFill>
                  <a:srgbClr val="002060"/>
                </a:solidFill>
              </a:rPr>
              <a:t>je </a:t>
            </a:r>
            <a:r>
              <a:rPr lang="en-US" sz="2400" i="1" dirty="0" err="1">
                <a:solidFill>
                  <a:srgbClr val="002060"/>
                </a:solidFill>
              </a:rPr>
              <a:t>resultaten</a:t>
            </a:r>
            <a:r>
              <a:rPr lang="en-US" sz="2400" i="1" dirty="0">
                <a:solidFill>
                  <a:srgbClr val="002060"/>
                </a:solidFill>
              </a:rPr>
              <a:t> </a:t>
            </a:r>
            <a:r>
              <a:rPr lang="en-US" sz="2400" i="1" dirty="0" err="1">
                <a:solidFill>
                  <a:srgbClr val="002060"/>
                </a:solidFill>
              </a:rPr>
              <a:t>uit</a:t>
            </a:r>
            <a:r>
              <a:rPr lang="en-US" sz="2400" i="1" dirty="0">
                <a:solidFill>
                  <a:srgbClr val="002060"/>
                </a:solidFill>
              </a:rPr>
              <a:t> je </a:t>
            </a:r>
            <a:r>
              <a:rPr lang="en-US" sz="2400" i="1" dirty="0" err="1">
                <a:solidFill>
                  <a:srgbClr val="002060"/>
                </a:solidFill>
              </a:rPr>
              <a:t>eigen</a:t>
            </a:r>
            <a:r>
              <a:rPr lang="en-US" sz="2400" i="1" dirty="0">
                <a:solidFill>
                  <a:srgbClr val="002060"/>
                </a:solidFill>
              </a:rPr>
              <a:t> </a:t>
            </a:r>
            <a:r>
              <a:rPr lang="en-US" sz="2400" i="1" dirty="0" err="1">
                <a:solidFill>
                  <a:srgbClr val="002060"/>
                </a:solidFill>
              </a:rPr>
              <a:t>praktijk</a:t>
            </a:r>
            <a:endParaRPr lang="en-US" sz="2400" i="1" dirty="0" smtClean="0">
              <a:solidFill>
                <a:srgbClr val="002060"/>
              </a:solidFill>
            </a:endParaRPr>
          </a:p>
          <a:p>
            <a:pPr marL="457200" indent="-457200">
              <a:buFont typeface="+mj-lt"/>
              <a:buAutoNum type="arabicPeriod"/>
            </a:pPr>
            <a:r>
              <a:rPr lang="en-US" sz="2400" b="1" dirty="0" err="1" smtClean="0">
                <a:solidFill>
                  <a:srgbClr val="002060"/>
                </a:solidFill>
              </a:rPr>
              <a:t>Verklaren</a:t>
            </a:r>
            <a:r>
              <a:rPr lang="en-US" sz="2400" b="1" dirty="0" smtClean="0">
                <a:solidFill>
                  <a:srgbClr val="002060"/>
                </a:solidFill>
              </a:rPr>
              <a:t> </a:t>
            </a:r>
            <a:r>
              <a:rPr lang="en-US" sz="2400" dirty="0" smtClean="0">
                <a:solidFill>
                  <a:srgbClr val="002060"/>
                </a:solidFill>
              </a:rPr>
              <a:t> </a:t>
            </a:r>
          </a:p>
          <a:p>
            <a:pPr marL="457200" indent="-457200">
              <a:buFont typeface="+mj-lt"/>
              <a:buAutoNum type="arabicPeriod"/>
            </a:pPr>
            <a:r>
              <a:rPr lang="en-US" sz="2400" b="1" dirty="0" err="1" smtClean="0">
                <a:solidFill>
                  <a:srgbClr val="002060"/>
                </a:solidFill>
              </a:rPr>
              <a:t>Zorgen</a:t>
            </a:r>
            <a:r>
              <a:rPr lang="en-US" sz="2400" b="1" dirty="0" smtClean="0">
                <a:solidFill>
                  <a:srgbClr val="002060"/>
                </a:solidFill>
              </a:rPr>
              <a:t>/ </a:t>
            </a:r>
            <a:r>
              <a:rPr lang="en-US" sz="2400" b="1" dirty="0" err="1" smtClean="0">
                <a:solidFill>
                  <a:srgbClr val="002060"/>
                </a:solidFill>
              </a:rPr>
              <a:t>tevreden</a:t>
            </a:r>
            <a:r>
              <a:rPr lang="en-US" sz="2400" dirty="0" smtClean="0">
                <a:solidFill>
                  <a:srgbClr val="002060"/>
                </a:solidFill>
              </a:rPr>
              <a:t>? </a:t>
            </a:r>
            <a:r>
              <a:rPr lang="en-US" sz="2400" i="1" dirty="0" err="1" smtClean="0">
                <a:solidFill>
                  <a:srgbClr val="002060"/>
                </a:solidFill>
              </a:rPr>
              <a:t>Zijn</a:t>
            </a:r>
            <a:r>
              <a:rPr lang="en-US" sz="2400" i="1" dirty="0" smtClean="0">
                <a:solidFill>
                  <a:srgbClr val="002060"/>
                </a:solidFill>
              </a:rPr>
              <a:t> de </a:t>
            </a:r>
            <a:r>
              <a:rPr lang="en-US" sz="2400" i="1" dirty="0" err="1" smtClean="0">
                <a:solidFill>
                  <a:srgbClr val="002060"/>
                </a:solidFill>
              </a:rPr>
              <a:t>cijfers</a:t>
            </a:r>
            <a:r>
              <a:rPr lang="en-US" sz="2400" i="1" dirty="0" smtClean="0">
                <a:solidFill>
                  <a:srgbClr val="002060"/>
                </a:solidFill>
              </a:rPr>
              <a:t> </a:t>
            </a:r>
            <a:r>
              <a:rPr lang="en-US" sz="2400" i="1" dirty="0" err="1" smtClean="0">
                <a:solidFill>
                  <a:srgbClr val="002060"/>
                </a:solidFill>
              </a:rPr>
              <a:t>goed</a:t>
            </a:r>
            <a:r>
              <a:rPr lang="en-US" sz="2400" i="1" dirty="0" smtClean="0">
                <a:solidFill>
                  <a:srgbClr val="002060"/>
                </a:solidFill>
              </a:rPr>
              <a:t> </a:t>
            </a:r>
            <a:r>
              <a:rPr lang="en-US" sz="2400" i="1" dirty="0" err="1" smtClean="0">
                <a:solidFill>
                  <a:srgbClr val="002060"/>
                </a:solidFill>
              </a:rPr>
              <a:t>genoeg</a:t>
            </a:r>
            <a:r>
              <a:rPr lang="en-US" sz="2400" i="1" dirty="0" smtClean="0">
                <a:solidFill>
                  <a:srgbClr val="002060"/>
                </a:solidFill>
              </a:rPr>
              <a:t> of </a:t>
            </a:r>
            <a:r>
              <a:rPr lang="en-US" sz="2400" i="1" dirty="0" err="1" smtClean="0">
                <a:solidFill>
                  <a:srgbClr val="002060"/>
                </a:solidFill>
              </a:rPr>
              <a:t>niet</a:t>
            </a:r>
            <a:r>
              <a:rPr lang="en-US" sz="2400" i="1" dirty="0" smtClean="0">
                <a:solidFill>
                  <a:srgbClr val="002060"/>
                </a:solidFill>
              </a:rPr>
              <a:t>?</a:t>
            </a:r>
          </a:p>
          <a:p>
            <a:pPr marL="457200" indent="-457200">
              <a:buFont typeface="+mj-lt"/>
              <a:buAutoNum type="arabicPeriod"/>
            </a:pPr>
            <a:r>
              <a:rPr lang="en-US" sz="2400" b="1" dirty="0" err="1" smtClean="0">
                <a:solidFill>
                  <a:srgbClr val="002060"/>
                </a:solidFill>
              </a:rPr>
              <a:t>Acties</a:t>
            </a:r>
            <a:r>
              <a:rPr lang="en-US" sz="2400" b="1" dirty="0" smtClean="0">
                <a:solidFill>
                  <a:srgbClr val="002060"/>
                </a:solidFill>
              </a:rPr>
              <a:t>? Door </a:t>
            </a:r>
            <a:r>
              <a:rPr lang="en-US" sz="2400" b="1" dirty="0" err="1" smtClean="0">
                <a:solidFill>
                  <a:srgbClr val="002060"/>
                </a:solidFill>
              </a:rPr>
              <a:t>wie</a:t>
            </a:r>
            <a:r>
              <a:rPr lang="en-US" sz="2400" b="1" dirty="0" smtClean="0">
                <a:solidFill>
                  <a:srgbClr val="002060"/>
                </a:solidFill>
              </a:rPr>
              <a:t>?</a:t>
            </a:r>
            <a:r>
              <a:rPr lang="nl-NL" sz="2400" dirty="0">
                <a:solidFill>
                  <a:srgbClr val="002060"/>
                </a:solidFill>
              </a:rPr>
              <a:t> </a:t>
            </a:r>
            <a:r>
              <a:rPr lang="nl-NL" sz="2400" i="1" dirty="0" smtClean="0">
                <a:solidFill>
                  <a:srgbClr val="002060"/>
                </a:solidFill>
              </a:rPr>
              <a:t>Hoe kan dit opgepakt worden</a:t>
            </a:r>
            <a:endParaRPr lang="nl-NL" sz="2400" i="1" dirty="0">
              <a:solidFill>
                <a:srgbClr val="002060"/>
              </a:solidFill>
            </a:endParaRPr>
          </a:p>
          <a:p>
            <a:endParaRPr lang="nl-NL" sz="2400" dirty="0" smtClean="0">
              <a:solidFill>
                <a:srgbClr val="002060"/>
              </a:solidFill>
            </a:endParaRPr>
          </a:p>
        </p:txBody>
      </p:sp>
      <p:pic>
        <p:nvPicPr>
          <p:cNvPr id="5" name="Tijdelijke aanduiding voor inhou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5" y="2994052"/>
            <a:ext cx="3571919" cy="1966365"/>
          </a:xfrm>
          <a:prstGeom prst="rect">
            <a:avLst/>
          </a:prstGeom>
        </p:spPr>
      </p:pic>
    </p:spTree>
    <p:extLst>
      <p:ext uri="{BB962C8B-B14F-4D97-AF65-F5344CB8AC3E}">
        <p14:creationId xmlns:p14="http://schemas.microsoft.com/office/powerpoint/2010/main" val="2843086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Dialoogsessies live  </a:t>
            </a:r>
            <a:endParaRPr lang="nl-NL" dirty="0"/>
          </a:p>
        </p:txBody>
      </p:sp>
      <p:pic>
        <p:nvPicPr>
          <p:cNvPr id="6" name="Tijdelijke aanduiding voor inhoud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2400" y="1270451"/>
            <a:ext cx="3572244" cy="2994588"/>
          </a:xfrm>
        </p:spPr>
      </p:pic>
      <p:sp>
        <p:nvSpPr>
          <p:cNvPr id="4" name="Tijdelijke aanduiding voor inhoud 3"/>
          <p:cNvSpPr>
            <a:spLocks noGrp="1"/>
          </p:cNvSpPr>
          <p:nvPr>
            <p:ph sz="half" idx="2"/>
          </p:nvPr>
        </p:nvSpPr>
        <p:spPr>
          <a:xfrm>
            <a:off x="3932730" y="646043"/>
            <a:ext cx="4998871" cy="4395295"/>
          </a:xfrm>
        </p:spPr>
        <p:txBody>
          <a:bodyPr>
            <a:normAutofit/>
          </a:bodyPr>
          <a:lstStyle/>
          <a:p>
            <a:pPr marL="0" indent="0">
              <a:buNone/>
            </a:pPr>
            <a:r>
              <a:rPr lang="en-US" sz="2400" b="1" dirty="0" err="1" smtClean="0">
                <a:solidFill>
                  <a:srgbClr val="002060"/>
                </a:solidFill>
              </a:rPr>
              <a:t>Uitwisseling</a:t>
            </a:r>
            <a:r>
              <a:rPr lang="en-US" sz="2400" b="1" dirty="0" smtClean="0">
                <a:solidFill>
                  <a:srgbClr val="002060"/>
                </a:solidFill>
              </a:rPr>
              <a:t> </a:t>
            </a:r>
            <a:r>
              <a:rPr lang="en-US" sz="2400" b="1" dirty="0" err="1" smtClean="0">
                <a:solidFill>
                  <a:srgbClr val="002060"/>
                </a:solidFill>
              </a:rPr>
              <a:t>ervaringen</a:t>
            </a:r>
            <a:r>
              <a:rPr lang="en-US" sz="2400" b="1" dirty="0" smtClean="0">
                <a:solidFill>
                  <a:srgbClr val="002060"/>
                </a:solidFill>
              </a:rPr>
              <a:t> met </a:t>
            </a:r>
            <a:r>
              <a:rPr lang="en-US" sz="2400" b="1" dirty="0" err="1" smtClean="0">
                <a:solidFill>
                  <a:srgbClr val="002060"/>
                </a:solidFill>
              </a:rPr>
              <a:t>ontwikkelde</a:t>
            </a:r>
            <a:r>
              <a:rPr lang="en-US" sz="2400" b="1" dirty="0" smtClean="0">
                <a:solidFill>
                  <a:srgbClr val="002060"/>
                </a:solidFill>
              </a:rPr>
              <a:t> tools</a:t>
            </a:r>
            <a:r>
              <a:rPr lang="nl-NL" sz="2400" dirty="0">
                <a:solidFill>
                  <a:srgbClr val="002060"/>
                </a:solidFill>
              </a:rPr>
              <a:t> </a:t>
            </a:r>
            <a:endParaRPr lang="nl-NL" sz="2400" dirty="0" smtClean="0">
              <a:solidFill>
                <a:srgbClr val="002060"/>
              </a:solidFill>
            </a:endParaRPr>
          </a:p>
          <a:p>
            <a:pPr fontAlgn="base"/>
            <a:r>
              <a:rPr lang="nl-NL" dirty="0">
                <a:solidFill>
                  <a:srgbClr val="002060"/>
                </a:solidFill>
              </a:rPr>
              <a:t>Waar lag de focus van het actieonderzoek in je eigen organisatie? </a:t>
            </a:r>
          </a:p>
          <a:p>
            <a:pPr fontAlgn="base"/>
            <a:r>
              <a:rPr lang="nl-NL" dirty="0">
                <a:solidFill>
                  <a:srgbClr val="002060"/>
                </a:solidFill>
              </a:rPr>
              <a:t>Wat is er ontwikkeld met jouw ontwikkelteam? </a:t>
            </a:r>
          </a:p>
          <a:p>
            <a:pPr fontAlgn="base"/>
            <a:r>
              <a:rPr lang="nl-NL" dirty="0">
                <a:solidFill>
                  <a:srgbClr val="002060"/>
                </a:solidFill>
              </a:rPr>
              <a:t>Op welke manier dragen de ontwikkelde tools volgens jullie bij aan de vormgeving van partnerschap? </a:t>
            </a:r>
          </a:p>
          <a:p>
            <a:pPr fontAlgn="base"/>
            <a:r>
              <a:rPr lang="nl-NL" dirty="0">
                <a:solidFill>
                  <a:srgbClr val="002060"/>
                </a:solidFill>
              </a:rPr>
              <a:t>Wat zijn de indrukken van de tools van de andere teams? </a:t>
            </a:r>
          </a:p>
          <a:p>
            <a:endParaRPr lang="nl-NL" sz="2400" b="1" dirty="0">
              <a:solidFill>
                <a:srgbClr val="002060"/>
              </a:solidFill>
            </a:endParaRPr>
          </a:p>
          <a:p>
            <a:endParaRPr lang="nl-NL" sz="2400" dirty="0" smtClean="0">
              <a:solidFill>
                <a:srgbClr val="002060"/>
              </a:solidFill>
            </a:endParaRPr>
          </a:p>
        </p:txBody>
      </p:sp>
      <p:pic>
        <p:nvPicPr>
          <p:cNvPr id="5" name="Tijdelijke aanduiding voor inhou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5" y="2994052"/>
            <a:ext cx="3571919" cy="1966365"/>
          </a:xfrm>
          <a:prstGeom prst="rect">
            <a:avLst/>
          </a:prstGeom>
        </p:spPr>
      </p:pic>
    </p:spTree>
    <p:extLst>
      <p:ext uri="{BB962C8B-B14F-4D97-AF65-F5344CB8AC3E}">
        <p14:creationId xmlns:p14="http://schemas.microsoft.com/office/powerpoint/2010/main" val="3127864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689906" y="728235"/>
            <a:ext cx="8533837" cy="966200"/>
          </a:xfrm>
        </p:spPr>
        <p:txBody>
          <a:bodyPr>
            <a:noAutofit/>
          </a:bodyPr>
          <a:lstStyle/>
          <a:p>
            <a:r>
              <a:rPr lang="nl-NL" sz="2800" dirty="0" smtClean="0">
                <a:solidFill>
                  <a:schemeClr val="bg1"/>
                </a:solidFill>
              </a:rPr>
              <a:t>Do’s en </a:t>
            </a:r>
            <a:r>
              <a:rPr lang="nl-NL" sz="2800" dirty="0" err="1" smtClean="0">
                <a:solidFill>
                  <a:schemeClr val="bg1"/>
                </a:solidFill>
              </a:rPr>
              <a:t>don’ts</a:t>
            </a:r>
            <a:r>
              <a:rPr lang="nl-NL" sz="2800" dirty="0" smtClean="0">
                <a:solidFill>
                  <a:schemeClr val="bg1"/>
                </a:solidFill>
              </a:rPr>
              <a:t> in het contact met kwetsbare gezinnen                                  [Will </a:t>
            </a:r>
            <a:r>
              <a:rPr lang="nl-NL" sz="2800" dirty="0">
                <a:solidFill>
                  <a:schemeClr val="bg1"/>
                </a:solidFill>
              </a:rPr>
              <a:t>B</a:t>
            </a:r>
            <a:r>
              <a:rPr lang="nl-NL" sz="2800" dirty="0" smtClean="0">
                <a:solidFill>
                  <a:schemeClr val="bg1"/>
                </a:solidFill>
              </a:rPr>
              <a:t>ertrams]</a:t>
            </a:r>
            <a:endParaRPr lang="nl-NL" sz="2800" dirty="0">
              <a:solidFill>
                <a:schemeClr val="bg1"/>
              </a:solidFill>
              <a:highlight>
                <a:srgbClr val="FFFF00"/>
              </a:highlight>
            </a:endParaRPr>
          </a:p>
        </p:txBody>
      </p:sp>
      <p:sp>
        <p:nvSpPr>
          <p:cNvPr id="3" name="Subtitle 2"/>
          <p:cNvSpPr>
            <a:spLocks noGrp="1"/>
          </p:cNvSpPr>
          <p:nvPr>
            <p:ph type="subTitle" idx="1"/>
          </p:nvPr>
        </p:nvSpPr>
        <p:spPr>
          <a:xfrm>
            <a:off x="2171700" y="1694435"/>
            <a:ext cx="4800600" cy="3002144"/>
          </a:xfrm>
        </p:spPr>
        <p:txBody>
          <a:bodyPr>
            <a:normAutofit/>
          </a:bodyPr>
          <a:lstStyle/>
          <a:p>
            <a:endParaRPr lang="nl-NL" sz="2700" dirty="0">
              <a:solidFill>
                <a:schemeClr val="tx1"/>
              </a:solidFill>
            </a:endParaRPr>
          </a:p>
        </p:txBody>
      </p:sp>
      <p:pic>
        <p:nvPicPr>
          <p:cNvPr id="6" name="Afbeelding 5"/>
          <p:cNvPicPr>
            <a:picLocks noChangeAspect="1"/>
          </p:cNvPicPr>
          <p:nvPr/>
        </p:nvPicPr>
        <p:blipFill>
          <a:blip r:embed="rId3"/>
          <a:stretch>
            <a:fillRect/>
          </a:stretch>
        </p:blipFill>
        <p:spPr>
          <a:xfrm>
            <a:off x="7332979" y="4329980"/>
            <a:ext cx="1645341" cy="813520"/>
          </a:xfrm>
          <a:prstGeom prst="rect">
            <a:avLst/>
          </a:prstGeom>
        </p:spPr>
      </p:pic>
      <p:sp>
        <p:nvSpPr>
          <p:cNvPr id="7" name="Slide Number Placeholder 6"/>
          <p:cNvSpPr>
            <a:spLocks noGrp="1"/>
          </p:cNvSpPr>
          <p:nvPr>
            <p:ph type="sldNum" sz="quarter" idx="12"/>
          </p:nvPr>
        </p:nvSpPr>
        <p:spPr/>
        <p:txBody>
          <a:bodyPr/>
          <a:lstStyle/>
          <a:p>
            <a:endParaRPr lang="en-US" dirty="0"/>
          </a:p>
        </p:txBody>
      </p:sp>
      <p:sp>
        <p:nvSpPr>
          <p:cNvPr id="8" name="Date Placeholder 7"/>
          <p:cNvSpPr>
            <a:spLocks noGrp="1"/>
          </p:cNvSpPr>
          <p:nvPr>
            <p:ph type="dt" sz="half" idx="10"/>
          </p:nvPr>
        </p:nvSpPr>
        <p:spPr/>
        <p:txBody>
          <a:bodyPr/>
          <a:lstStyle/>
          <a:p>
            <a:endParaRPr lang="nl-NL" dirty="0"/>
          </a:p>
        </p:txBody>
      </p:sp>
    </p:spTree>
    <p:extLst>
      <p:ext uri="{BB962C8B-B14F-4D97-AF65-F5344CB8AC3E}">
        <p14:creationId xmlns:p14="http://schemas.microsoft.com/office/powerpoint/2010/main" val="1405774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Dialoogsessies live  </a:t>
            </a:r>
            <a:endParaRPr lang="nl-NL" dirty="0"/>
          </a:p>
        </p:txBody>
      </p:sp>
      <p:pic>
        <p:nvPicPr>
          <p:cNvPr id="6" name="Tijdelijke aanduiding voor inhoud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2400" y="1270451"/>
            <a:ext cx="3572244" cy="2994588"/>
          </a:xfrm>
        </p:spPr>
      </p:pic>
      <p:sp>
        <p:nvSpPr>
          <p:cNvPr id="4" name="Tijdelijke aanduiding voor inhoud 3"/>
          <p:cNvSpPr>
            <a:spLocks noGrp="1"/>
          </p:cNvSpPr>
          <p:nvPr>
            <p:ph sz="half" idx="2"/>
          </p:nvPr>
        </p:nvSpPr>
        <p:spPr>
          <a:xfrm>
            <a:off x="3784644" y="531119"/>
            <a:ext cx="5359356" cy="4510219"/>
          </a:xfrm>
        </p:spPr>
        <p:txBody>
          <a:bodyPr>
            <a:noAutofit/>
          </a:bodyPr>
          <a:lstStyle/>
          <a:p>
            <a:pPr marL="0" indent="0">
              <a:buNone/>
            </a:pPr>
            <a:r>
              <a:rPr lang="en-US" b="1" dirty="0" err="1" smtClean="0">
                <a:solidFill>
                  <a:srgbClr val="002060"/>
                </a:solidFill>
              </a:rPr>
              <a:t>Uitdagingen</a:t>
            </a:r>
            <a:r>
              <a:rPr lang="en-US" b="1" dirty="0" smtClean="0">
                <a:solidFill>
                  <a:srgbClr val="002060"/>
                </a:solidFill>
              </a:rPr>
              <a:t> voor </a:t>
            </a:r>
            <a:r>
              <a:rPr lang="en-US" b="1" dirty="0" err="1" smtClean="0">
                <a:solidFill>
                  <a:srgbClr val="002060"/>
                </a:solidFill>
              </a:rPr>
              <a:t>vervolgstappen</a:t>
            </a:r>
            <a:r>
              <a:rPr lang="en-US" b="1" dirty="0" smtClean="0">
                <a:solidFill>
                  <a:srgbClr val="002060"/>
                </a:solidFill>
              </a:rPr>
              <a:t> in de </a:t>
            </a:r>
            <a:r>
              <a:rPr lang="en-US" b="1" dirty="0" err="1" smtClean="0">
                <a:solidFill>
                  <a:srgbClr val="002060"/>
                </a:solidFill>
              </a:rPr>
              <a:t>praktijk</a:t>
            </a:r>
            <a:endParaRPr lang="en-US" b="1" dirty="0" smtClean="0">
              <a:solidFill>
                <a:srgbClr val="002060"/>
              </a:solidFill>
            </a:endParaRPr>
          </a:p>
          <a:p>
            <a:r>
              <a:rPr lang="nl-NL" dirty="0">
                <a:solidFill>
                  <a:srgbClr val="002060"/>
                </a:solidFill>
              </a:rPr>
              <a:t>Welke stappen willen jullie als teams zetten en wat is daarvoor nodig? </a:t>
            </a:r>
          </a:p>
          <a:p>
            <a:r>
              <a:rPr lang="nl-NL" dirty="0">
                <a:solidFill>
                  <a:srgbClr val="002060"/>
                </a:solidFill>
              </a:rPr>
              <a:t>Wat zou je kunnen leren van andere teams en/of hoe zou je eventueel samen kunnen optrekken? </a:t>
            </a:r>
          </a:p>
          <a:p>
            <a:r>
              <a:rPr lang="nl-NL" dirty="0">
                <a:solidFill>
                  <a:srgbClr val="002060"/>
                </a:solidFill>
              </a:rPr>
              <a:t>Welke stappen gaan we zetten om de jeugdigen en hun ouders ook daadwerkelijk te laten </a:t>
            </a:r>
            <a:r>
              <a:rPr lang="nl-NL" dirty="0" smtClean="0">
                <a:solidFill>
                  <a:srgbClr val="002060"/>
                </a:solidFill>
              </a:rPr>
              <a:t>participeren? wat </a:t>
            </a:r>
            <a:r>
              <a:rPr lang="nl-NL" dirty="0">
                <a:solidFill>
                  <a:srgbClr val="002060"/>
                </a:solidFill>
              </a:rPr>
              <a:t>is hiervoor nodig? </a:t>
            </a:r>
            <a:endParaRPr lang="nl-NL" dirty="0" smtClean="0">
              <a:solidFill>
                <a:srgbClr val="002060"/>
              </a:solidFill>
            </a:endParaRPr>
          </a:p>
          <a:p>
            <a:r>
              <a:rPr lang="nl-NL" dirty="0" smtClean="0">
                <a:solidFill>
                  <a:srgbClr val="002060"/>
                </a:solidFill>
              </a:rPr>
              <a:t>Weten </a:t>
            </a:r>
            <a:r>
              <a:rPr lang="nl-NL" dirty="0">
                <a:solidFill>
                  <a:srgbClr val="002060"/>
                </a:solidFill>
              </a:rPr>
              <a:t>jullie wat wensen en behoeftes van jeugdigen en ouders </a:t>
            </a:r>
            <a:r>
              <a:rPr lang="nl-NL" dirty="0" smtClean="0">
                <a:solidFill>
                  <a:srgbClr val="002060"/>
                </a:solidFill>
              </a:rPr>
              <a:t>zijn/ hoe </a:t>
            </a:r>
            <a:r>
              <a:rPr lang="nl-NL" dirty="0">
                <a:solidFill>
                  <a:srgbClr val="002060"/>
                </a:solidFill>
              </a:rPr>
              <a:t>komen we </a:t>
            </a:r>
            <a:r>
              <a:rPr lang="nl-NL" dirty="0" smtClean="0">
                <a:solidFill>
                  <a:srgbClr val="002060"/>
                </a:solidFill>
              </a:rPr>
              <a:t>daar (beter) achter?</a:t>
            </a:r>
            <a:endParaRPr lang="nl-NL" dirty="0">
              <a:solidFill>
                <a:srgbClr val="002060"/>
              </a:solidFill>
            </a:endParaRPr>
          </a:p>
          <a:p>
            <a:endParaRPr lang="nl-NL" dirty="0" smtClean="0">
              <a:solidFill>
                <a:srgbClr val="002060"/>
              </a:solidFill>
            </a:endParaRPr>
          </a:p>
        </p:txBody>
      </p:sp>
      <p:pic>
        <p:nvPicPr>
          <p:cNvPr id="5" name="Tijdelijke aanduiding voor inhou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5" y="2994052"/>
            <a:ext cx="3571919" cy="1966365"/>
          </a:xfrm>
          <a:prstGeom prst="rect">
            <a:avLst/>
          </a:prstGeom>
        </p:spPr>
      </p:pic>
    </p:spTree>
    <p:extLst>
      <p:ext uri="{BB962C8B-B14F-4D97-AF65-F5344CB8AC3E}">
        <p14:creationId xmlns:p14="http://schemas.microsoft.com/office/powerpoint/2010/main" val="2260037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noChangeAspect="1"/>
          </p:cNvPicPr>
          <p:nvPr/>
        </p:nvPicPr>
        <p:blipFill>
          <a:blip r:embed="rId3"/>
          <a:stretch>
            <a:fillRect/>
          </a:stretch>
        </p:blipFill>
        <p:spPr>
          <a:xfrm>
            <a:off x="669926" y="1262063"/>
            <a:ext cx="3193390" cy="2905335"/>
          </a:xfrm>
          <a:prstGeom prst="rect">
            <a:avLst/>
          </a:prstGeom>
        </p:spPr>
      </p:pic>
      <p:sp>
        <p:nvSpPr>
          <p:cNvPr id="2" name="Titel 1"/>
          <p:cNvSpPr>
            <a:spLocks noGrp="1"/>
          </p:cNvSpPr>
          <p:nvPr>
            <p:ph type="title"/>
          </p:nvPr>
        </p:nvSpPr>
        <p:spPr>
          <a:xfrm>
            <a:off x="212400" y="206375"/>
            <a:ext cx="8722800" cy="258763"/>
          </a:xfrm>
        </p:spPr>
        <p:txBody>
          <a:bodyPr>
            <a:normAutofit fontScale="90000"/>
          </a:bodyPr>
          <a:lstStyle/>
          <a:p>
            <a:r>
              <a:rPr lang="nl-NL" sz="2400" dirty="0" smtClean="0">
                <a:solidFill>
                  <a:srgbClr val="FF0000"/>
                </a:solidFill>
              </a:rPr>
              <a:t>                        </a:t>
            </a:r>
            <a:endParaRPr lang="nl-NL" sz="2400" dirty="0"/>
          </a:p>
        </p:txBody>
      </p:sp>
      <p:sp>
        <p:nvSpPr>
          <p:cNvPr id="4" name="Tijdelijke aanduiding voor inhoud 3"/>
          <p:cNvSpPr>
            <a:spLocks noGrp="1"/>
          </p:cNvSpPr>
          <p:nvPr>
            <p:ph sz="half" idx="2"/>
          </p:nvPr>
        </p:nvSpPr>
        <p:spPr>
          <a:xfrm>
            <a:off x="4648199" y="914400"/>
            <a:ext cx="4283401" cy="4021741"/>
          </a:xfrm>
        </p:spPr>
        <p:txBody>
          <a:bodyPr>
            <a:normAutofit lnSpcReduction="10000"/>
          </a:bodyPr>
          <a:lstStyle/>
          <a:p>
            <a:pPr marL="0" indent="0">
              <a:buNone/>
            </a:pPr>
            <a:r>
              <a:rPr lang="nl-NL" dirty="0" smtClean="0">
                <a:solidFill>
                  <a:srgbClr val="002060"/>
                </a:solidFill>
              </a:rPr>
              <a:t>Check voor de zomer: </a:t>
            </a:r>
            <a:r>
              <a:rPr lang="nl-NL" dirty="0" smtClean="0">
                <a:solidFill>
                  <a:srgbClr val="002060"/>
                </a:solidFill>
                <a:hlinkClick r:id="rId4"/>
              </a:rPr>
              <a:t>www.educatief-partnerschap.nl</a:t>
            </a:r>
            <a:endParaRPr lang="nl-NL" dirty="0" smtClean="0">
              <a:solidFill>
                <a:srgbClr val="002060"/>
              </a:solidFill>
            </a:endParaRPr>
          </a:p>
          <a:p>
            <a:pPr marL="0" indent="0">
              <a:buNone/>
            </a:pPr>
            <a:endParaRPr lang="nl-NL" dirty="0">
              <a:solidFill>
                <a:srgbClr val="002060"/>
              </a:solidFill>
            </a:endParaRPr>
          </a:p>
          <a:p>
            <a:r>
              <a:rPr lang="nl-NL" dirty="0" err="1" smtClean="0">
                <a:solidFill>
                  <a:srgbClr val="002060"/>
                </a:solidFill>
              </a:rPr>
              <a:t>onderzoeksrapportage</a:t>
            </a:r>
            <a:r>
              <a:rPr lang="nl-NL" dirty="0" smtClean="0">
                <a:solidFill>
                  <a:srgbClr val="002060"/>
                </a:solidFill>
              </a:rPr>
              <a:t> pilotstudie</a:t>
            </a:r>
          </a:p>
          <a:p>
            <a:r>
              <a:rPr lang="nl-NL" dirty="0" err="1" smtClean="0">
                <a:solidFill>
                  <a:srgbClr val="002060"/>
                </a:solidFill>
              </a:rPr>
              <a:t>onderzoeksrapportage</a:t>
            </a:r>
            <a:r>
              <a:rPr lang="nl-NL" dirty="0" smtClean="0">
                <a:solidFill>
                  <a:srgbClr val="002060"/>
                </a:solidFill>
              </a:rPr>
              <a:t> vragenlijstonderzoek</a:t>
            </a:r>
          </a:p>
          <a:p>
            <a:r>
              <a:rPr lang="nl-NL" dirty="0">
                <a:solidFill>
                  <a:srgbClr val="002060"/>
                </a:solidFill>
              </a:rPr>
              <a:t>t</a:t>
            </a:r>
            <a:r>
              <a:rPr lang="nl-NL" dirty="0" smtClean="0">
                <a:solidFill>
                  <a:srgbClr val="002060"/>
                </a:solidFill>
              </a:rPr>
              <a:t>ools uit de ontwikkelgroepen</a:t>
            </a:r>
          </a:p>
          <a:p>
            <a:r>
              <a:rPr lang="nl-NL" dirty="0" smtClean="0">
                <a:solidFill>
                  <a:srgbClr val="002060"/>
                </a:solidFill>
              </a:rPr>
              <a:t>Inspiraties </a:t>
            </a:r>
          </a:p>
          <a:p>
            <a:pPr marL="0" indent="0">
              <a:buNone/>
            </a:pPr>
            <a:r>
              <a:rPr lang="nl-NL" dirty="0">
                <a:solidFill>
                  <a:srgbClr val="002060"/>
                </a:solidFill>
              </a:rPr>
              <a:t> </a:t>
            </a:r>
            <a:r>
              <a:rPr lang="nl-NL" dirty="0" smtClean="0">
                <a:solidFill>
                  <a:srgbClr val="002060"/>
                </a:solidFill>
              </a:rPr>
              <a:t>    </a:t>
            </a:r>
            <a:r>
              <a:rPr lang="nl-NL" dirty="0" err="1" smtClean="0">
                <a:solidFill>
                  <a:srgbClr val="002060"/>
                </a:solidFill>
              </a:rPr>
              <a:t>etc</a:t>
            </a:r>
            <a:r>
              <a:rPr lang="nl-NL" dirty="0" smtClean="0">
                <a:solidFill>
                  <a:srgbClr val="002060"/>
                </a:solidFill>
              </a:rPr>
              <a:t>…….</a:t>
            </a:r>
          </a:p>
          <a:p>
            <a:pPr marL="0" indent="0">
              <a:buNone/>
            </a:pPr>
            <a:endParaRPr lang="nl-NL" dirty="0" smtClean="0">
              <a:solidFill>
                <a:srgbClr val="002060"/>
              </a:solidFill>
            </a:endParaRPr>
          </a:p>
        </p:txBody>
      </p:sp>
      <p:sp>
        <p:nvSpPr>
          <p:cNvPr id="10" name="AutoShape 2" descr="data:image/png;base64,%20iVBORw0KGgoAAAANSUhEUgAAASkAAAEoCAYAAAAExQcnAAAAAXNSR0IArs4c6QAAAARnQU1BAACxjwv8YQUAAAAJcEhZcwAADsMAAA7DAcdvqGQAAP+lSURBVHhe7H0HoCVJVfbpvve+MDNvctzdmc05A7ssuwuSg4CI/iJJEBRMGBFRJBpQSSqi/iAgigmRqJIzu+SFzTnObJicX7ihu//v+6pO37p33iwLzMzO7v++96qr6tSpXHXuqerqbpvDHOYwhznMYQ5zmMMc5jCHOcxhDnOYwxzmMIc5zGEOc5jDHOYwhznMYQ5zmMMc5jCHOcxhDnOYwxzmMIc5zGEOc5jDHOYwhznMYQ5zmMMc5jCHOcxhDnOYwxzmMIc5zGEOc5jDHOYwhznMYQ5zmMMc5vAARjZkE6l7DnOYwwMUD9SJ/MOUu4r2HOYwhwcQHkhCaris9FPw3Jc63BcBNSfEDjN8zmzVmNkF6OATYC9tmhUts00jZtdNmH1rldneyDqHBzEeCELKyzhbWVPasMByvwuf1D0b9hd2b3HmcBDw12ajp5g9HwLpBRBO5ywyWziam+UwPYR3G63Nedb47ujMzHv/yexDbzArQ8w5PBgx28Q/nODlm80eFh6z1eW+CJgfVHDNCa2DCAqoI83etsDshcvN5o9BMBlUJ5kGOWCVuU2cdLZNbt421bxj/bt2mL3+YWa7QugcHmzgEDhcMSyYHPSnhnWgGabvL4xw2zHsvzek6czhAAOC6c+wrPtVLOfmj1AozYNZGA1UKppiYWm7N99kC3/66fPGHv/Y3wLLX30jcMzhQYj423TYIRUCLhSclvrduLBN/e4m3E+kdHenNGI4fDZ42L3xzOEHwLvMnonl3R8thTa1EC3ahMegUklQjcJAerkpi471duy0RS/5VWpW5/RuuL7992ZfRugcHmTwyX04wSc87bR8LmgoWD2Mbto0yRDeJ2x/JuVhmp5uarvb/Q4Pc7g/pc3hPuJ16Dd0xs9DLi2kPGqxF8ej8aVe0sMZGDv33GS7P/0RW/DSF9voqaf+7tfMzkfoHB5kYNcfTvAJntqpgJA52o7Od9ku7qFyw5R7RL5P5DweZyBe4k/pBP1ESkvtYbf7idTtSHlmC59DxLfN1rzY7BGQQz/fNftJrNnmc1XXoqSaD0NtioLJhZT3FAF397bbbWT1UTayZMXIzOVXLHpnVf1XDJ3DgwSH4wRKBQaRChS6i2sv/+WT1h219GWjrV4JbJve09vc7hU7pye7O7Ks3Ll14+7dt92xZ++mHbu719+xZ2br1kaV543ObbfdUu3cua269toB4ZYawm2CeQ77iZSfGI47HC91/3+P2yB6Npg9vjB7SdvsPJDmb8eibgpiaA08a9B6IxRQi2G41HMNioKKLYuIbipEai040hY94ol29/v/7a5Ou33xI8xuR+gcDk8Mz43vC590hwtYHi+Tu11Iud3edOuvP275kvn/mjfz5VZA3pCKapcVhm1WtS3P21mWT1VVMQP6jqKo9kzPFFsaDduZZdX2Xru3qdctJifLautoblO79rR3WdVs75nuzswba05vm9zVueuu7TMbN+a9D3/4us6Xv3yHT4vvd6vby8xOcHsY/18LrC+YXYRGfC20pieyQdmpNBBSOvR0FAyFVIt7URRSXO65kHJNihGpR9NGQhUij68+ybbecOvk3l7vFx9v9h8ImcPhi/3NjVlB5sMJLI8bwscw/bQ5TKdvu+alT117xNL3NPJsqYTUbMgYBe1AmyaniXQ2D0xVInKJYV7ZJOidqrLdZVHsrrJqR1FlW8G+B9G2Zw3bW1q2s9Pu7MkaEH5W7M5HRqf27C72dmY6k0sXFZM37t07Nf/ohdMnveFvuvaGuXM7w3gdWv9xZr80afbHaPpllDHsIe9gF1JH0CBglBoUhRQ1KteiXJNi6/rPRgcGEbNdme2eqXogve5iszeCOofDF+xF4j4JKmc+HOBl4Zh12w3DaHO4ztx9wy89a9XKRe/I83zCivtUz/2DKUugARJkMPQ3Ig2SS5OiLK3C6hL8HQm1PJ8uimIv3Xme7a0shwAr95QFBVs2WTay3VWZ784b3V29braz0Wzu6szM7IIWt3vhkYt3ma2dvOaaT7fPOOOD0AXuW2c9UIHKZV80+70Zsz9BUzZdgrOFWXE2wG4YLP1sBcyRMBOjCKOQokbVgklHAiOpT2AopBA5Q4tu61KZtj/7MbNXgzqHwxdxcsn24bBfOPPhAC8Lh6Lb/vvpQ5Tu9vrrX/rzR65c/CYIqXkalocCdbPC4UaligG02NwUajS9CkWrCpCpobWz3NooajeDG5raNKJDqcj2VFlzT1V09+ZluatqFFtA22FVhqVpthV8e2xibCsSxPzu7rbsqE5mvymhhviHqOI/Or5i9iIoO1AxbT6VHxaczUV7CoZyhnRqV9w0p5BairbFTxCkFQyXfD4CPCLbmpHQMhRS5R6zzWhfpPHaJ5v9OahzOLzBnqQh7lVQOdPhAC80jQ9HF1I0visxs/6aX3zpkWuW/jGE1OghE1I/CNSquEAiBZuGNIKOpMx0Rm2tAhDMqVfABUoBd95Ba7QzCK+qKKarotydNbI9EI5bkNIGa/R2W5Fvhla3pzHS2Gp5c0+n7LVHmu29k7uLXru1Z2bZskVIaxLz92qk97Qiy95wr4PiAEEV/bTZOcj4P2BOpqZEQUSw2tMwlDHsXJ4yoLCi0rQaZhXMPGpTFFJc+pFhWEgxQUo5SMAZuDdBXEFeveA5Zh8DdQ6HN3xGeI/SzApnvL/h5eAwdJsmFVIcvzSd2699yW+vW7X0lVmeNTTBHwwY6InhbmEdQavJ0U3j1e8VkG5VARrmetWGZxfCJrNmtQktOW1VuQVL1u1V1diB5emuslHtrcpqB8ThJCTj7qpRzrTy9jQE3kzWnWxXo5Od7M4tHTvdZrLsyy5b7itUstcdffTYw+6440+h9v0OFB3roq8ogQmXL2T0vXFWhRktgVkJswyBIxRUFFJ+FIGjgozUJynhkEgPie0AbbvZbRgg5/+EGbTPORzmYNe7TcOfHR/NA3DGwwEsy2xCyjUoCij+nnZvv+Ylr1i3ZulvZ8CDRkgdMKAZvdulwcHUrUoiQO2zLK3sFtTcOhBW01iOToJ1d1VBU+MOT1VO864oegBaW74TDQ1ad9IKaHTN7kyzaTu63R7kTm9n2ds73auae+bvbkzbCe1ulv0XBJtV/2R26gJIOMiRFdSSKFewBNZopBZFGmUPj0R5h1OIsbMpqJbDLEaRR0DI0PMVRwCrwC6HNMuQQAeJ7oKfe1pYP/8ZtKhXwTmHwx9xMAp008wqqFLG+xNeDo5Tun3MugblQoqmXH/9S1+9ds2SX7ISrHNC6oeHhJjb0e03Dugm1L4wPd44gFArIVuyqlPlGTSwspdXWHpWVRuCbhJ06DblVNGrdkxPdqevev1XVq1//7U/OYU0qUVpMy0KKWpRTJlKEjvZO5yG4exo7pvTcMU3ivI0WSwwsEi8qduBzTuCFFBI78odZk96mdlGeOfwwICPMto0DyghRUPBNCyk+KPbu/PGX3nNkasWv4TawL5VmsNBQS24op0KOAEdAQ2t6lXWmenZVKewy37tE7b+f2+yLnq1RyEFQ25qS9B61NkUUqTRnRqOVnY+TyD43rlvS7HLuSykoGM6k5ndCfH5nF8yuwTeOTywoFGUGA6PgVlN4uGA4YJyLHKMupCi4Rilqe685Vf+9MiVi59jXQ7lOdxfoEZDlBRO8GB5iOVXaTPtwqbapX3jif9kk5umuJ6UgKKgYucOCynaw53OXyUKIvLSz18nDgLysNcZRrPgtGXlw/7ogk8c/7S1l1R7OrvKVrEzH23uzKpyb7fTnm7mo9NZUU5Za2qm2r2n2DU+3e10rLdy5RYsFq8tIGOZxRzuP7DrCR8GHFUDfeIM9ze8HD5W0/FKwcQx60KqtenWX/3zlasW/aRhIszh0MOFE+0S2iyFE00bAqpNATXVs717ZuzKx/+ztcHTAQ8FlAspRqeQYu8NL/e80ymUuF9FXr8rSDfDXK2mhnXmKy+2o//8iWZ7oFdBGPLeQVH0yqrCUjRD9mU5nVm1F0J0d57b7iord2ZW7qx6tt3ycm810tyeV70ZlHB31eshkWJvI+vt7fa601W3M1XmM+2xbGY6m+q0q2LXTHbiTZ0s023bORw4cFj43Kft3S2QcDggLSThY5XGNSn9mEL9H7v9jl9/8/IVE0+xmbkfwUMJakvsJlpBc8LU7kFLgul0oEFxmYc+2TvZtb07pm3Dsz4oAdOFkJImxdhRUHHjnGEujLzzKYBcCHGJRyFGt2tUfgidv1a8ubf018+3tW9/itl2+DSadQngUlQ3C1DgdK9NMgamRKoUbLqJgEpwbz+vZuCfznhAt6z2ZDm0sKK3VzcSGtmuHIINFd9bWGfSOjbZynrbqzGEl7Y3y7p7O91qT2vh+CQqtSuzUVRxPqq6o8yyD84N1v1DvZIYgsNFcML9ibQM6Q+q29KeYCSkjlxs86+88mVvXbpi0eNsuq7HHA4iJJuiDQ1Fm9a9Hk9OFtbtFNbuUDiVNj3dtalJaFFTEFK72zb1ko9Lk6qFVEhAHc4ZS22KSVMQsZO9w1Mh5ScPaHjHbykM4/DOIIXUipdfaGvfAk0KQvEHRxx6vq9GqxZkMCyQglBh0nlXFJqaGgCmKlAxCDUoVt2yKqFhVW0Is5my6HXyhk2ixtMI32W9YhpScBeSmawa+Q7Lu9tRCQg8aHNFvscK+BfPn8zGij1VNU7BhrSWdg/RebbDAd7iqeEQUf3pORyQFi4VUj5e66XeuSc3F3/2M7/6V8tWLrzIMCnmcHCRCijOSS7ruljW0VA4TeOHYpoaFJZ4kxRSsim0ejb62i9YZ8eMdQoIM6QhIRUTY0e7oGFH8xeIHewCyX+V3PC1m8uim2nRdBqZrf6zJ9qa33mE2e4fRkj9IEimipy4OIm2GwfdWn7SxgVtRz+fF62yDBOwV2RVQdPDEnQGEq9rWTkJYTeTldVuMO5Gw+zMWtVOCMedSGML0oJwa+ywMWp42a6qOTJpvV3Q4ho927i3nZ3YxE8H0rUtyOy4B5r2xmFAsOXoZstJC0mb9f6Cl8EL53b6o+pCqvnjT1yx6t/f+9y/Wrhs4rw5IXXw4PKEwLLHejRxacd9p3Ybgmia+08QTBRUFFAyhc20uzbdLm3i36606rK7LV+6xGamprAc5Esp0MFI3EckBRUNO50dnnY2tSh/GQI1KGpWnHUcuYxjq+bb0e98hi160rFYPx7mWrVrazXg9ycSasCvhodRGAWb26gflqdlSVFfFlkGza2qpqqsmsqwPOWeW6Y9t2o7stqBRfmOoltsy5ukN7f3rATvzN4mFF6byqZstMJvS687lrdmspmyYyNFx444AhPqnb37ac+NDeHG5QA7lQeNDgukBeRYpU0BNTxuG7/ygqOP/os//8m/nFgycfackDp44Nyg4Z07GgmnTmkdCKjpGQghaksQUNKeojY1A/oMl38QUG3YY1dtskX/doUtuugi27N5s+246SarsMbRvhSMj0QXPJwZpFFb4hKQ2hOFE5/nI43h5CM/97NGzl1jp3zsudacwBBhYR+0YCuldqwrvax3Tj9MBmEmd9Da1FLcd8OynM+RggbFtcCS1PaCdypr5LuxZN2VWbELP0S7skaxt8qzPblVewrj+bdisgGNDprflLWyPVmZTVe99nTWGZ22ieaUTUzwFAiWpe86EBORtUkNhwIr06Xn/kSaf1o4GtekXEBxnGZ/+NsnnfQHv/vkt81fMnGqYWLM4cAhnefUnng6nOc3u10YCB0KIAknCiYKKLT/9FQnCqiwN0UtS0tBxM+2Tdvad3/bFhx9si0+72F20wc+YB1oU3xQIEfaLqj8V4k0djg1Jm6OUzj5m1pYNAonF2g9RFjxGxfY0W9+gtle6VVzmHU6UXjRHzuXgkz7brQZBsNO4HI0h0F/W9HTwd2qlMYG9bdsY0k6meXlNPimMVCmsUqFkMt2I93pCkINfTqFMAi//HPZig989YfQxrzwXnCXA/e7kCLSwrFQtDluXUi5JkUhZX/7p+ee+/MveuRb5y2aOMaw5JjDgUEqoPToCsdrEfaeePapDSHEO3dc1oW9J2pTMNCeuPSjcOp0YSDIyN9jXHTPiq9vsOVfuMXWPP/5tu2662zr5ZejhzPMEb71JnQ4O7mJPNXJsKlFUVCxw9n5BIuHIsnwZztbMd9O/fKLbAxLPt3Am8MPgP01GOlo6To4umlqbS36panBUFPTXVKENUor250/y5ff8tof8nlPt91QBlQcI4cT2BLD8MIT1cjEeCvP8+asnHP4kcGjBRRQJZZ3uoMHLYrLPO4xzUAY8aAmBZb2paJA4lKwK6EUNta5PKSN32PbdvIy6x6xyO759w/YvIkJGx0fD0IJy74mhJXcNNHdgu2aFbtYWlNiKKBoVv/OhTayZgELDN8cfjCwzWYzFDyw2aYykUT1lY8NdNEzHZg2bfx8dPAz0sNPil5VgcX5yArLGstadtnedM7eVzA3B91u+E3Ywx4saF3pifnNUYzjkbnBeeDgTQnZIlPgAqUIAigIqA4EFLWksGEeNSYYalncTKcpINAYT3tY+JWlnfcKm1w8Znc//ChrjOa288tfsbFm01rIsIFOpECSQd6+pqegSgWUCyU33Ita9JOn2LIXnQ2GQkvHORwKsEf2Y2qhxhfd2q7sYZexq35YMFGH3A8EITVQxuboKMf1nCZ1gMCxxXlOW8u8qL3rbBM1JD6LxyUfBJWOHrhQgubEIwm+sa4XYElAVVoJUCNjmnmna5tPWGJ3PPpoa402LNu5y0YomBDYgKGAoqFwkgbFeLBTzcnvAFJALXziCbb2z59gjUYOYYa/ORl1+ADjIW9VB/pL0ofNcs+HGu1hwzFLm2XNxkZsNMuzlmbAHH4ksAldQEmocJlHgUPhA+lA7SgIpLCBXmtKMORnz7gwYgelUOfhkuPSLAq759QVdtNTT7J80aiN9HrWQh7ch9LelNIKaXJ14QLKhZMMhNLS555l6/7qSTaybDwMiAfCT+z/L2BnY/mPztwZKT8MMBBquzaHSzezMBx3XkhC4zyaGiOjY+NZlmO5Fwlz+KEgwYKWjfJBJggobpjTwO12FEq84yc7ppGi7ixcgglaTp5n1oCh5rT9uMV29c+eYbvPXm3NBuiQitSmmLnuJCK+L+somGRDEuXHLLaj3/EUO+qNj7XR5fOsgXKEzXJd5nA4AF2B8dMtuhnfnnMgcb8LKR9ltDn201Hnc4G0mm90rDWCX2euDubwQ4JywUFnlBPRUBhhwEV3zbQP0CUSRJkEkQsk0qnh0J3DwWVZAwKp2cpsBPTesjG76Wkn200vPtf2nH+U9VbNt2LxmBXjTeuNNa0LuwttqzhiwhoXrLVVf/JYO/5/n2eLoYVxucibTDnSm9uLOsygsWDTjazHp51+FOwz2g6Hng4jO4BCk1sTtHXTB8b3VGmyb33hp15w3kOOe41VCPJJNIcfCGw2zvEglIJAkhalhyp4R6/UGw06ncp0vABqPG3e3QvHDXoIC3TaHSzfejxL1S109IBpcZkYloUh7RRcAmbs5XktG0N+E9umbN7ero1ifI6Ot2zeygU2cfpyW3TCUpvXbMDkNjrWsCbsBjWroEapDnM4TIAfo6rX21rknZ9pLfnrL0XqDwuXCTSH3areh11qD5hmqzFqLd9mZfHdeJQ5/CBw8SFhEu3wZF3Qjmi0RQ2Ha0c5BmRfS8qxdINpQluCEGlRkMDfajWiyW0EKlQwjWBGcxsbadqCKrMxbqYft9TsorXWfNKJNu/HT7CJR661iTUTNg9lGY8CiukyH9fa5gTUYQb+cDRsb2Ok+lE1KQeHpszhJKQ47Lxg+0OjZVPjNrPJutMbrdveYr3OdvyK74IWMIllCh9C72Kicbo5mCxHtQsymv+/sc8ET1ucTUWLtgwEE34PuGTj3pKWbhJKUUBB02k2ooG7hR+Qluy+oKqFE8wYBM4YlnXj1Jjmj9jEglFbvGDElsC/FGFLRlu2GBrWwokRmz8fmpY0KCzzIBR9n2sOhyHUMdluKx58e1Kzwcs023BstBq9MevtgXDaIQHVmdkigdWevttmJjfYzNR6a0/ebjN7b4MNN/0II0+vs9WK7k4ItD1W9njCvwPTg1ArJNi0B0NTw4ugDvg+5oGFgWpG1LXBhT+MFAoUStReJKSozSRmJAoiF0CjMBROo9CORqEp0U9Nie4xCJ9xCKd5Yy2bPw4BREG0oGWLFo7aksVjthRmyeJxW7xoDPRRhI8gnSDwuMnuS7w5HKbgrC3LKZss+GKLA4r7u+c9f9o0rCoN13Jc0/kxGj4hMbJ4vo1/63NPePmJxy9+wfQUb3d6dN5xwq+sVALSUr8jcYsl8GXUsDIsOUTErzUmA/flZahCsCjgwTQJEfmLTvc+mhl/6Wnj4uUaEATDUmHYf2jhQorbRXRrTyre0QvvigrnoWjzURe+O4ovttMhznjS3Ok9Ge5D8a2YvFNXWgmbdeRVrYQ24eYChd0IBRuE1zi0pHEIrXkQSPPHIcBgqGVRyEk4YQkZtKfQnt6sczgMAU24mmp/zrrbn5+vfs+mSP1RoGFDc393u+fvBeLM980mF1LcMNdjXCtWtOZ/7X8e+8oTjlv0bL5cLS29TzoJm0h3UUUXEQZ7pIJU4RLCiZgAwLQk4DyIoFAjv4QThBpnXCxuoFHAwaZA466w+OmmHaoUyhZ5VRYaWrD72QOpZyDggMHbSwKKRkIq2PooDAUUbB3ojA8Yh8Od8bQ5BBaFkguz/gFPnqPie5NiBqomBBSXiai6BNRIDs0qCCQKpnmwuayT5oRwHU+I+09KIjbTHA5j4MemnJr5aL50+wuy/L38zOKPCo0cmvu7+z1/L1CYwf07e6mQaq5bM2/iCx991KuOP37RT09NdsP8RSwJHDqZAoRDED6ECNGmRUaKiiCoAjnwpjECkngR3loSYkhLHH3pqLT7btoUWvBQWImIaxRSNc21OGhtmJohcg4tjn8SbiF+aBaCfljKlpeY/w8BFl0GbgonyBaZVEhJQ5INgaQT59SaguDqQar1QOMdvaCF8Y6eL5tDupTb3E+i4NESUQKKAiksBYO7qeWi73eFzXEaFXMODwTgx6ac7rwvXzLvFw7gG0U5Au73YeD5qzAwnJVB7QgCioJKSz36H3r2wsUffu+Fr1m3buHTqEnVsYdAWcSqRVFEj6416AWP3iYRNSQnBtcQf0SMJkfKEYQWXU4VVyAqMHgDOYYRA3GImLOEEkFBBkiggRbtioKNAgwm55Ex8dPPiU03Y8EofybgCJ6KgppBMYy2hBQcQVAFrUrvMKeAisKqkOACTYKJPFjeUYNCJMWB8XNWbFPWpoFi6W4fBFT/Th/3qXIbhdZEGve6Glja6XhBaEiVbw4PIODHpuy1/7ax6K0vi5QDAY6C+30oqBDBKcHkZliTkpA6/yETS//zHx712qPXLXiKNKkETETTotZwIhEIc5FTJiHKcj9iSgsKYq3fKoP8kml0wi07Cd4XjADLJYFH4kUZRHpgqu1QStpELA+uIXx/YBjL7TYEGQURNDIJNmlrdFOQBYHmwkw5VeSHcAKlKjOdOg9CK+xPBe0qLuei0Ko1JxrxBg2KRloQ0qIWJe0IQoiGgipstmdyhyUdDXlZTpSIEefwwAL7DP1ZFp23NBa/9RWBeEDAlDVSDxeks3YYoi2eP4axXM363J4okhoALcQIPk4Y/nkc2jCJV6Hk5+SKQi4EJUXxKCTRQX8MnqU4ABligMeppRrDaMOIxxn8SrDEUZOS3A78oUzDhmBMCArjCxi5FO7AnsLA2YtfuJ1WdLda0dlkRfse67XvtN7MBvjvhP+uYHfvtrK7yareFiSzzbJyJ8xuiLO91simrZnNYBz2rNXo2UiztDH8bIyPZtr8njfe0N24BfNGbWLBmI4VLJwYC2YhbfhBWzCfm+Q8VtCCNhX3n6hBQVjNCagHMtBx0KjxA/ejPLe3Pxw2RxCGZ1vqd3e2YKLRxC8wDyYD/elcAyTOeQ522SJFotx1UvIFP3/9ZUGGkJciS94gU2h0kQMW+GMSdTj9KcTqYhGBigAfbRekHllx6aYj8tVx6RMD7EBhCF3B51wBXg9moxBcgngGwaUANSsIPYZTA8KiDo4uBhi/BTAFsxskjLViO8xWhG2BsNpkebXFGtVmCK2t1spg8q020thuo82dWLrttvHWHggtmkmbNzZj88fbMF2YHvwVhFkF4ZRpmcc7dw2dfQqGWt3AMnUODyygy8pS78844GekeDlchJQKA3CEskzuT0duNjbWaCCkpY3ZexnMHhwsTNLo7l9jiLwxHXioSQ3wMZ6CeYl8tBkMI4vkwB5At1j74qXPAFvOfhohgcAZAwfAEFKDsAmUfgynEUlcOCWo6URjeBqRgEAvW/DyUBSXaNyw1vKLQgPajc5IyebGNzT6Vgnth5pUV6bVmIGQmrLRBgyE1FjTDQRXc7uEWCvbBi0MAs42Ww5hZ8VGaGsbYQetrSq2QdvbDnsXBOUkygNhWfFALsa8Ckd4jTkc5oTZYYfwAzhjjS5+2Q4o1MmHi5DyETc8KlNU8+c38AOcjWjsutkfYrhP0j6SSZsmEPlDGK4xXoib8KWMEYmzFlrDMQbgk08Rk9BaYPVp7hq23dXPu+9KwfFDVgnkyKKaIcBfQ+37SAJpGBW8+09aE+5GXklgtUDUafO4r0StiOedRket78YycGSEe04GU4K/QPwecozvNuC3AKqwDK3KXVhm7oCw2g57G8xmLD3vsbJzN9xYhnY3wH2n/KWWo5thINR6FGh7YKaRVhuGaXNHjcYR6yN72D2bmcOPArRgF8P3QH9XTAP0cBFShI+WZDoJ7s4wOTBdqqBJpRzD8JRowQ4yIWhOcu6DmCUYgpZVR49IfXQz0eCjTacb5cGkGBaRugUnKAI9jEQ3LymG/YwaShhE6GwcAS4HabvsEw12fWwCAdLFopdCi8URu9xihnaFgYKWzxtVOEpArYqGz+vBbknTCtqW7uZBmGlTHPG1jGM+TCpcmLqMC8tgBwoLU0HYZPHte0Gr4rcAuBylYNoJobYVwgpaGARa0bkLQozGBdpdkFl3w9wjvqq3DfGwfIVQs3IqGKRXCzd+KopaW8y7Dy8npwiN+93MoQaaAy03Y0WxI1IOKA4nITUbBkbFvNEW5kPOd/UPjqfaHR0ezsZLwiQ84N8nPiAvL5xEZKBFGhBsXvel+FUFhLPOI/pnhdM9r4FIQB1PqUaQyAlMwZIiMIfQ2VHXGZCtBNge8NANoeLhJEiOADnCpVGBF7JJS788LyGEgjCS4IJ7wCCy4sd05QRdqPOAg+7UhEsfiMjltxCDJMxo4v5VxWUpeEJ01EdLxA5sPsM5DRm3WwKKgqqAUCt70NKw1CwhwGiCIOOyk2az+MJeHOLABMG2F2lOwiRaGwVbuBeqcgTDMg0bD3uQg30Oyd/IoOIeBLAlDyd4b6d27R5t6lmVkXAOB8ZRu6PDx3s67ulOxpSWOgp3YoRonLSgaeA7kX66aQV+Xt3tk1+0QKrt/SMm6GURf+2IiDxCoDsl2IHG62BoHzXFmSJB/Cgkp7nkQc0YHLxKzOA/yNHIRyoCKSD6JoQFNzngDwkAcNSNEdKeDd6WvCoqo9WEkEdo6L5RPxGkhwIEmtxxCEVhpvtEDGNUxeVzmxBoEEC8E8qPBpcSUNwjg+lBsGnvjAKMBm766/00N9DYCmpsWLpiCSvhJsFGjQ1LXA1YZQogfw3n1JBG8wAFi051t9M5GELqfr+7N9w73pOONCxrNHPt7cYxFhuHniEMxBq0NZZp0yNa8HFS9UE3jXMyFH8a6ClfTKJGFGrR1Muq/YHBnoXA9GnhUic0mIMze3nT6Cxjn9+pCUDyie/JS5vSRIfN+glR0DBMdgyiX8FsCwXBkCfwKQ0l6nxxctKrcEBCgib6nU4k7UWynhwgiUnEvFVU2sGCI9Kp8tFNE52h1wJcAPbLSjcdZI6CQnYwFGqKE9tGD6Dz3aESOtSoIISgZeluKISbYRlqJVY7ElYUWhReEGwSalx+wkCLq3jjQDSGQ2uTUKO25ppauvSkYf7DgsztwwQoJtq7jR+DA/WalgHc30LKe4IY7o20R+Qus7yJH8WmRqBHZYj8+4EH0Y4pxnEco0XBErHPRHcnoDga2AoJdh0Zts+giHpiEM4GJM7oIZ9ShwWb6bitcF4YTgQ7pOGl7U/GPpx/EM7H0DrVKABCQ7gh+mnQpQOvKFf4I4F+OhIM0OiA0SiL6UZSzUMy3W5Hp7y8EKArCH6PFg7fyhUs8UbBElOQm+VhiHd6yq84QCSl7eDdGqMHW3m6cWE2LEAIRKb2pP0uLg/jTQNqVtoXo4DjUtK1NggsLTl55/MumA1BqEmwwRRYlpZbwzK04vc4Ey1NNyQo2Fxb80oRXiYv3/7Mj44sh4RdlqFQBx73t5AabqXhFh4wjYK/l1UexqeTGUUEgIMjOgeSikhIA6ExOmlx+kXA7YzI1OewpkL0aBkhJPHSJAAKMpbZk6onX41IUJK4ML7bIjKyAkmIYGAoLSdj8AWOlCuF84iPl4g+f5/Yp9HFGjNOEAF1qFs1M0JrN0E/CHVmSaA3AoPoTA0BW97hJAUQY5JBPA9xwCtBKnsQ4qzbdnZ4Ldm1XrdozYp+/YfBdFJDuO3wyG5TuFHgUPhQwEG74l1M3TSAptbjMpQCjYZCjELtLtBp3w0b2lsZDuQG7Y5aHjW1VFuLglN7azRpBYbLPJveQKRulDc3SN27HpSa1DC85sM2kY+P5aONhtUfYQhajLNEN71pmxPuH0412qmXg76fbrTlh4mjnt5wpipMXoaFyRIQBi15mRYsjfYQXQjeIZCBNi+KlNDcL09ESCFcCZYghPe5+qEEfW54qZOOtsorp6Z4ZIyQmzTUOWYQ3sEV4tfbLmocmuj2mS5/TJP+Mro9ns8FgjS6YWQhnCwCHZ4HoGWZx3MmBrsTfP4jQaL6AG5F93hpBDFFF5jETxtWXZVoHOqa74eEPxQg2oJSD85Z3cN+aHBIQFRULFM/8Ks7FDzTlhWQFbppwBsBNBBa3EODYDOeUevdA8Mza5thqKHx0G7/pkFYglK4UWOjcEu1trqjYUJZrGrAtuks+xQZDjjuTyHlLU9467sh3F0P30Yrp37NLyGhicJUYlv5AKyNj0SHO0l2O5qQVt9wGdEfdEkayot+cQXLQbrC5Imx+jQf0J4H0edOQI9mJOPS7zaNOwjankJAbA2YwBO4SfE4+yLwhIvcuCgNNQo9pBLuDkKM4RLkDeQ5hgG6oGn5whHLYGxR02x+y6yJlPQQII8SgJc2bxHOQ3eCP1vUEn82wedrEIdhTJzwYsPIgr9uFoZFE9hRS84bIpYxdCDLKCq8IYK8MaHIQQpAn2PQHboANlkT9vskmFKInxcaJCS/J+iJp37PwGkxnhBGf8od4HEYxmnjUyeYEEruAte4t0YtjZqW9tYonCiouFdGA+HVoxCjMKOAo4lu0aixIbzLPbjdm9Am3hMHFF6r+wP91guG4tiNP1hMm29BoGm8/Y/POe8Xn3/sX2OEzNcTHYJPz4jEqf5I/bPBw2N6HHyeNNPVZASxn0zw124yw+vDXh6BbqIf0zmcpDkV3WnMhDOgDoh0n7VJjD6CaOqnEQZz3zc76vDo4B4yT51bAQ8bm8cJIEiqHsYhzWTPyo3T1v0CfpX3dK1cP2U2hcG/dQbCp2nV7q5Vk/h1XwyBRDm1Cz+yfIkd02Q+SyGgKKxWjlm2aswaJy60/Mwlls0HbSlozIt5s1A8UYpyZSwHaGn1gwVeELRPFfvLIYHqlfJ+VCReiMgbEgoOpkMoWognr7NG0lBW3x/KQ4nKu384T5q4xxkOS+l+7YcHcUbwGuh1KNvA60q405N0TvEFSgA8agA40TVViVZuFn/eWPbBV4XwA4ukhIcczDs1LqDws1q/AcFf0yIh9a43n3vhz/3sMX9dFTbC9qnFEz1yRHjjO204fBhDYXWfKAkGht/cwBaZA7nuK3k1avmfDIQh7DO498foGIgA2/nrmeru4BxEYI4xoz0k1FNQM2pRMEEI7YUQ6kDIzPSsuGGXlVfusN63tlnxXfzCzhSWn7PYWk9ZbZ2/vNmqqR4SZxmQdg85wU1hRkEjAUNQsHkhCPHD1l05ElAyCjD0fPPhSy1fPGrNx66xbPl4EGRLx6GBNSyHENNBLb63iuXjbzez6FcwOAZowcG7lZqy8KuP4Ex7Sss7b+dIUxMzCj19soo/0I8/DJSeJ6AcEpDuNHenvPtmHCjew4M9nfo8drCTPJxIeMVJkCCDnVY6tin/4eqVjeqVzWUfeBuIBxxxBN3vYCukoN/LRltmrNkcwSBqYGjWbSkodqDoqkaNiG05GGEIHkY78qeDL5CcEJnVSeh62vwXE3kCX7+Eg7ZfacsNdsWNkDPx14Exn+CGqQdR3xqKqCuDwgAN6NcjAkIpW4il1wIYCJLiim3QkCat8z/rbfpnvmTTv/k1a7/5Smv/7Q0QUNugLUEqdJH2di4V0BPLoRFR40EPZSNIazF+W2DnR45hGQehctqEtCad9KQApNDSszYoBwUUEevGNsvKDFrVhHU/s9Haf3KlzbzuOzb52E/b5NM+a52/v8Z6l94Ds9HKW/foGJTyk3aWtHiodIBU7khgAPOhF4aW04h+20RbUdjHwas2lzvQ6rn6wyIUIJoUDPh+CQ/HYy/v29PO5VQi0J0zCfHkxOD0xPZwJQg/g0IwVOjmTrkOAqi53B9Ial67WRaONhpqUqlWJfPsZx514qknLXoi5wYbSpum+AvdkbrdFVtVwTEbNTAu7IRIqiE+mBgtDXeZ0E8XHnUUDfyycGEILbiVhWwvVwQZ0jzE1y+S2wMgwetAuLOOxDLURBi6FYCr0+kLfu4lZfMaVl67y7ofWW/FpZtkd95+vRXf227VDXsglHZYtQlLuTvbof68EaQeQp2wnMtWQcGFzCrXTwehE7dNK3bQYggv/OXHT1i1vWMG/looDQDlgaBpnLEoCMydHSsu410slHRH1xoXL8cSEmW4Z8aq2yCYpmes8/7brPuJu624ZifSRtkWNS1fBU2L5aJSp/o7Yj+on+iPbRO96hs4QqskbVhLoegXs9vgRTuIBUbkyEakAiylz45hBmUQbWLYZhhBv/MGqF/h55UIqfT9wefXwE/Udfdrnx2BgR4GAAkxsOaBo7IOrH9+w5uvvjFSDyg45O4PhFbq19qrTKQ0GhdcHGdsErQkojNEqcAhGxcfUKAFF68Md57gHbCdTtBNE6O5X6nhXy+S65P7Dpm0gzHBOPhFCEkFkOAWLjGxuv+DN/ijuwY9Xu8YTw531zSi7/HhJxLZ57Ws2tO17kdvt6mfu8RmXvYN677lGquu3m69/7nLKgic4gubrXfJ1qChILKWgFhq2XzYXF4pP2g8pyy25uNWYTEOOpZe+dKmtZ62ClrUPCtvmrQSwqm8fhe0tEb4lit4rAvD5aQMEoKwbDxkiZV3TJltbZvOMrIRKdCQbnHFLqumIfTgru5Geruw1JxoWnnFDuu892abfuV3beqFl9rk8y+x7ic3mLUhDH0jXqOGUxD5UKNiudUIsDT56GQoCAxmvjVbcIuXHeLuGCNEZz9HVvmDTT/htofNjv0Fks4EaLshYqL70FQq/MX+ji6/qo6AX8NIDimEGEm4J6uCg6L6h/AA+oMl8CVmXdsdfQccac6HEp4vh5Hb1JZocy+KhntRNFg3hD2pj77vgqf9+OOPfD2/VBKSSBpPg9GT9daDP7IFwOEj597gcRLWvtO7tE4UiBFk4RL+6wHb5yfVEePPUh4JqX3Jg1AG0SbkniUtCBh9FIFv2LwOWtM/3WzFVzZLUNl03EvihvbCpjUfv8o6H747lBXCIhtHXAkfdAfc5T1Y4vXA38CgRz1HfvYoy+Y3rPelrdKcWk9cba2fPMq6n+bdHwgWCjnexeP7r7e1LQdPcTm0pKmeVSOZlTfutmrjDARLYeUOaFsUYtzTovBiH6PcPNogIUmhwzpCVjYvXGzFt3aBn+GBl1/54V1DmwdB+eNH2uiLT7TsaGhx4Nd5S6brYB+RFjuI9Q1OuGSTV1RcwSsEmqN2weH9LMAtzvvUiQ7ykZ8W3Irr8LDUJvaX/mDc4dhEcM9et+Dq+4WUjQgJBKAdy6LakRWdx+dHfuS7kXpAkZTkkMLz5VChm3a6vEuFFAUUzcj/vv/Cpz/xcWtePTMTfh9CKv0qsG+jjABCQ4frEPYhzALyJJHjUJ4lamTkKCV/Ekkknwiw+mUbAonkg0NO8kV+Yr9xBqCYwWZaI2xOlHjTjJXf22ad99xkJZZv9WT1WQVhoQPL3NiGO1sCTWsjNBpuSoM1P34+fiaalq0Ys/y4BWZLRqyxboE1Tltk2dr5li9H12gZhy5EGhWFk5cBdjoZtDFNYUMDSIjRCaFU7uxi6TZjxbU7pH1RUyo3QShimViCbgyHQOIXefITsLQbgQDdgCUg98eYlq7ABLS2PRC+KEvjgpU2+qITrHHhCstXjoe7hfqBS5D0DcusZSHb0TsrVKNvy0HEWpGVoxe2N+kPjToPwh2enyOlpxm63/lZPm/9Pm1QOHksUtPUQow09YBI9WzEwHMH5cZspHhkvvi/biblQGPfchx8eJ603cwmpCSYoh2E1L9d/MwnPnr1K2dmipgIrnSgwXTnJg6sfqN7Y/NKOHN0h8DvjxiNdu0MoxqOYCtr0QAPEr0/JEISMSHHLNJI1hDbvQOMTIfAxKd2w43l4rKt1vvnW634xraQB88uOcDOZZhhKSVBCqFUYQLnx41bNjFq2VEQQBBKjZMWWn7aYtiLpBWpXNR4OjxrE7Pdp5wkMIBIpkRKVgFAoMwQAy5MrNmwbAzDAYKM+03FLXusvHpnEFx37EW99lpx825rnDjPqs0QXLsgkKLQ4/JQG/bQ+EregVw3Dt5Ja128wppPPgpL0aMsp3bFj3jwxe0Ey6AyhYJJSNEZk5RHnRu9QmRwvmgnzni5DwgDJ3oS7EP3BPdHSzMc5BkOoX84xmyUGmmE1CbQXqUVd2QrJh6eZwfke3v7YD+lOuhgvhRMBG36XUDRUDi5oKrNZz9w8bMe86jVvzU9zZ/+pPCzDCz2rz9nNyAYnEeNjIv8dcShdBKQpjgA0pUAYnS4KRLDUKgZYBSIckRBpXR1EddAmYToD/8x7T45RSB5oDwBTWgXW9rW/Wcs6S7dDC0EmsZWLusogCIv4dF4nmkztBVoUI2HL7fmo1dZduKE5WsXwMyzDNoHeSu0dwYBVpdJkb0cQO0g6BggKI60KHR1aKsY3mfpw6PSJlCnDEs40qrN01ZumLICgqraNGXlNzdjaXmP2QwEziiEm37e0DI8lwVBOvrSY6z9D3dYBjc/0TX6OydZPm/URp51rGXHRGHFjJgXtUHYoay0SURJ3Z0KKtoM1sWJjkDzdvI2G2i7HwRKzjP0BOhOsb/wPt1dhHMRg7H6vPtgOAG5ceHNitKuy1aOXphl/3RQ7vDNWp6DDM+TNg2FVKpJUTj5cm9ASH3+w4967qMfsfLXpjhpQCDqHxwReIFnkFjzxpaNIA+sPtsPBsXlYPSurYlyDYxMMURBFpk1aWNYOv4Jj1q7adNTOxInGagh8XDlVdugWczYzO9dLg2jAU2i3NSRZmVtCJm9mL1c0nETmu6lIzbyc8dZ48dWQWtaqLtkvOunzWtqS1weKY8BS47hSafyeKHqwhGsdV+MD4AE7ilJQDBB/91iAjDeMLTpp5bI/Sku9aDJGe8E8u7kZ++07n9tgLY334qvbYew4sSpLD9qzCpoVUoaY6b1c0dZ73NboRGi3s8/1kZeeBJGFdKjUkXNitmiUqFPQ57h7iyd/f6KQbBxqcsY6dFSCmkDAWmbDbff7EgZmAERUu+HuXvYJvq00AuBlvaIj94Q6vEGUdclJDAIdllml9mykyGk3sBnZw44Zi/VwYXnSTtUcVBI0VAoDQipZtNGv/TBH3vxIy5Y+eJpbvjWQHQNluB0W844gAI5dAohlsAQHUPwtGZDSKxv0wl3ICXEOoE+kw8N0vplCZQ+P5A6EX2WeRAcmLRVu2fFp++23n/eoSWRLQBtG9pnb1gGccJymdZ8xpHW++AG3aJvPHSJtZ53LITTamkq4kNyVc/LQqS59d2qK7ziFyXQagwUEkDhQ/sgbYTxEXFpl2Cq66bEYkSPW6eDi3bP6YmB3m+sG50ILvnR0s/cZd1/usWqm7Es3AoNkXw81kC2TmXNJyy38k5ol9fvRaTKGucsgXZ1hjUuggY5D8K5TelMhDKHMqCssQ79MtUOIHEnTlm41D9GgBf7+4NMTGwIabY1T2qnmI1GBLrHcgTOfpz9xR4AGSjji+pz+cpTnnQAPwo6AAqGQw2vO+3UsCwuqFI3tarmvHnN1guffex5Rx4x72x+STcFmzwsqZAMU/KRL7cYIleA23L1PYM9k9L3B0aHCdFSERSiayIqHTKCysFOn4geSxSYWcA4IYGai7E0OaF1lJdBc1q/23pvvxZLs1Gr7p6xbHnLsqPGw21/LPXyNaPSkBpnLbTWs4+11ktOtJFfP0V3vpi20qUSQTnAtJFDqEUIC+i7BgDyQEiIFhE9rEPtjnSvlkgiRk901wKLdsJcg2GwOAycFcKvceoSaIbHW/MpR4QbBKhUvnwkLGmpWa0eE1+1uSNhWd0zY92PrbfyrklrHL0gLG+p1dWyimkw+ZB3fd6N44uQFd1E4lS5VLZApOXVc7jQElsgzQ5PZyABdw/bBCM4nJ7mEuxBn4cH28PcPxjKKwEKygSt9bv5xN/+ZyQecFCDuT/htR0G2yM11uyhObISMw+eGMsDw680rhrUEXLiooEWpl0gRqN/umE7WYAjMN87Io8GmuKGASx/DGRnKm2mSRtkWoEUeFkGlSP8R7iL6fSpdHKpZnt61vuv26z9im9bxc1kaAnljq7uvJW3Q1DNQF1C+iU0Tgqj5rMxcZ+OZd1Tj7b8pMXx7lfIUJvmAzmrFqHskTYrYtGch/O2n5SXmwz9OviNBU1MDu4YKUShn9KSbmfi8AxxQgDDYTuJCEkHm/tm0CCzI+bb2F881Mbfd7GN/j40pUcs12Z8uQWrET4bOB/aFeNI2GfW+7fbbOYvr4Sw2m22CzyjpIeWIFTMWkCBEMhwppm77W4lDVb447isuaJDVWRw8O4fZPTYnkiSTx+k0ZDfTUrzK+1QepUP8B5Pez7EHI7ntEiBlY3kWEMfPNzfQsprmxofmbS9fLnxmdM8xwiLFCK0ZY0oj0DGRXwxSXRyv8HpJi2GI4LGgBtPU7Z7ZkFIMDhDMvCGtEJnE31xFfKSR3acr3H8okzwh1IyOAYSkVEDGxOs9/mNNv3zl1rnr67TA7cV30LQguy+do9Vm9ph6XP7tFU7ejb21ofayB+dYyO/cKJlx0Jz4jKZhyjr5JlobI+YN+3gD8Jqv4hBHpP16KciSigzApwWqhLTJ78ixTbi3pQ6AkFidDWpb4VGCjxCTYfD3RwxbBfeAYZm1Hz0UTb2jgts9NVnWX70uOVnLkIY0wY8DpaE5Z3T1oNWNfVb37Li61t07ELlD6XDNZZNkWBYFF7gDHwE/YGPCMUCF+2kOl6F8AMRQFfiHYIHwO4nD6Qe5yEt4a956I5tX9t0sZfdF/o8XAM8NjEbjcSq5HtdDh4OtZDy+g3UE0jpacvSltBqVFDQodGnofV48NaLUCKieQDt4OY1dEuwdQ2jCSb4BSXiGXwfMFoEkwgT1nMRdcj0QV/IxelJuAfyFju0hM6fXm6dP7ncyq/hh2t3eACYRw34wG/Jw5k7wjKm+fMn2PgnH2et5x4bHktBODfOBc6QOgsmTk/IKJBDaQgfuvcGLyIhGRLdik0PGFLaIJI28riIpEmttocZjkJCTYMjRAo26amBtlh1IaxWjVvr50+0sb96hDUfs8aqcQj2AmFoErHmufaxOu+9zXqfutumfuFS6/7D9WHk0YBJfOpcltnLpQt8IXP5WHjZ0a3/WD4iBoeknAjIH93fF/tjJD1mIDv1E8N+R+iHkKqPA6LuHSAdDYNpoC6Q6gcPh1pIee3SWnrdadNIKEVDyG42m1kjy5tpsxH0kWGQGgFioHtywedXTgS6fZDFrOCEO/H+QEAczi9Pl0kRwfIEmT4pnMhpGehOeDjIW6DdvNtmXniJdf7+ZitvntLRAS1tNnWs997bgwY10YJwOs7mfeKxNvJbp4aHermk4106JQ03M1K6tAkRABLcHeDtzGvflaLvd5fmJ5Lq1xmeeualQ40MzCFECDb7IwblSSvQ4Z7UDlGDHS7wux2sANAooGFlfLPChUfY/I8/zpovgABfjHbkGxzIxTuZkFrcQLftHZt5zRXW+ZurVRYXVKFjycfEaOFCm/nhQisQ5EgQ4rAp9gmKlPsuoAhPhfZwikxotsSc5uGD8QIl9ARdPhLD6CRC/DSW3Lg0rPGg1aTcPQwPY9lcYOWNhuWtZjWSrgIcGiS0YfqJBiY1Mp2aAf1QDSp4E0ofJCogxk0x7E+hfGgkngJrHH39fGLiIkRqkmYMRY1zrPUbVt64yzpvvxrLkUnL1owHrWpJy+wIuLF0K/f0bOS1p9nomx8K8zDQ50GAIUEKKAH8KhOddep9GqG2kSOxXWx6jP5wDYjpAHQxTOG4uD+0fWwHrXf6qbk7+HCN8WpJB4TnH5mGPKIFkDmmlwrfGC/Uh3QFBNDNZSCEe37chI2/6TwbfeNDrHHxSh1M1buwpsHDHwBoo/mpCy1bN2blVVus2tsJwit8AgTZ9MtCSihyDGM+dbA7WE4EschEzUrBhVaC34vq9n0D00/yUMJu3O/hDs9gkD9w9vsjcPX73O1A8SvobNMO34J38HCohdQwWE83LpCG3TJoFA5ZHwponeCq/RH0D9Dk4QXJ1COASYaOCSaGO+qAwBdGEQOAfgnuBSFFxvNu7l+jEQF8tJEmB2wg4co7T9M9vZGg94GbrNo6bY2Lllr+kCUh6vau7kzxZXEjLz/Nmj95jDWfdlR4MwH3dgaQ+JUZE0C91KKBHEDPAEExY6l09dBAScOcEsLE6w664yXswURi5Aw+XDlZaetHKJSlbmolEPgD0pLALW+kMQ86FYSLCzf6I7uEFc9N/Z9jbN57LrLRl52iB6irrW3LIaR4ZzQ/fp7lx0DgYyRWu6as/Z4bkRwi8ywX2xj/MeXaoerVxAj3xzanfCMboeWeIvWRyL/7AMaN8dPMvc6zwsOcv88bUgvpBXEVeNL+dfTHNUTvSLZHnoOE+1tIObyl0lZztwyflsDcbYSGJEIz1QOZiIEeaSCoZkyY5MRFQd4VvIaOCX4w1iMnhMkaGlz7AMF1FiLQ9nQckUMMIUx3vaAtdf7iagip66z55LXWfPax0qD0oC+ftWsXerXJ6NuhDUBI8UudPD297wDfhxDzinkm+Q4CtKR+fZcjUDiQ3dVHoHic1O6Xj45oxODpwCuS/0UoMh2UGJEw20RM+0SZgZ8W6c6esPAsWbZs1EZefZaNv/tCy9GmxW38BHxljVPnI7yreFLauj2b+r1vm82Axoe2Y3pKPjiRJV0xwMvitsiop3vhlxuOGGOwbBGzkGaH6uuJ0x6OmdJoe67urktRg+M1hCRpRz7/+YXp2LzWg2q5R+zbGvsitE0wLGOG9V6etfIWW6VuJu9xR4yhxotBcsMMyKiYQvTAGxqcVxck7BjncrY6Hi0NinuHBjLjenwUqk5KCLnW4FIOBS2/s8kKvpa3hx/tbT3Lz1qmtwzwYWEdxPzlE23s/Y/UA7R6EBiTSqkMJg5vSpitvKCxoTyyGo02g0iUA4agO8BbJg3tI1CczmSUBZk9CdihbAyIBCGdFDFOdIf+JH/kDeRBKDIuzutwGk0STyQs/ziOmo8+wub/16Ot9fSj0K7LdWyhvLtt3Q/daeUWaK1Y7XXff6tNv/xbOumuQ7BMFokwSdo+dojwSBYDySRKMHLD0tIv+mO0EBQZIvopDocMI6ZVw2OmxFgmYX+pBZ59Q/sl8Vkik2VtK7NpBRwk3B9CylHXU75Bf0oLQLtgfOInzJsvZUMwyWnLIijlSIPqu3mEzyJw1oMsYU7jCSQ4cThwNr8XIro5AQNbyKuOAgFVYTIUn1xv3b+9Xu91ypa1rPfR9VZtnLLmc4+31ouOsyaWJiOvOjuc8cEEY9mZhgQiTJ0eQJL8/csgYpwAODSxaAdKcHi8QHQf7ZptFjBcBhdP1hHOHMnBC101QrwQTj6FOr+AIetqjPptFijYeepLIIUMBkCBwcdsuLE+9tcX2BiXf82mdT+2AVmUVt6wE32DeQhVvvuhDTb5wq9aeeV2vXlU8fEXlm7yCv6zJ6KXR6TIBK/iAHUbCX2amxqpezbUaQA17zCRfjeO/WdCXxxhtb/++ZZV7s0a1YNuuTfYCgHeYt56bgi5G0292aPB8elN5oaoO9kJsN1JeDBRu+UAlyIn3D456NSVPtBokeAJuO0Y9js8XkgmsGkERpuPblihIwY8UpCfsDB88ICHM2+dxBIPa92lo5Ydu9iaF6wKG72MKyA1TzvCk62x33KRKQbW/IodnIInHtpkMKk+XxpjGMrGI8P2eeqyRmF1geWJ/hihDFM+sKBdFA8Xfz2mkNjupIO8fQkwiJTMaCWEDdJrnLcKPxALrPXMtXqVceOJR1l+8iJoWEutcdpCy7DqnnnNd6136SYzPhep3woKUo6ROHZQuYGi0agcnmkYTyLTF3ndJqsbgnS66zRrRIZh1GTPwQmeAO3hMML9/YwolJwSOGMdUaAKWtSendMPOk3KW8HhfpbF3SlNhq8Rypt5q75DEhsxDAw54YkOb03YdecHa8AOYYExuEMorwPpiif+fpDWD4iAf5jkcDptJcN0kboSg3c8t+Lrm2zm5d+x4mtbrboLGtTCpl4QV92EHygs5/LV45aNYmYsG8MSsERSMVFZuES7LhZsDWg4YzaBZTYoErmcw2MAIqWpBF+df0JPYs2CGAOXED9c2Mb6H4hMD0NokzO0VWChn8o0I0XjcYcrL94IOaOfVh0n2vyR4Oe4dAcPZL7+eO2ENZ90LJZ9q3WKXV+yWQC+1WM28pun6jUw07/yDet96k70DeKxkHWW0cHxmPR1DQY7Ue5QZLKHIZz0JQGPqgS43UfKmGAwgWgc7vbEPHyYLyBQAy97km75cIE2uHdivNtV4EHCoRRS+zQvQJq3Cm36aWrh5LQmxgG6O+jXgkt3XuVAv8QBEUlCYBI8A4fc7Ez8KzUyOC8TCgz6Cwg289QYcDIZUwG5PyBM8cCr8csT5J/dCA3qSizz7tErVcpbp6y4c9oqPTybWePiFWZHTsCJEvpbCRwqn2PAo3yUR/QPhqZgPpFLbUE3uWErUnTXNtF3O2UQ/RZL4akQPkdJCE5PE8YLX3MTqL+C+9MljZIMFXoiDfAkOLuxXJMfdtbCUILAL67bZb2P3G5Tz/+ydf7kSt31Ey/bekHL8mMW6VGZ9luutd4Xt1lx6Taz3WFPqvmk1cina8Utu42viglDhuVkJjFrXlgWdUbSLvVxBpARpqYnj9xMRewyLE+4Mxr99wWhCPeC2RhIU86J7SYglsw9fHJpR3XHxINGSKXwViB8dA2NMsHd0ML5no68kXZSmgh9cpPoPDVh0KLxeCJzUGqAkBpDozOkSuOQiEooYoKJlBjv+6Ga17Tikk0QUFdYuWHG+H06vhepug4D/ra92o8a+cMzbPT154YDmYwTr2GgyAkEd51lkrc7h+1BODUp/72iz+9TjlenBlpdwojgS2lsbrL24/oVXGLkhQyBQ3+crAyim0Fy0wavNpZgMEz47J3ONVHD4XEBZtYurLhxp/U+vt7aWFZPPuvztuecj9vUM75g07/9HdA3WO8bW3SMQzcwAP4o8K0R+ZkrLJsPTYuPzyCd7v/eiSXhMht92UlWfHu7Tf30l6z4bnyURuWJfxgT9OtauyM4XkhwyE2eyAFLwxJO1tX3r6J1AMAMvQAxowEaQeJghgxl74qL0RrZHjvLnzM6OLi/hJTXPLWHjZdNwgviKedd+LoRYfndPTKzc0MD0s0/OQLFUwzsgjtJlicSgoWrRkZK5MUHUewkgoOtTiRiKK9hcHnANxh0X3uFHm/Ru8R3c58J5ea7kvAL3vrt0635iydqn8TBXL2ehMtFgkUNtQ6h/SAF7IPYdAlIQCzRGYdu2pEuJBkKLowUCdd6ikXKIEhzupKH0W8DiTFivxcjaifSRlnoDZoG/sDKR1ry+dyzgxChNrOtbSUEfe/bW637Pxus+6m7LFsyZt0v32OTPwGB9MeX66s41d1T4evLvPmApue+X3nbHqs2gw4tVmkrb+YL+fOW8230104OD3g3+T54LAP58VMsE8sNk9Z5I7SwDfiBQf+FiiENL7ukDdKBzdrRPdCsdMitUGGfpgfkF/p8PxT2ic7MonMfDAewlyONxS7LTagXW/CgIVk+HXSwub3JJXhgmD/dtGn4ahYavp4lNY3lS0dGn/fT6x47f35zZXjzKxpKqeHCwZv8xIQhzIYEjeTolHGn04DEGWwxwCigduCfNl1J+jUYHp0+utJgBx8Gvn2vtV/2DTPY1Z7wAr/sqHm69Z2tHbfmE460xtPXheiqqycU0pRwRrlIDVmFyRtootJDSrAjo9oIQXEOCSnnAGoimWmTkxb9aSx3swx9AZqWIwgv5w+gTxRcgjCAE+x1yv1LBNz8x1Itn8CQ4Puf+CGGzdPWu3Sz9T5xl/Wg4XT/83br/vMt1vm3W637H7dBcEza6ItP0r4S75I21s23/KhxK67fbdXWjtKT5gS72tax5lOOssYpi3Q0IQXPSrUetcryZSNWXLvTqpme9T63ycrLt+sNCwUEY76yqdcTZ/zMvDS4GDdWUMcS2A8ixkCycQbIDVokE+znuuUYFBtHQjrh+4FRx6WjbvFouxmmuz8YhfCtqVX1efvWps+/4Z/uGGywAwgvxaGA50Wb3eImFUzDL7vzL8WMnHLigonPfuBRf7Rs6djpveG9GSCdNx46a+USIp0erR89Tip4NEAkEBQANxyk+4QXYm4hQuCtbcZ1ApwUUBunbeYPvgtBtdsapy+y4gtbIaBGrfETa/Xuoybsiu8Y76IUUYsKOfXTCXkxbf7TTVpt7QsSk6gD+H6RPG5dP1zUDvQQNcOQLxVN/fBBdx+iODll5d4R68pHffS2gr3W++8N4duAU/gB39EBbUrHN7SPhLiZv8gPGmp23AKb/+HHgIi4uyCUuITjA9c72/puX/udN6IveAcVGiwE2fjfnG+t5xwXlthpOQAJNGhS3Q/cZsXnN1i5pWsFluatJ680HQxFWfmZ+JHfwxJdm+khXl1n/sM52HwxLFp9R03YB3UaSXA91O4VYIjjpg96hvO8N5ugG9fwhtTfz1Z+4E3I2wMPOFyGHwqwZqF2fTB/p9+b0Ztjy5JdA7A51CS4RJshnBazoaaG2DWB/SU7WEKdBq2654MJG5xBQHlcDxtMBajjRvAtmlM967z5GrONe6A1LTGb4OtAKivvmLHu+26DGzwLxyzjA7G8HY5oGpDMW4nE9JS5CwB4VS7yBq5o9ZH45UzDkQj5h6PUFM0G2vCzMPT0M44OB1svlLsvoIKb14DhOABvEnDAw6myI12eoC83QON85/XWgVE0Coj332LtN15l3Y/fCUFxj5UUVjshfCgU+K4ofnOPSy4IlHKyCOncuEff4stXzbPsiHEd8Wg8fIW1nnecHjZuPHqVDs4qzlXbzaa6cjvoUleycBBerZ851hoPXWnNxyyDdrUES75RG3nVWdZ42ErrfXOrtf/qqhCpTkOR4z9ag3WsgTD6I0twpDYR4ohCdph0aKX9PZD0PkhDY0I1PGyIR/6UjyANBv9l2djL6RDoBweHUkh5RbzG3gIE3cNmQICBMQeBbr8CcNBdN/a9tVYSojjRjkhJ/dQAzeA0LvOAP460MC3piLHoUSK4eDyVPLPev99qvU/eabZ6PpYr0J4eutQaZyzUpu7IL59oTf6C8+4SEmBMGSRD4RNSj+kJyFd5RpoYAlfyhOM+UIwYLa3WQNI1wOhpxTghIi0Po2GgI7RPbKUQiouWOlxWcR8obkwLcPKgJD/h3vvoBj0KNPmUz9qes/7bpl5wKbSW263zvlugtUyZYYnVesHxNva6s3UyPFszZhXPkEF4VVhyqcmZdMw4PxbtvKtnxZU7wl5SF23LB6/R3rqLR2VpyYjNe/eF1no+NNnVWMpdj6UcfySSNmSaMcmg3WIp2HrRSZafvdyq8REsH0es9wH07VfugaBaasXlqMvn0M/xVDpjBs0bcWH7Xby62eBm2moLuuRJgAJ4GXiJSerCPlTSEf2w/YAMDFfEe2O8tzACZeK7yUZ7B+3z6g4KgkOBpBkF99NODTGbG/MUakYe7+55+8lOPTAJzUOYgKZ5ZJHxHCKc123CWQPgip4Q1RMIGoN4vdNl8RLzxKQsPn0XhNQteniVBzPLq3Za7/ObtPRo8iT5i04MyxXGjMmEtJEGB3ZIVLRghVwlqGDIUYODOjoHEQa1AkOyAi26+3FiAFHPDoLuGMa6urtmiH7Rg5tfesmWjWApBC0FS7LyCmgqO9rhiAU0DWo60y/8mk0++fM285rvWecdN1h5817F5ufZR3/hBBt/5wWWr4HAQfvkEPCtXz3Vxv/+EZat4NdsUCcsBbk8lrrN5Rwis72aFywFDbLoHgg4alcCApU42gzalzbPJ0Zs9LfPhEa12vILV6GskZfVquveh44DIJ/mBUfY6O+dZfn5a6zcXujNn/yoBevafsOVVnxzY1j2KQ4vyBqOsEcV+khphQIHBroZ7CA9+r2/nJUBzuphgrvFMwsYXvPvj2kYXpAQkflhZVNWjfygnjYnDpWQ8hqm8BqzDMNu2ikdsxydvU97erKwY8fLGy4RIVJKEUjeJ71BxBQDlD5tDn/a/E8TISHJhWR6IaCqOyet84arrLxpWh9JKD5xt77gQoHVfNZaG3nlGagtmOs7edFWXkxXItapAHwc3A55kY8LSTIDwRfLW8eOPlgyNSWtaxonhtJi+m4EEaWRyE3Bs6ClO218SJons/lxhJlXX27Tv/Vtm6H5xa9b+7231FHp4MPSPHNEzSg7YiyEYVnVeBifoVtljXOWx0eAyI4L3zDK7B67Ws8uaqRIOIHIu3zg5fRtv3+93rhZ6gZFJ+YXAUHS+9Zmm/mTK/QKZj4SM/7HD7Xx3z49aHuqUwTzdagM+EdaOqFOTYqfADtuQjurFLD8So1tn7H2n1+BvDGH2bfKO/54MG7df+w3XEljQGxbBdPQH1n7UVhX+kM/kV6HyRPd4JkV6Tit4bTZwphgSnd31W2UDx4h9f3AWg8KpYDaX+UFFk2ztK46BGSF1D0VbbowCPre2cHwJOowe/APUeuJihBlkGozwU+LGkPnjVdgidG2xsWLLT96DL/YmHwXLYX2dII1f+Z4/NpidPvdpLSG7o52yNLzIBjATCINzbMPy0AiboKlX1/wisI4SbwYtC9ERCi7ApOPm6d8NISvjim+tNE6r/uezTzvKzb9jC/Y1NO/aO1XXKYlXO/fbrfiCxut5K3/RRDQ0Fb4ojneCRt93Tm6xT/vXx+lJVo2ivn+mBU2+vJTLD9pQs/VebFVANYXjZGvWxDcvveDCmXLG9Y4aZ7lR0B48JUrpyG9VS1pbKHcaOcmyztl7bdcY+03X2udj9wRNB5offqcF43/YHi+0St4drzwXBbaogHBVN42Zd1/uj1oxNCWixv2IH0IQWp5jM8IKKOcdKPsafJy0wGISwS4krEmxGnAEVdHiOifJbsXDKcnOI32PqWKoD/ysQKlYZ1eQk09uDjUQoo1vi+GGBBaVY+avDfkEMhRT1QaEeT1AS1yIHhI7a9zIYE2nZEpIfWh9GFoi4/+GEHgQIF/vGHFu6+34tKtWG40rbxxCppUF1oCXxGCSXTs4nD3is/peSaeIW03tCI9emt7EKDyn4MQEUIyEtMhLL0GFrnjmK9t5UMBNDw6QuQQEcK3vH6nzfzBZTb9hM/ZFJdrv/xN6/7Dzdb75D36pDtvz/NjpRlPbp8LAQ0BNPLbp9nIr5ymVx4rO6Y5jiXh8lHLj1+oVx6PveM8G/2jcyw/Y6nu4IV6RNBBMwIBdMoiaaO684fy5Esg/NqV7rqVbGcI0HzlmBVX7Aqf++K+FCrJ/anyHmhYt01qyae9KmYiwRRzkhQBWNfYngPaFaD2YjuPQ2VcNE/h5ba2GfJsPnSxtR670npf2Wy9D98a82Y6IY56xwUWNTImWEPU4CRn3TGKHJyAuLycBAj0DZBAo7lvSPMhkoRCbtEwI/FAKpeTdBxMHGohdW/wVmCZMHLqFgkG46/f+mR19sQtCxcNKrhreDyQGRxcwcYAqDvRk6MzJudwt2wftPSRUQlxwMUESMavcu+L91jnb28JnwKfKmEX2pTVp6bOXKlb6vowwjCYtNIMCAM6kAN8UDsl5uuQk/UiXyxXmFHy1fx0RlPxzAuXOQug1dHmu5R4q34fIC6XsDs61nnnjdZ5zy3aX+OmNjekM77vil9b4dKPAphfFObXWRZBS+GrennIjYdNmG+ENqMpqBHGE9wF0uMZKN9g9z6r56ps1AVLu/zo+YiHSd+DcNrUtWJ9G1oTyj0PbYs0im9BQF0FsxE/+Gxvlmu6sO5HNphNdq31zFUQqlh+My8vU0w/gHQY0kRPEFm45GyctxLa4EPBg7bZ3LXslIU6w2U7u9b5t9us99m7pakpDtOjHbU1fV5LLkYPmcSQwBsEQnDXjRCgPiaLx6DFaDGKwhgt+u8dZErTny1SP+Eqw1IvL2cC4eDhUAmpwZYNfhrm77a7nTcNRzflWY5/BgSQHBus7jjYdUfGcO8hGZJDd2rikiW4QhhZooAb6FS4xQPUvHSkEaNTYgC/mtVd+JF52/VWbZoGBTQIo2wxZid4Gg9fZdm6iRCN5auhBGqnwOC0MJElGNbF40dbFi6oRxBQkQN+56dLd54WojzLRrXRy32z4uv41f/oeh2TaL/6cuv8/Q2YSIzreQAsC3/5eR7ol0+2sT89xzJoDoQOWp42gaXacrPlSBuTN+dbA85erFPgGbeLPrReQsjG4pEDlSiAByiLS7ZY+6036Fa+tJwI8mquglnNgXJRI8qXjwcB5yMFciBf3rTmeYslHJUHhGN5F+YSP8yApePMO6617r/catVuCM3FFHRYqm2CENPo8gyi7W2vcRX9JLkhmC+EdPNxR1rr2Udb7+so+9pxqxagwjx6AgHZ4et3eJYLba2KeLpIhF5uqGvbQGT/PUa/qNIRpLEf03KQR06mS79I9bAnaMsfvPsBI9PcO1eNHD88DduLsdOJlIOGZNIfMrAlUnjruGGZ3BByh+Fawu2NONyYQ34NBCYHmz3kqRN1EukUAcQ+xAtofNIO3gAn1AG4xDgZJk3vP2638ttb8Qu71LLj5kmzskWYVGcsseZLTwq/6ITiOkAjOaUNuz2PSKfIcSZd/RL+cUEEumEUFXbOQ5HX7LTuO2+wzsu/Y9Mv/YbNvOybNvMb37GZl19m7TddY70P3mHdv7sRS6XtjBUSYzpMjm70RH7GYhv5jdNs7C8fJsFFMp9D1EdKKQQhFPJjJ6z1U2vRBZisk+C5fdJ6/3hTONEd6yJQm9gIgY5ln94CsXZe2BR3MHFasDXhuO8z0bLsmAVmEEb5MWOa6I3TJ6zxmBXaMKfWqrtpvEnRQN5YZlc72uGuG7Q2ftqKb5fIj18AIQrByTIro1gwHzckzfJ+c4XFIqpdoKGN/PYZ1kC72N4CS00IKmijfOSp97XN1v3w7aGejIh0dCwjxI5uhuGPlYRRSZiwl0egAIu0lKwoSBk0Rqffk9cYYVjw7gcxUgp5ncbYdNOG0fyqdtmIPSiE1GxtE2v6fU1dPvQVVSkfKvcCcrABg0+jJ/UTmuEcBNQ1QpCCcaG/Rhonwkn9IMTwRHiB8Clu2m2dd90UNmOPna+PcZZQ+7PV4zbyR2datgKah1ZS4PcM6wQT2r1BPOSNgz4Owji0o2F4nxIA/3gT2tK11nnj1Vb89wbr/fddVn5nO4QLlifcA4KWpE1kKBqdt11jNt4fJp6ywKXrzrblj1ttrZ89GtoE/JshBK7cA62ho6Yvt7e11ONBS37UlIKg94m7sQzbKm2KYPmYaLWrAy0TQh15N9ZiGaebCQoV6nqwWtTmJqAFPWyJNbj/85Nr8GMArQpxep/ZasW1e1E+1JVLU8Qqr96B5R3qtmhU+4P5Wn7IEeW7ddKaj18TzlJxmeuZaKZH0F/iIroofVthMPQjTr58zEZ+4WTrfQPL1mt36QYBS5BPNKzzjuux9IxntkALwiO4aAvozzAqQ9KzA8x1WWLEyJwWO7jDOP/BgTgD0Txhz0/l3FPtPLivaSEOhZDy2s3WUqTdVyMrOhKQMtSAQkKXBX8dzLA0XvA5RPUg2n22Ab4aDNdPWPAWH1mvX3Oq9uV/36PN8qyNX9Yzl+lVwDosqHRjaoofnHLU+UUHrcH5Gpz8Vcak1HJN8b19GOrMkcJkQdIvcw+/7nzTJB8rodYCTU/niKjdIc06KgUuhFd5GbSpmEc6CWqgPq2XnWLZKfMtPxJCIMxBLdfKL2zSN+0aECZqI6RZbZ6xLiasPn/Os01Mg9odhCQ1PG4yV3y/k/ZsFFrDs1d9UdbGCVhOrsJy7WZoTlt6Vlw/qWfwuB+WnzzfRl64Tgdm+TqVcj2WdFjijv3FedD+zrPmUyGcbpu0LgR1eQXyrbNCLtoPg60Mcemrrn2422cR2SGo83OWS/BRCEpIsu9GGlZhyTnzF1fq8Ru1BVGPG16YQPhRSe/SBUoCVF4UJTFbgWIMesEbskj57guG8hyIjzB4y7LalbVa6MSDi0MhpNLa0T3cWk5LDcs1QEOz5BmPdMqbNuG9NaaDtNCwgd/j+EDoDwPa0mTp8aRidML56qRwkcVfdt7N+/zdxs929/77bgiDwJIVGLgPWWqtXzopLEHID3haafrBdg8CeKJ60YhORsssaGlCc6nDR0I6b4M29J1t0lBCSfqDO5ayD2pVyguT+6eP1tu5ys08P4QY3CuZBdnSlnX+5tqwKQ4Wn1sD4FGCtQu09Ctuh/ATI+goJvur8+8bLD8XGhI/xUXBg3bil5jLL2PZBbC8PDle3grth9oV32wAjSSpyABExqWi4D8dS6tebsXXtoXPxzNfai8YKY3zF1t+9sKw9NvahtaHZSiEer541BqPWGOjrzzbRp63zlrPPMYKCE5qhUxAxypYX7azwERhPGOiHiSA2wI8EMTNJ621/KRFlq+B0OZycxWWsUubKOdmLC3ZX0wzgk6l4bSQYMiCLRjo4QeiH1ajdrsj8KdFFKJ/1h+a74s0UigwumlvtWL1g0KTGgZrSMO8PX+2wDCNtvPyR4mNDppPxcFm68Ops3CxdzRL6Xbj4cFOp7iHyRpOiiYmJeAXk2eAOn90FX4pqd2gxDEON9KbEFA8aJhxLyTEUHBIyCmwMYH1FH08Ic0T2t1/ulnvPe/+/Q3W++DtVmJpUl66KTzD9rc3Wedvr9OT+PWglk3Ap7RJQG500prq2cgLjtO+j+7gbcc4G9LUBPj52pLyul3hbli8O+VsXmxavEPXfNQqa2Lp5x/cJHS7/+pd1nv/bUEQhp91aVm8O6jb/yDw7hrvwPHNAhJmEMahp/cPtl/WQVuPo9c6PdPXdJg+2+JUaE9YynFJ2HgUNNgjoW3dsVeaju6mTXV1hKFxyhIty7QcVblyvd5l+ve/a92vbNQPT6xhSJvtKAlBG5YjkgTul2FJ2XrpSdY8c6E1T1uAdBHI8s3Lbeat1+p5w5CsLiFtgZoP3KCrL+lkeM2CS2RlVIWhPKEvxMyQvs1rsMJ4hbvOKsKLsA8GBngKMJO/1diZZW9/wO9JeS33ZxN0sxypUBp268c6vuq6BgP7BPpSOwW5YnKawbQjXT0mT0gLYc49eO1DfASTijYncI/vKbpnJi4VIiCUGk8+wppPOTIcQwAp5KCYwWYZKJS6lfU+dLvN/No3rPuPN0nrqO6etM5r+Hn1q6zz+ius/Yffs/bLvmXt3/2O2V17oRW0oHVgQjNfgDn7b2/Iyxst+DQieccJmkvrZSdbNQ3pBDnBl+xJiATmAHjLO9tYSk3qVSi8U8nDqX0hCMDBvHizIFs5bq0Xn6DPmuvsUmTiRC9vhJbEYwqk0VD4XbXTOn93PYQKBASPJmyasfxEaB/HTyjRUPaYyCzQs2PQirIlMKgPR4p+zXgGi5vgO7D8++pWpNu24vI9VnwL2lYsgAQBhGnjISv03vjx15wDzRJLMpDbECKdf79N751Sv6gIrCUcPn6IICUCYrAM3dDYGqdhaT9/1Ho3TVm5tauvz3C53fvCZuu8+0Z9dToAEZROSMCFCr3+2JO8Cg6BJLEK6ml4asEjmwFMJxB5dTMbkikwCNZ1FogVExI/gJNox9mZDiAkAA4i7q0CabN4M81mmAbtMJAjSPSAkIkP53BNQwKiWx0HNzu77lkiuHnLN3AEfl49yj7w6GNY5l25HQIGg5qbvU6nEwNx5BWn6RyPd7rS9Py0r1RY759vtumnft46f3gFtKX1VnyXd9XAhYmfH4df4qPnW3YUJv9kAaGxxyouq9pIiS/M29rBUmm3VVieaAwzH/wrB7cFeCBMi89C4Ny515rPwFLnKWug+UGTggB1lgFwWTKOOF/YZL1P3S1hoAkSg+WIcaihNSGQG08/Ah4QSXeDyV7fzfI43ET/x1ut+OaW0A6gNX/8KCyTFur4Avn6QnY/4HJ4zXwr96JdNne12U+hW968W0c+iq9sxnJ4p8pTbdobXreCcrB/te+DNsuPXaiT7Rll5fU7kQ6WhUiGn6/n3UDt0wmw9zsYEjCYrPy69ItPNtuFcmFZzbdbVOgzalXFZVvCIzMUpuo0RmOk4BJ8dsZwFYpGnGGE6upFcj566k7q89XBCYZps7AkiAVgu3HZbAUa9uDjYAspNVPEsJuG+dOkYWynNFxuOGAGpMpAJGLY34eSgAndFQC/95DI/bBwDZNDMZ3PkxgGNJ7io3eGV//W+xhgbfes9arTLTuSBw4x6RhX8cMvn85TbZux9m9827rvvtnK9dBUMLDzs5dY6xlrUXtMoHOW2vjnn2DzvvwkG/v3R2IJcQK0DWgaTIWvyEV+PDldQXDpV59lBDyrgXM2cHKZVXxti/XeeZNli6CFPedYlA1BEH7aQI933Gq40EUb8BW7XNJKEwuhAWmeSKf1u2douZWNsZIhjHsyI7+BCUtNx8FN5e1t677tWsv2YkK/8DgrvnSXjiGkH5xQ9nINgZOF+1I8eQ7hm6+FRrVmBHSeOu9Y86fWof0m9HaDxqNXWPG9XWrvNDW+zE7HIbhshMDrfglLPIRTE+On7flyPLUr99IUAbacvMDEttHueGyHPirLT11sIy8/XV9INgjNbO2Y5StHrfj6Niwr+REHb8u+4KmhLJgHEg7/YRNenPAhrH8aHWB70OYlIQdiJMCt4kaTshHD/kEwoRAJw7kou4ZfyoOPoRF50ME2mK1daFiW1DifbPZNoWYNGE6EiE0o1IxCGjIUk2QOPJFxGYwIrxiCG8462B2Y9NWGvVZicIdzNgE8H5NfsMLyR/Jl/SQEukOb1pdutu7rvhceH4E2xNPn1JpG3/pQLBGPCnF4ABFagh4PWTXPWq8728bef5E1nrTGSv5Cb4GBcCt4upnLTM/Lqxn9GtQc7NwDwoTjvkt5y6Q1zlhi+SOW66Fdvt87PzG8bUAAHw9naoJSW7wUv/7f2BzCCM8jBeMsHbPWb5xi5hvlQLUBZfzedstPh5bE9GMWbLPi61us856brYG2yi9aiTz5ZkyWOJ22MZ2EIkBINSDI85Uj0lAkeKEVNS9ebuUVW6GJLtAbT0eefYw1f3I1lrdx/80LT4vFwVK3vGM3tMy7dUdOPzZ8r9Q2LNHoVtcyZ5i63jEyLf6MpgWjm/mg/nxv1ciz12FJPQrtaRrlm69zXsUlG3WIVBv1Mc2QYp1BJKDONJSDURBJTMkdMnVbMpT9TIgEd50c44S4NQ12f1bdRzCNnDphsStSDirU9AcZdRMlII1506RuGv7WkjZARydg9QtnbFBabgi3PbPQlbOBdHIl4f5rpN7yFBx9f50mLI/NX+Hyy5ut5OenXIuKgc1nrrX8GEx6noiugfTwX62fsvbvXWa9T0C48TEOksGWP3y5Nc5fYXosJS0ji8EJz3eir4Mge9NDrHEehAvTRhmqa/CLP+tjLICqwLQ42KMLQqP7H7dKKLYwgfUCvg3QMqhVEJ51fw8c6WTW/uvrIdBYNsB5iOhWU85AK3rSkZY/DPVwgYeJz/NSjSes0h3OUCaAy7yZ0rofvUPvchr5pVPCg8MIDzF9IjJCEFx9gC6mDJrSSiuwPJOQPAVa3ApoY9CMeAev9fMnaiO+cfpiLLO2KU+H7hfPR93vmraZP7tKdwD5dRjWg1qe7vqpWz0ObRrmndJCaWW79kqb5VkEDe+4JUEr4zJ2Vw99t9h6GDe9z92tNmIMGbSxa+668kLJwrxokaB/tAv5XCAR8Is9+AD63OqHuFfJRlskBcxiB2sAEJidRvHg0qS83WgzT/cT7t+fEcqirIoedxxqUg2n7BsyDOcYbnb44yDoJ9LnoSv4+lNEAouDfceMdf/uhqgdRIOJ3vixldaEtqNn9WKckDiGF1T8zt9cj19V/Ipyn2kc2hgFDQZ0NQnNiE/9c0k1MABh3M+T0ouxfHrjuRBY8/SrzGUYn+yvJ2A/0xr8aEF116TZreF9TZqcKF/+uCOwxFyqOvDxkfwsTHJoJkyj4FstPU0uz7Ck5dsx/ZEVZqNqgyVVSMtmpuWdXr3CtkEa5de3o20gZFF/gfIQYXoN7fd2Wu+fbgvaII9ZDCDmD5v5uY8TVeDJ8yOgZT5+hTUftsjyxdD6vrPDii9uhSC+GcJhu/W+eo9ofOBXm+wU+CgG3+TZ/dQG6/znzdb72lYrboOmc/YihfH983ykJWz4o3+YOY0ujEynE+UJtiQcnARssvAHpXE2j0tA/7gznMqnttj9AjQ3fbadwgmxyRyrVdsE3KH2QLT60iU6cQkkEMjj8WUHT4ga3So77WDq9CM8eU+mBvPJs2kby9A4Bx9xtBx0DNY+1NsN4W6WZzhMtByjnF+MUU8OwSn8HaF7mGPQ78mmIA1c+mWk7TQgiSxn9GuC4L+4YodR68mWY7nBZ+GwxBl9+7k28urTQBvXuZw+EBlxyvWTVnATmstDHqgkD4NOmG/lV/Hr+i+3YNBAEFE48BQ0JzXvvNGPf02gaSz/1s63kd+i5jFft/+zlXwSf7jAtaU0yo0zOjTJJQ2XehWWedmacWvyxDhvw0MANh65DEsoTCju0yR7bCrj0pb1/v328KwbBQoTZ5lg181HGoXP8Yus+RKeDUMdQeM+UZY39QpfCS7Un8szvQHh5PnW/Ti0qe9B06nBhBzBHbOAYQ+E/iZynlCfP2K9b+4M38ZD+xRYznb+9iZoLhC8fG3wMfzIKuK2IXTQTtwT2vu4T9v0y75tfM8Xz6Fxk5snz5tPXGWtF6zDEvGIcFOhFgARcYIHYgxIhZMckQ4Nl1pc8/FHIBrKvL2ru6Zs2+7H70aZITg5TBjdk8BF+2VMP+alK/2cA5HmgsUFNn1qGXpxCaERtSe0XXTWYF5MdqCes4FFyiCg8uqgvwGBSEbgAUdaVbpnqzppLAON86SmLl/WyPjl8f6onBWMEpCyDVI9xKkJTZ0PugQh3TBDQtEHkVhRoOI/brPszAlNsopvANjasc7bb4IQgJZCzSjyErLwK87v7Uk4gV+aBn9FIUCyFZgkmLTtV11h7Zd+w4qrt1nxrS1W3rhbDyzz4wEsNu8Y6vY15lrjp4+1sUueZK3fO2NoWQmwijTMGEZP+u/pQUPAcg3aS3bGIgxI0PZi+fF/jkYdFiK8a8Xnt2hvii+hkzBxMA0eJ9gE7fHt0B71GAmIZIn5qPloSEPvtZ56pDUuxLIP2iHrmPPZuguXac+u+YRlNvqvF9joH58BgYb8oNV133drSG8fhGnlWaG14OYV4MHLUxZjWXeC5Uin8bQ10GSxFJ4PDXUn6vOdnViO77XOv21Am8K9G+2ItuDDzr3Ld1jGNz90UZ4nHWGtZx2N8q22sT99iI298XxrHA1hjf6R1hH+IeB4kSspKxwqjIOeGIFOaE2tn1hrjWOxlOWPEmi8o5njh63z3puhDfdZCQkZeeoMABD0IxQC2QI6ZoDGdtYQ4kIItqLHNHwgRg5x8z8aZ3OwyrOCvFz0F41w7uUgI+jsBwehKsF24wKJ+dJgdMimfk+32+523uayRSOjL3r20Y8aG28uCY1HAYAk4Q6Sn0Q5atA3SHWXhxB0p2bfdORPSHJy+XI1lg/6rht+nikAuATiXaUfP8Kazz8uPCsGVg04gmWFttL7z9ul4jdO4ZsQUA+++4iHDDGh9NURjGF+PKDaOW3df7jFyk/fbcVXNul5N54y52MqfBiXQkmn0bFkCe9GB5JyCok/h4DpIQ0elWAcnoDnYU0iw/LSVo9a8bE74cEEgFZn2zthQ58aXAS/NccJV22fsca5S6HBYNLVxyuC0IjzRgIu55kpbbpDW+Dk5L4Z8+QDuKw/2qj7H+utxNKMr15pXrwi7MmxseqEBhGmJ21cWbYFEJzX77Rssme9j9xpPQjZ6p5wIyGfgOY2Ck4IXwpknthvPvUo9BkEMCZ84yFLbPTnjrfmY1Zb68ePshaEfvPClYjbUNbarEYfSZgzT9oICHtHKkQsp4LJAH8MIE3x4OfD1sct1PcAyxt2Bzryzxc1daSk9eQjLV8xpnoRddq0lAQuJHp6zijbaeShky2EOoNX7HSTj8FpWT1OTIvtqXjRHwICc0gnQCuAoryt0ej96xv+4rqDvnlOAXAwkFRJbjcupGrhEw0F0rBx4UU7X7FsZOTnfuboR46NQUjx14QdwNaknTTmMJzq7Z76g5vX4VDY3iu0nex8sKjJdP/6GjPuK2mio4P5WAYm4chbHta/Y1PHDU5+iNnW77ESy0Q+Y1YhvrQVJo2BzLQ0uDD5uPnLm0a8C1dtmMJE3G3ldyGkKKy+sdnKS7boMQtqEvkJE2GfSL+0+wHSLi/ZbMVn77HGCQus+cLjYwDygsDLT16kt2uWt+w1Q356DxYPZXodUnsHJj0GK/feBA52VYL9ISsAgolfZ7G9+NGdCKfPWSku8Yovofxf3mzVHWgDvv1gcRPLq3WYzDxiERNQPwybgCxHehDqfC967903WfP8pZYdMw8TH+W6EJoUhBbfisDXuTSfDeHzTJjHQRgsRV4oauM0LMEetdryoxcg75Fwlo1LUxq0o3LCRYIJQdxA903tUIpYFloaixzWtEWIdFx8DJVoC+Td/QR+CLiBjmz4qAzPu5Uoa+sZ6wKdvDGKhBVBD921TUe0+R/94WxlpMHlm+ukx56JAdFWfHgo2OAmmXSRFS+4YzKCjme0i5uzovz3N7z1+gfsS+9UVyBWKzRHcMpmvjTu9vD9GWnYGh+iiCRb7RtY9gGpXpBh9GN4ooRzM9Hopi1DN/lg8AvNg3gVBEZ1CwQOJjUnNPdaGlje8Dm2sCSI8KQYnQJpHn7deW6GD9hiSZJzmUdBB00mf8wKPcKhV5EQmIgcFHpCn/FgjEtEluG63VZ8+h7r/OHlNvPCS7GkgTbBTeHZgOS5j6VNWnr5sjgC2Who8tcRrtbvc9kIP/dhoN0J1BK5J0beVq5T7kS5bQb1hvbH8AQsufRckuHh/lfrl0+Dltm1alNXX8nhWaHwgDOWrqg/P5rAz3zxW4Ssc0jFEVIcBo9x8G5cdesOlLmn1/U2HrLMRn79dGs97wQb+9tHYCl5PpbC51jj4WssP2mxNU7CEncES3EmR4HAz6rznekQpqoFCx0NfyzYJoQO+aoIcSJHuiwmJl6k5+OmBv2RhuVs82IIRS75mA552a+obu+L+HHYEg6ROhQLhDpFD5QNqgdAoNLJkgWbiIEqF4DB5xvlgshJgvj3YKUTqyIajCfjyBrZLls1/wG9J+VVSlpFID2trvtTemozvvwFfoVK7TpGKi22IELFUOdUO2pXn7I/OEeatdtuiMiHpVIZNZjsjIWY2CdZ6xX8xNECa/B2Pn+JhVlyptbzY6t17smOGtd+iB6XGMPkpzDChOZ5JeqP2TxMYN7987thgM4PcdK/HPnxzQKUIxAq1Mw6b7raytugqUjgDIGjDHnqbZGA3mjJ9uP71RFW7YZWt34S5YAghJbFQ5kZ3245klnjccv1OhTOUu7DldAA86O5ET1mxefv0knzsCSM7QRLv9qsPt184R/fovnja0XiWxDyMxdbBqHcPGeh5cejHeBu8HEYCdkYMXBHN+F+AjbaonHkAht59bk29i+PttYL0SYnLcePxUJoavNh5ql+eiib7QRBxDunPln9N6eGJ02Hz84+Mbg05tBeQWIFItvW2TSbySNPsJmRx0MZRp53HMoTboxwia93oEOTKr8LrVL7fCGJGp7+sFHacNCmkw7Sg0f1VFDkcU3KWYIj+mil6US3o45DsC0b+WSWHY9f2YOPgyWkHKyqVzetttPdsBz7swm99YKHth2hz9HJsfk0aOj01pQdPEzovoH85PZECLrdH1Oa7OJXe2fQLvDrqOXerVgecT9p3XxtiIafXdjJIGIydGbLx7CswYRdjzh3YxnEWs4LG9K9j98TtBhoLNzgzSEwyh0QIFx+MDKF2D1t631qk/ahNNFGM2lj/OUvN+PHTQ/tRjB/gkXhBOXbIek9EwIOQcXn7rLuu2+0zisvs5nf/oZN/cQXrOKZL/CX27FcevxKLDP3WPHdqKUxP6r7G1GGd91qXb43CxqJDkAC6o/wH4y7OTl/8URoOOus3AqNYSE0yFP5kYXKWr9yIpZpaDdWxjXB0MHRzQvcslMgN/Bxf0nviWK7c7lLw/gcMO4fAlN2OcN01UzKgh4S6RFXoEWEvagY5qyKHFDzKm50MyMlBRtCvvl0LGlPgcbIYAbxfV0zhfU+t1E/QAIsH9JcYnqWSodIbRrVUdy4xogKgEPtSNs5YJMljlHxR5YABgaPk2kTsqkwYHRm2Rvw63Tw4ULgYCOtI/N0OzUcncPhtGW4B4vmKtjeofm8EdHIaFD9SjAsDmx1KAl069qH+4fpAaSGeAF0J35MUL5qt/zqNis38NmujvU+vcm6/3AbJssEBhx+tTUCwCsLcaNbTiaFidl41nGWn7tEd7k4ufg4DN9IqfTjxNK7uqGFcH8lO3I8aFExufKyHVbcDs2He1g8N3XiAms9Z500lmrrVGg9wovOiFxCcnkGaEMbQ6z92ius/UdX6cV3fItA46FLrPXS4y1/yBL9MvD5Nx5HyLHEZL56WR8c1KSMH+fkxvc7rtdEIjy7dOKGAqM+MCO/haXYc4+x3lU7rbxjUnt02SpooBetsuazjw9vgGD9mZDSkCMY9a37HcEfOOh29N0hNLgcgX8Q9NexJFgilxhnSa8moc9kR12FndxnD36BNkqJJXvzKUeE5SZ/5Hh3EX3T4x7j9fjxoybMbGM0JYeLp1Inp6LBk5YvFq32Mh75YLPcHpVEd6uacsDUaUVPTQu2nLhgyB6Sg5yED+WDDa81DeHuVBAR7nfb4bIoAQloL9FSVgDEIUqNgSSAff2MSarbbiKgtfDLI9Vte8KhRE4cLoF49+i8ZfqggbN7KvUo8GQwCfmB0JG3nWfNZ62DHzRMdt3dc4CXbzYor90dzjVxUx6JKQnyY5Roc56g9nEWhMpRWN7s7VqXbxYQc12C0KLQ9LiHpEnBIwz41W4+dhWWS2fY6D8+AkvIs2zkHRfYyGvPsSbfZrAOghGTiGXQkoT5Ic3GRViq8bAnaLz71/u3W8GzXeWQFgkM9ICcLA+s1Shj1bAMdW3+1Fqdz+L5rmwZzzBFTY18quiw7R4yuSHcJkfgCddA1/RmH7BsNOwzth+XVjASAmSMybsQ8NyCcCRICUZdCkMbi20GhiClFAMdiu50AO3IO4jUZCpqzdqXwnjGUpxCSuXyLAHlQV4SVTjawUnRExyx5gwW3AG6nHFk40K+8MxfmFTqM0XGRbxAZA7zC07YKgHoJQRq2Smhbh8axFF+UBBaISBWtaalYe5mWYbpTkPD4MemVxYe6Em6XxIM//RTm/IM9weGk1f8JER7OP2ASOVowUTncipbOSrBUWFJVN04qY8PZEux7BBjmhLcYZT0U6SXxwfWjNvIXzzMRt5+np5X47NdPOfDB4j5tkm9cZN3vng7nd+N86UAZQXLwQeMFzSs+fClMIvN9mBZuKsHzW4zNBxukCdl4JWPeVy9OxygnICggpAd+YMzrfULJ1njiUdAG1to+VFhQ73x+COs8bhVVnx1S5hI1OgettCaL4BQ5R27Uxdb69exTFszouf7ihu3We9/b7OSZ8BQPs9ZUPZsB1god+OilTbyR6j3L51qrR+HkGK7LcRybTBW9DISHHTX6cgR7eiuEfq+Tok/JFyOUwPkDQG0e7V5CsvlO23mNZfZ1M98Safw2UUeh90smxdloQtMPRyBMPlD10oMCv5LqslP6kD8flwewM1PQ5/x6AjD0ZfZEWgDPjVADSskIzsOH5SLaTLVkLeEV+3w1NOItEFVGEMDh1ooCjXSw6HREEIoWggM8AYRAT/SUPqyZr470A4+2OoHG6FmwThSWmp8FNAQ3jqzILCEpqYvRqEXJg0dTMT5+3R3Bzvljmk6rQW1HtpN7523hAdaj8WvP+Y6jxLw0RLtq2g/KMQL6fUFpqhp8lx+QRA1nnSEjf7PY2zsYz9mzZecYPlZEFjcVKfQ4J2wc6G5cM9pCgKRg5rLIf768XwV7ZXQingynHfKjkccLNUGnrmLJeEEVYm4ac6XudFLzY/BnMAQPjx0yVvxegvoKUuscRaEEcpkPAt21AIJp3IXBNaTVkub5KfQiyswXq/cab333mTFd7eGdFTZYSAP/Evz4+l2MqlM3w8xntLEhT/n9NMtG6AAR51095NLYJA48fju8u5n7rL2X15rUy+61KZ+6gs29ZOft+mXftO677vNepduwTILgpVHQxgn5iMbDm0fyM80Q/s5HWTBl7ohJFLBn+mQFeOH8AC40T5s3yY1b4Rpj/Jhi61x2kLrfXWzXnUctNYYJUKCJJZFSTLpKGyULR3ORDgNl2DhKkEXeCKX+Gp3DA1QLACUWMcAvRBnb3AffGC0HBSwnsOGo4D5ueEoxeySoduNh6W8+cKJvPm8n1p3/sLFYyvLegcdybJTmHrduGh870G6o6uPQZ/DqW6HFFIqKHye7sbd+oqKlksUWnfOSF2noMlP4aMksTOTbBJngAi4oBolJjonlQ5TYvLy1SzNJx9ljWes0wFDvaWA5mHLLF89bvky7jm1g2ZFDQGTc+R3TpQGRWHBw4s6H3TRKmSBcLYFbci23v/eaeV3tyGPJdZ8wpFBWFBQqjwJKPA2Yenxibt0OLL45EZoH209t1d88h5NyvKGPZafzjdbLoLgwlJz7YTlF6+21tPX6W6a5ieS8ikRfDAxLxaL455FY4vRnh1JABkF0CiQIOjUbu1Cr1Upb9iJ+kHzg6bUQFtxo3/mxZfo7aXFNyA874SWwr0/LGN5HIJtpz9oMa1nrtPmfkw95IoLbQkFFFi0QJErcvXroAvGBPxhs5vxnJ9CB7bOUoHO8YMfBJZZN0fiMRY+qN6CVpujPSXAQxaC0qfN/JIGU1vKG8oZQCbmxwAa0kMcP1Mlipz9MCLUl64+DRR541mqKWtWH/qjN117dQw+qKAAONDwmtGmYa+4caGTCiQXVG5Ip+186tVF85vN5/30MecvXTy6qtDECr+W+zYybBDrQYKgRI712YRAIGk4aICNIAFLnuJzd1v5xU2aHBxU+Sm81T0uocLlmrQc5x9KNE2Tb7gsv7nVOr/1HeM+UgNCSFoNJwo3wpnOKDQjLgGPXRie/aLQunilBBm/7FLdttcaP4Fl2UkLrfjXO1RnPs/H81SN08MDw7GBtEHbfds10sh41okTXO+l4tkrhqfCCq3e/fsbrfuem6XR8UsnfDaRhzKbzznGGj9+pDUevkJvOWhcsNKaT4NQfcRq3bHSRj7SYqv2q5/WHKA3BjpXmOAw+wPaRktU1qfHO2HoBx48vZJvNSj01Zvu+2/Ti+3Kb6B/jqU2irbYMqObGyy7PooAzS+HlqJv7mkvBuMEbd160YlhmRXLoGZDmTT5nebXuqwxQDZM9KouHLUgBBI9JMKQQCfbCQKz92XU4ds7wk0S3q2FwG2cix8kLgU5Bsjr8PTjJXqDm3xuA2HMkwOEmtERQmqyjxEgyLUYz+PTjhno2ERW7YEg+48/fvM1N4F40HEwhBTB2tFIwCT2sJBKhVJKcz7Go51NTDSbz/8/a89fvGR0NWRFgBqUDl6GGlWGwIQhE8hSrWs60Xen1OGUBKaBQcOJW90OTReTnloTT0k3ngjh8XhoJuxhxmCHapS4rX+l51By34Bq/4E7rMKShAccs+Piu5bEwP8wgXganPlpGUYBdCY0KwivHoQl75RlR47pdHrz0VhynrHMGicsQlFiXfk/1rTuP94A7QiaBLSw8kZoHV/eZD3kXX7iTiwRJ8ISkEs+gsIS2li2qGmt5xxrzefCvPhEaz4dwuhRq/Txg8Zp0J74zna++leClaoabPYNKsf6eguG5RAHt4ozhEjE4NcZMcb1/gqhuECg86MTf3eddf706vCxCyzh9FksvjYGS2w+BqOv2sDLVyE3zuEd0QUQ1tAan7EWmhLMzxwDTQ/9hDYu+WobtjXKS8HaesKa8ID4EFgU2bEwYRKLwgvAAIJ+GrS7hB+EamSpOahFSeoBIPK5Pb5lobgC2hT3IKF+8mhH6+JVekdWaABdFGUYTJ/BDPXhRs9AOw84oicyM740Mo0VQAnKBX+w6QrFYBj+UbeyV+1sNPP3veFNV98VeA4uKAQONFg7r2GKfq33b7w8dDvYRlZgDnQ6VuhWrAY9gIbmX+D2KP2obF5XbVOeGHsApA3T+ykB9GASV5gsmsQciIjBj2Fma+bpfUwhAV4Q5iMmJqJyRoiUQzvxjXYEtf/ge1jGTUNEI+1+NIExOUYElmGqgFCZp30xbgxnxy22/McwydZgicOJxyWQR8DEb7/i21ii3qyJqeUpDxDu7Oih5XIDPwGFOoCvBgRi48dW2cgfnm0NPkZCgbQCS6SloxjP4IMSUvKFcHx9sf9iaLC7HWqrJoizOo5xeOGnQOKGNvePdJIdtBksdbZjSclNbL6uBrwCIyGs83+v0dEP2w5BO4O8eRgWPxK9S7db+603WffDd0EzwSS/fi8m/R7UdUcQYFh68hXM3FPjdw/zs5fZ6OvOtfH3X6TNa2kr+Bnk65fVr0NQ8WFYHppQh/oCQ4gqozpLA0K7qA8oAPgX+T0BtBvblGOHL8HjWTi+/phabudjd4SjIhJ2MJ48bSLaKoKz4BKzC8FJPLIFxAhiAL8HsM/iPNGccXq0A7t7VJs2+B40G+deXYJ1TQ3zduM0IuVJDSZSTLBuUPyRIJNkBScbm8Mj3G2BES3A7TRKQJxcwTMAplPejQm0iYchk5Q4kDi441zV4FDCtOkXFQhxeBUJ81NvGeAjJqzPXTPWftZXrOBHLBfhFxbppuVjPMUlL/LjhNWrcqEF6OMDEF7ldpSN2ojHgwAovr0Zk7lnI2892/JHrdQdu8ZTj7DWr5xko295iI194FHWeNKR4W5hCk+DiVHb4GYvNS341Uo+IwS6I0SC322Ul079WIxCMMNQCBU37LbiUmhzH7zDOu/C0vJ9N1n7N79pU0/5nHXefYPl41iGMiLNWMOaT16HJeVKCGcsbSGIqo18xKYjYaVfeS8+2w10foBUxyZYfmp6LDvrAOHAvSdqhCOvOUuPJfG1zQX3q/xIRwIWm0WAlc7TQIj+PgdcCgw2egQGfkTkMT+xs/08AZSDr5gpb0He/GIP+5LaFdqGR1pikmFs0U2bidT5BieDuEqQHx6Ne/oV6HMkhPfjBuEpv/o0sIS4IVwRGcBLIAZ3Xk1X481DdgSBw/tAg7VJDfNwYeRuLutSM7zsI5/zyp43njee+4yjzl25cvzIHpYV7Ge2Hwc/m1gNHjtKubJR9c8LeQK0sYgwLf00WFIoYrT7kA+X6jvbrPfJu4M6L1bwLhyxkV8/JdwtEzwueRDuXsE9IQ9O+uKyrXp4mO87ajwDS5GNEIQbodkcMV+b5Lp1TiHBaBjEbJHyU3fpveDUePj8Hl94x0+F50uh0fEwJJOP4OZx4wnQhlbjF/tkLNOwdGv99NEQVlgansT3kKO5OYnFzMu+9RdEwiVWKbQ/Wze2v+fJtlEaAD/r5T25YwZLzHvQflimfXWzdd9+vfX+8RbrfexOfSwh5+fSUZ+s2bQRPvi8kuep2EeytE/TRJl5h7P40ibxKi/PjjZBm23WrKz1f7AUprbmZaMDAp5vjqAWpq/SQADyhkQDSywdv/Dldo1+4vVwiXnWIV5IMdAWUcZHpyjk4YjmA9aMzPfNQjj1PnWP6U2s0oBB293V14XyI9AGBOOIP9oE3Q4kr/SirZxRljgFIgFGBDCIVwTx9RlDj5InlBxXBjPNhB8lvDNfvPAf3/CGyyBdDz7Sqh4IqKoJ3E+bebnt7tTsjxYBJxsTTaQguNXeaEFSRVJ4NOo1DhDScakhbsVnYD/IXTEc6Lvgxq9scdn2ZFlEG2Xg2RZ+v07RSaMj2sojGtJYEAbDz+/v8TZ84+HLMJkxaI/FkmQXT6+HB4Y7L/qadf7sakzojVat3yOtoMTg7bzsm9Z+9fewpNllxeUQUDfutYxHA47AhOPkk0YR24TCjcs0PgM4MarNWL6CWe9Mx/JCSyZvHEaIzv0i8sYqyEW3Xt3B5e48aEn8OjKDQCu/sdE6v3SpdV/xLeu+5waUeav13n6d9d5/q96RRWHCDXyCSfMupl6L/PCVWg55mTRRprEc3DqjO4rNcxeLLqgAKkwABRQn0l1YOvKtmlx61QB9/aTN/OIl1v1QeG9V60Un2Ngfn2PNR660CsvKwD0YpwbIDFEoyMo2BtftoXcNexy2T3Bz0ocIFFBIAU72KV/fzKMj0pLwo8X3dXFZWq3fGzMCZONCm0nQuJuIQXIyXdE95xCmcMyJYPNCG+3B9omCKzQj44GOMsYpBLpHiMhyNCx+dQ4REiFw0MAaei2Z372ZuvmiqVGWJbX0rjobLRf+Iot6BT5v1RqeRKCrrel0skdHhwQBNwhn5Zji4xvlrXymrY4kKz9qXnifk7x1DHoSMAFYjMtgDhYOSr4LaqJl+alQ+W+ast4/32HlZbuk+pfQsPj6kc6vfcvav/JNvS8pXz5qJb9WjHC+O7318lNt/JOPg2Z0DIQC1BVpAaEMujJb0LTE4WD0B5/Z0g4yOmLVBsAyU4PjXhl/6RkBNN19nCms/PYW6/33HSjjN2zmqZ+38sO3oYwQrPyww64py06GdhI1wuIzm61sI/tTJ/TZdd3yZ3JIm/Uqb9lj+ZHz9BCzT5y0OfU6GW7w64HhSCRiX1CzyhahHSj3plFnPoPoIAvq0fv0Xdb79/XW+5dbrbh9t/Ku+JD1NJaNrJdYhxsipJ/kGLJ0k8TI6jUZkabDpR/AsRbHEIVVvmbcciw51Se864h6sffKbZADau7Z0nJ4WETiDXkFm02pqcE0fJzTz7TlJR1uhQV31JhiOFDHp6Pk2w/C6zQOAdLhejDgVYy1r8GaOi0Noz1cJg8D9DOVQC0Hjr6QCZRIhx36OIbBI2//ImhwJrmkcC5Ne+7b9KMJ2bETYe9D8dNE6O7HllveaMPoV5NLDL5xgMd+l41a41ErLX/YUssfiuXNzx5l+TmLdEKcESosE5pYWo794wX6zBU/a14fe9DZsSR/1hXtoqEWK+dTKbSJLgEk1F7w0E3Dx1QgGKh1UUBXG/ZY+U0s1f7qKmv/4Xdt+nGfts4rvm3F5zZY+a0tVm2Ztt43t1i2ar4Ed+Oio6zxtGOxRMugSUF43TGt5xMrfvYcS9xaK6WguH3Kii9u0n5VWDJ6mWunPHrBoEZBLDDrpskMA4HMvbWcnzSH6X0Zy0JqeQpE7bH007k0tLsetOZ5MwheCty6bWA8uz4GKZr0sFUCOEJ7AnXkOjSxIw1WfeOHHr6K5zS+nobuyhqnLbDGQxZCUUHZlF4/XiDEuJHs3hqpX3F0CfIHYUxOLIHc50cAncEb3DWvPCFERS9sd5Z98AEvpNgE3gwOp9EwX7dTN23C+dyvx2LKXtweDe01ADKyAd0OSIXPQHJAcIfuYJIx0ixpk7Xk4wrb0C9IXBpA3B/KTsGA6miNEXiVAN2pTWd0ixx4+XBxdtIiazwGy5sVI9Z69Zk2+tFH2+hHHmMj//FIa/7KaTbypvOs9fqz9VZHvveo+YITLLtoVdDEeLo91SiYeJIlESYf8/VpSBYVIrBxs3gCGh0FYZ9BdGpznb+8xjq/8x1r//SXrPPq71jnzdfoTZpKj1rNGCY8NDt9vrzIrHHBEZafiOUYN6qhoeSnL7XG49fopXKKw/dIoezVTnRlekeRTp6o51EG1ikUUZDT/Wg7flFHApReTOykkxEXugyEod4jfgM0JdIwQ/m8YnHlNiv+O9w1r7ZgOYjldUidZn+oR0YNxUDC3qVeTtoce/vGCDTdgaOJf6KivjwDpx+SqRJlnrRyS9d634NGrb71tJgwM4qZkSwv6aIExGAikJEHaEHGwA3bWVQWeRjoiXjZQriCEdlHD+0syw/ZaXOCguFggbWiceHj7tTsj56GyRRFYe1u2a03rcNFkBaFhmQ/qxNk88J/b3x5o+2dEMwg9iEoQf7yF/zMOCZWfga/pjIqTn1td2AwpUho7lTh6MAFwi07YaE1fuY4a/3uWdb4qaOt2hZOk2cUx/wU0gosB05dEh4jYT46jxQS49WNIA/Sp4OWALdozJduhsFNATHTs4LLtY/dDuFzlXV+/zJUiHxg5x7clzbqdH3vs/dgUvO5wMKqjW3LoDkWX98e9rUopEDTM3IQPvrIQhQ+Gu4QrHoukZvAiKcHpflqEtalFkbgp+G+2ze3Kh1B5VXJVQX1Fe+I8c2dXHpS2LGdBja74YZAzM7BxN84beUeri8R7TP3WPtXvxXyJxdvOty8W5pXX9MM6bjtCKFEQoczFi9colFVSJsF4Q4cDfelAiNfn9M4awmW79wzxBL+WeusceJCffnGX1AYwMSDpYuSIoHpiNiHwqJxMK/IHsI4Xyg4SWMg7DoC/XDDhDpCMJEfIVyN9Brl9sB3aEBhcKDBuhBeY4fTU5v509Dt9P0Cwyq6hhOPjRmJtNkB6hT6xc1GHoxFaFNQkWNo7LD+QIWNSccXtVFA8nySTj7zhxysvGtGO3AncYRYgH38QJwYPOXMjwhQ25AAIhnszF/7PljGaY+GSdAw3E2EO5ULPShnGFIAN+W55zECGr8nh7qUu9oQThtt5vmXWOc3v22d114BjekG6/7XBvBgUhP8ZPoLT7Cxjz/GRv/0XG2MV7eEVwpXEKJsD36rjs8yVhuRLh+05unuO/ZqIz3c0EAZUKX8CCz/IGT1tlHeWpe2BDq/jUeB5p2HclNw1BWKNtMKlQPYXtQquUfGkcNzVhwWFK7Rzk/mGbKWNN7yGmgkoBUfWw9NamfgQ1o8CsFHUPRRimQWMEuW27PrF4ZI3fcCFlcJ9FPpg7RAl6YCky8fww8T+vluaHdYUlfcj4LwtwYTEicM80YF9TSw0+QAknKxDRyzFNeXmvXciMn2AULkqcco/BTkFLLoi6rRyA7J59UdSfccULCWaRO5mzZNKpjui9Fd8k677HKMET6MvJuGwXYOPJoqEXR50dKYgafmg0OqOZzSyLiheTsm31gTv3qLrLhsZ9j7WAcBRU0iRInou/p5EUotZksbhkE0mLR6u6Xzh583GFJi+XFRVMDHkBM10DDZJV8h0Eo+hLx1xoov3mOdP7/Kpp//VZv+sU/b9C9+A8Jl2vIlo9b+k2utuG6n6YVrmztBWHMDm4dVfSIvGrHGeSus8fSjLMevvSY0tTjySrigjXag3BQ+SIfvnir4bnRoTyqLSgzDpTHvYlGwNBtoR9iIwwOMA1oQ2rn7uY1hdCgq4gluA6h8xh8GflyBZeGny/mecAp0njR/zAqUEcl+fgvaFW1x1XbLlo2YPhjKz7ez8dA84awZVi3cy9OgYoaxz+PV0Xc5hikhhgAHi52UuI/kzl+omia9zsWpXTEOCgjVxkVoc34MQuxkpANQJLhJE12JADF3H1OOSFaZopPhdbPCEUYXyoH0yKOa7JM23GhfcWdZURYGdffQIdb+gMNr+f0MsT/3IDCPITD6Qzo6ZmcG2Ohs78jo1358xuQgCWEyCowcCK4Lw/2ZWzGgJxrW+KUT9RgK92D4kDG5Q0oOpzj6IX14OGyx0yaNJpSJYGkDJV64CTyCSc67W9yT8dv0mHS9726z7sc3QCv6nvX+/mpr/9rXbeYXv6k3NpSXbA2b1bfsseJrmLz45W7wOcCTF1px67SECLOnbCyv3BGWbsyPEx9LQmpi+dlYPrH1OWJQwJyvA+YXZcDDGwfU+vLTFkAQQGOCIOSHSF3WUgA3+GEELQlB5IPN+gR7CB8Al7s8GsF4oeYD4GTiDQeeC9PGO7Q6foyBAio/YR6E7A4rL98lzS1DHsV3+KhMZc1nHWPzPv94a6H/2I98m4S+yMN9qbQMyjKZvPgbLuK+CBxe2lBv0JzgHaoANxGg8UV/+fEQvIubxv221jOOsZyf0kIb9gUKTF2QJA1ZMS/mKZ4YRnd0EszevXLrghoyWixjKKIu8gt0xvmE/zLPy/TjiAcdB1NIpaDfDfN0Oy6aBuiE2zW6ZVl1OkVPt0Zj+9GSif5ZESe/Bh0HOOMzlnqDadWpwPAKPtDUIbRJp4evMOEyZ8NkmHB8eRwmO1NnsBc4pOJgXh5CDHE5MxOgR8G4cLAJoa7ycsmHX/7yyq1WfPg2vfa394W7whKuXVjv77Bce/2VVnwctI1YNuzoSpBkq0eCcIC2QE2o4heJMUFH/vBMG/37R1jzBcfGQYo8YCik9EVh+UlAGIRifuwEC6Q3BvCRFikFNOSjtbVr5S0QeHpDQxGeDmC6DISQ0NsceLqeWiPi52ug1cyCql1ZceMuJBtaLiafACHxsR3dvVw9pufeWKdyffgiNO/s8YeFApFfiZZmxwepl43Z6OvPtdE/PlvxNPH4znc+WMwjHCgX68d6hXxVemHfcswO1lm89aBAHqoIxwJtXgh3gI4fCb6Sh4KbRzA0K3hma5oaLtz1IIiJK2p0e8dpGQg7DeOPgINBTAKgFcoUPeHS9zMvuj095qF8SKrKvJdhDX3owGF2IKCqBWcNp3ketFNa6nZ/Sh8wXciEmZkSsyw0lqjupHsYkU9iJjZ2sKPY4KCh2zs/UGOyFGbyBlCD4OMXWBqUfFXJ0Vi6cLKevijcZQOYG02ITxcR86qRcnkI/HKGmIJHj2EcxDzX0/7Fr1vvQ7dY8Zn1VvzPHVZdvs2q66A1cF7xjQbc6wGKj9+NxoJ79aj20OrKcIl1FyYtb2/vhhBbN99GXnWmNZ6wRhNZk/qOKSsh+LinV5eJS0k+AAuNiks6Cigdn1gMYcD6k+VJqzTJeYyg5F26uGRUkyNdPsRM7U9LNAh4fWwCbvgGgXV9NY3OblBQ6qdF6POBAoHNF+dpAx75lLuRH9PlV2Z2QSCdjLww4au7ZnRHtNoEQcQwlmWyq9ey8LEYw7JTbwPlyXjwtF9xmbXfcHloRwr1gdKl7lCqQEnpALyx1aJB3cXCsTDEK4CO/ilvhYAdgyZ16kKrePq8A8M3I3gLKCoaWwKDftqeHgnsFFgiRZ4YtUZkZ1QB4XSqXHCHuQAobQWQKBLvmpKAvix67RLq9qEDanZAkFS7Nk4jPB/aDKPtJo1DOG0YPMwbnoeRD0xw1oyeG+065zSZIDBCMCNycCggsoUQ70DZYNA0wSTlUocf8Sy+BU2XX1D5iSNDPC5fyKprSMXdATHBAZDmBtxiSdxMQLTg1/kefpr9ut1WXbPXGo9YFlg2t6E5QAjxRPnxGNzQJiQ0MPEaT4GmgYFPzSZrKjEtj6q7IaT4YVFMTGokhonR+vWT9fVibjTrCABPO3NSh1hWgs63LORHzrdyEwTcNNqCrzqBhOZn1zO0R/MnV1vrZ4/Snhi1zboeXJJRYPFREB58RZvqXBkNw1MgbvPJq6UN6oBsgno+EuwXnqTn+5funrbGQxZB6KzQg9PlBtSNWudCaJDcA+Ny8LqdQbNSo6HsRWYjLz/dxj74GMvPgAaDoOKGXdZ93y3WefsNEuQahYrAKcwRo8iqFuHV64+qPmofHCo3Weil+hIHXRqDApbt33zCSh3YLW6HxsyPsmq/TBz6k0cRmQ4cdGug0g1eOpU8LnQLcAw0XkRColP18MGvMiqhhBa5cus0W81D8ikrh5rgACDWqAZr5DV1QyU29TPv1HbjSN1Cr1fiZ7E/UGpHzE3tOZBKn+Cs8qWMdHqg68MCiOFfv8Z8n1J2LAQCliPdN19vxSfurpMgF/lq7w+MWWKmXmoUfLncwpYVEFI8S2NYrjSedaxlvB3fwnLhmPlhqcK68Y7e6cuk/VV7Ciwllkhr0GYxX2nCJRk3swksK/itOi032LZb2nr8J9wQUO115EBP7FMg8hY+hR1f+XIbJjO0GQrHzltusvLaPYjPZR+EHE+3Y96Ut+y23ifvtPbvX6a7aZpn4JfmQw2NGcRRqMdEHrJYX4bGqoKUQKcZaB5QFmFpdDbaBEva4ts7tVFeYdlGvurOKWs+djXaZoHplcnf2i7Nz7U+XnhuK+fbKyjI0E5c5ubLsBylZsYnCyjoBEYI4ycIJKekIQOFE5yieLwAQT71x0oAXBRGPFS6AIJ1An38zW3W+8ydeiZTAh48iss7vTENgYIjCj3ZcnsYL9FNjwsqWgxTOODssJU2/XTHgH67wwESspi2VSMPirt73gxexdRmnmn4sCGG7YCSX95TC4YmRKjLG1nRr7AafZ/CxBj9vKB36jRFFxVwJvi5Yc3n3bAU0tkgHlzkvgsfXhUCL2OmxpG6+2AcmoRbVvQ7GSw8S5OfuADa0nxNnuJzm7H8Gg8vyuObQKnN8RGbNdAu6IYAKO+AoFg1Es43QV5ws18TEkLIpCkwYeYHG2k0nnqUcdOWzxJK8CGfKEK0TNT5J6SvtmIejI94/CQVJxhvn/f+d2PQZqi5gKfaNGXt537ZOr/1bet9dEPUZpAqhR6S1WewKAtA5zOQDQgd7anxmIMOWoIH+ZG3f0obQEdRI8vXTUAIhTuEfFUT3wtFXmpTxZfxI0JBx9mHcqTRBS7hecuYMdC+vY+sl4bFLx5XfBMFExpASEBlkSvYLN1w0qTuSwM1FiLE91RAQzH4iXX2Z3HJZj2r2TgffasMkJYLGPiDkxcGcioRnlZEZBc4qOnXcg2gRb8bAraXWOzIROe4QHJ2cQQHGrw6ZM/tEV7LA4HYCgLdqSGY1zCdNDcpH+H+Gt2ebh7XUKORK2nM9MdEVv8SoFRxQWR2uEJI4+ThgAgMAENiPE7uuPmsSQV/zoeKqY3E5Z73IDGcAv39UEcaSrifVqR5AaGV8M2SeiQEE7zc2rWq2bJqId/vBAZOen46/Pj4iA73nr6yVXupujP5NWgSnJDgLblxzfNMbWhETBx56O7b49bY6N+cpy/Y5Octr/e3mL0uIw09DCuNhNGoF1PD1EQHWOTYTnp4mEtELLmaLz3ZRt91gY2+43wb+bNzw3KQe1EwqiUuulPKTWtoanxfPNPlXTrdwUS/qGlpqyCcLLDxw8FXKmsvDdkqjNoZyucv58uOGbfmC4625rOPNr5lwA9tBsBNL+J2/uY6aIUQ6nx5HjTP4sY9EHisIKC+UAFk0xXs4GKpnMPRH0N9KIXISLfHVwqgcyOfe3zNJx5prZ86Gv75lp8J7RZ97wJD6dKpMtGElOqkHBo3JJI/BsqGid2l6AT5YnJkcRMc4oAFB/LkDwGwK9sygV+6Q4eQ7YGFV99Bv+fDnqd/2BC0nS+l1+j1dBN8EJHg7Ur4WAyNDZNGgpv9QpJ+MeJfSAAuBAb2WARODm708iVk7GBG5i8/7yJRsxAv04qZAk5zipKOtoftC+fup1PHoia0ep42rgkta3ZCQGgpAD8EpT6cwFcHs3wUUpdjyaRnDeFHuL6SHN84wAmZcVMW8RmsbHhjABODwo4Twz9NpSsbEsIgvwBaFiaTBE0spx4RCs6QF5eC1+y2knfNJprW+sWTrMF3tj/hCGs8YoXiS5iwLtSkACZfrZ/BMm9nWAqirYvvbYPAQXmZJthwJaeM+PkBiwtXWOMiLFWhMTbOXKgy6cvQrD8Pmd6Kpe2Nk1Zsgc1zbjz46cmwKdE83f97ffjAqX6AEP9uxGM5uARjrooS40W7rnt00+5T+tz7IATL1tiUGynQUNPlB065eX7ucj3jqP7R3mAYkxqbjBsixvTgU4OQ5BLIIQZYDGesyFvHxYVkJ8HtbAoGAhvyRTwO8aJb7bGVUM8PIQ6kkGJ9YhVliNSfCiAOEZqU5kjdhMe3oiwxgtlYA0040KDqDycglpzDKdYxiCiUYprhEWa6E4OSZsdiAi+DtsIl3s4OBMK4DjjqQwBCiJ8ipdBdV6QGB7hzOQftSFNFQGPZWnDyVSzcu6BcIE1BHOQI49sUuNwDTbHj0qpOnpoghEPjiSshZLCc2okfQ+4JMUuCifQwwakZxnQZNVxBwATWh0+ZP1n4c7G4GQSf/3QwLTh1MJDaFOcMwyYhDXjHCmnn50NL434P86EgYDjjUXBRwJC+B5rUDdBmWJ5YIdVRCPw6I8U6bQ2n3YvrJ0NaMHzdTXUNhDSWttQoO6+6Sm8gVZsonczKbTPWecdVVnxqg/o0R/8qE9S75IFUPohc50mknr6bRe+DvoFIA2AIhUDdLc5KLYX1odbEO6Cbp6y8dpcVX70n9HNkVlz8qU/YTiIzTyImXLujU6DfM4PbnWJKGJ0OW+xJFOfKG/l2s/9EZx46+Aw7EPB6JFWr7WG3+wmWYTb6MKpet+RiBj8Yka3uIIAN617aaSOn7gRi4wBBYBBsuFAAiEIvOWCYMA0GhoQYJmr53Z1YJ4A5tiDjBMySUQKIlOgiBn0hLik07iZQnukSE3wFnMhzQQO/vFhu8t1NXmmQjRvbfG4tVKYGNa3Gk7H8WTNm5aXb9fVj3QzybAivayQoXQpApyEvbkQbT21zgvAIBrQ33SEkiwPxcj5LrNv+TCPSaWO9kD9iucrDjXmeArfjoSGehnTn52HZN408T+XD1B29PyqkzQkaEmJ/qXpMg0uyFVjSPXVVOLVNIcU8IQS1h8e3XHK/7E4IHS7hmNZ01zp/d621f+kSKz57jxV3hDz4UQudUzppQp+gl+YctclY+OAccAefXwm22CCtHybA692jJidQjd6XNtn0y75pxRXbrHfZNut+6A4rb9prFYUWCq4/1h1/6hNVBglpTR/TUrq8xAzI55ZnpnaMboeTYlTFhr8uH8Aycx8wG8l2wxbLocKBFFKOtAXoduPCaFgozWZmRaeD4c3B6aUe4vSNydDK+r3pI+V1NueDrT4HaJMcBgJdMFwa8bAgH/jkbX6q4ZvbVlyFHxWUR8nU16FCDYGhgdPtYX4PHcJMYfnjVlvzl0+y1uvPssbT1mr/hFC9GX7iRLhjFcZtDVVjpBn4MJGrWyb18rfk/H5EaIs+woQTCRfumWT83Dran5NHZ6fCCjJAkxppQBj1Pn6n3tUUIkfAy7dhNh+33EZef7qN/Dnq8ZDF4Z1OrAp42ZqNi5dazvdN8aOoWqK5iYBT78mCYOI+XYHlZT4Got+xZFoTI2GvOI4VffJqd9dK9GX3726wEkvBam9pjdMWW/PnjrXmr51so394lvbP5n3kx7DkWhbbkYViQl6R1N0HKSnHQHlrDMarpzq0qBLLzPLqPdb56xt1p5LL0963t0dNPY6xmGTIi32DdmPZYGrZEwL3hWdGfufjxW2CWSV5EHUZIz3vHdrn9ojYhT8SWPxYhdrtxqvt7tnMMN+wIWTP9DSU0YLeco5hPyhR6ujKC1gGxloCCSYFhkkZ2AKjhA4n20T89BMHLku7DUs+3t0ijRfFj/kBs2RTp+jXkE/K67FT9Dl4dmgEE6n5rGOD1lAHodz8qjJfwbsSQoQangcRfK4Ohm/x1F4TRl51y25NdPEoqeBWCTxiXZzQLtJQ1sVn8LA80wY43UoT4WSirov+KW8LH1ToJwZAiORclh4B7Ql59/75diy3NkNjgMCEdqi7fYjf/dDdgWc1lq/q8ZBm3e20eQATAox39/SiwBksKblkJCis2Efcu+PBUjhLfuCBB1hXjtvIa86x0T99qI3+zQU2+raH6YMTo68521rPPS68EocDQnttzFcpAl7B/SGE7ctFiiN1Bz7xov3KXSj/eMMKLPN6X91ixfew3KSAShIMPRRAcl9jhs0+db9nM9BgiU1LdQOjEsKFQ4Z0hcEQkSUlFXl5SJ/bI9iVPypYB4L1SN2zGebnJqW525G6a3Q6ZVH08AMZpEqkEpE9CooU5BIngvSrQBZni0mEpGInIw0OBmlS8Gp68owRjx5Qi/P41KYwrgKPog0UibQaSUDCIjD9Pq+HDnNFUGvjrXlqc54xKxULwMdX+IktT1BkaFiNn11n2doxLSsU1MOk4DEEQmnUUfo5e5ndRptzU7px0XLd6dNy6O5pvfHA24UP+vINBNrg5x06ft0l3hISKFixPCt3FDbzm9/TJ7n0qBGFKpeNMa9sqrTO39xk5XpMVGpZzLsuY8iLxwRmXnSpFZdsCfs50BTzUxcEwalNgcxGfutkG3vbQ238fx6jx2F4t5F92/q546z1U2t1mz9bwecwsWzmi/10Cj4I+AFo4ESojCxAKI3KIyHNejL1gL7rPoDR0bZ6nAnLegl6pKm2rRHzjVD6jBd98nJeJDy1k1HloQnxRHOS01IoTrRhvNp5ZVtEP4RIW+GHRZqGVzs1DKeZjU7bkYbNik670ItwQ1/w4i1JwK2YkeZeAu56zvlFaTjB0SdwEAReDBbeCudE4GAkkbe/L1xu5RVY7nECgRSuHocXWO5RWfsY9AXEKN8HaczolnQMTuajj0pyM5s0CI/sSGgjEAS9f1sffjzJN5LrYwge0duGYKoSm0oeASy7M1CTOnWxNc6a0Lftyh3dcF6Me2TrxqD9jEKwzOgOnZ7Nu2sv2ipEFbhEWwxN6lgIEz6+sgCBEELZBB9gXmRjf32OZWeH1wrzYxT8bHvvX26y4qMoOwVhLC81pd6n7sLyaLfegmAnYZl7xhJoSGfa+H9ebPOueqqN/D40o+edYM3/c4wOq6odOOIoC/kuKd75pLBnmUBmyqpyCicq65g306Cmxlep8LEc9j+Pa/AmgPo58sXU3HevQB9We6CZH4k2oyCPBcmgtYb72RxdkSgMpw1BLjtSVNbIT3ddrhheA37JZOcNVqAlYDBMibIUvfKQPrdHsMl/FHjtvx/Ix7zcxGoPuIeNw93V5HS3i4bCTw59JDHIs4d7iFb/2A2DdO+IAZ6YVh0RNkjaB+NdPcYhib/+vNvFzdrYgtqAZ7SYBAeH/IMZCDVLtIlBLvc5B/009Ee7DooOkPmgMV/CpweEqXXpfNV8K7+xNZxSXwhNi3s8fLcUl2M7oTnEcmssh5SAmL7nocQjA0+en7tES63GhUss45sHdqI97pgJd9jAQ6FVbmhb79Jt4awT243xmQTf4LBkFBrXfMuORlp8zQrfK8WIraaN/flZ4VGbNWN6g0HnVZdb+1Xf0zcCBRYW2lLzV6El/cuFNv7xR9u8zz3BRv/hQmtcsNryhyy3fAE0Jvahl5/LQC7f6GcdnC47eFLyAEjkkRNoYTojBo2HGmJ1w05ocZsg/G+19u99Ry8I1I+YUupj0Lc/oK/4qp6t6I+4r6ZzaBLwCEMf60cwtmFsUDoYir8yDAMft2wjjtnAArjDSwN/GJyBVPNFxDEteBhsJtlaMPqA25Marh6r7C3h7v0JJQdpTmd6w2k6sm4Xq3CuyTwFccLhneeppDTxRDLcoTMDgSwe3gc5QRQdFxcC81tW8fUiBPKpvsYPEMQPuMbEXVCFGBhWygD+aIcMmaRzBN4YmridQjiXg+6EpoFJNwyWTfyaSsXXlFBD4B3A8SYmAAY1NEE9NkNbyxOUjyfDWRclVKeiKtc0llVtgDjRWV67V4cuiyt2h/0kCr6VozrbQw1Ljw+BuUQbSQvl8o/nfWCKr2yy8vLtuuWfn7RAn6nnaX5uyLdfc6W1X3e5BGB+/lJrPunI8H3AP4GGdcQ8pBjbVMUBzxlLdfKer92lJkJhxNYggh2m8ABYh8gUQjT9A11+Aq5Ea+ZriLv/fot1P77eep/eYJ1XXGbTP3+pzbzwEpv5ve9a7782WIEfAh2ArQcYr557cAW3h/ZRcX3AmxlcasbovPva1KupEwHEgqtz+iUNpQ70GBUXXMXHIITV/CJEA9ArUuQl1L4wZFFYpAV0svH8AalJOVK3iwu3U0NaapxO7M8tdDtFgfYKe1JsQYXGloyk0MgkDUQNQTQg6xiBeIKhM1yI2iEoDpYHOd/IiQnOW9uNx66CKo7JgUGl18+qE0N+oT/DgPG9M9qBTh6ExbKJBARqsN3dh/tSjggmWnvhoH/ZmH7xdfcLGoo2x3lOCSg3tzGRUOYlEFz4631hk1V+dihNNnHLqSKEvLh/xOfi9EjM1o7lPCvFfTD8zObnLtaXYKRpoo7UhjqvhJbxH7fqXFa1dco6b7zSis/cbY0nHmVNLMckoLA0zFaO6cBn6wUQSm87D8u046z5yydb65VnWvPnjtdRAoqTUDS2KSxpC6BqFgdhU/8w6IIyxBihJmmYX8DBpRuPK1BY8CDrTBdLWSxbsYSj5td7D5adH4CQ+hiE0SVbwgcj1k8jJso0hvpz3+z2PWgbCKkBbYq5s6UDLZSwH+rgB2f1LCODYST08V9NQCPkck/RGU4GstAeTMVbhnS65dc4Z3wYKl8E/UqHdPDEtlN0GVw0SaKfthyMVratU2ANf2jBahwIhFrEagZnLYBou/FwpzsvkYbNigLjB4jNTTZvYLVktOmHpc4hEXYMpkMs8QfL6WIjar4hcAAdu8BG3vVwTJwTrPWn51jzJcdhQkILuGeqzr6fQJ0inMGtASqnD9U+6GcQbXcTw3x9DueC0YCLNp0LwttDtTRhRfnGA/zCixsTSIMXy4oGtJjyxl163o3RwiWxI4a8AB8CXqp9mOaT1ljrVadY46krlU5x9S4rv7vLqltnwIacuEe1fcZ6/7MemteMtKr8FAj7Eyag5S2w7KhFNvKm8/Veq9ZLTrWRV5xuzWes1SM6jXOgJS2GkOUduj1d7UkNFjHWRT7aBNxsiugMZMYLdAkQdhbvSLLeu6ANXrPdun95jU097fNYWn4bWuJWCJydWA7vtPLmHeLV5joF/fV7rLgDGg+FGurXfPYxerEe0+1dBl4I3CCkVAKBZVQxVAp3BZ/cIJWbQ3sxmEt1apLap8OyeKDeITqY6OjnEeB+l0aASHGa0SKQj5djAHUmMGlwjMcfWjTdNIQm1vSHFl70Hwaz1FQgfbYwp9PElpPtZfCw/QE/cr0SP3ZF6KPYmm4T3ovqcE8KtpyBr+7ySCZrnZQIDBwCN0VbDev9++1W3DNtxf/GJ9Qz/ILypXNKn6gdApNS2kRdnmGugOFsZytGQBrbuWiDzpbE0ie7GJreWVgqYJLzcRgus8ihW/wLwATNp7gBSza+1gS//hJTsxRKqeKiuCQgvu6E3brXmg9dZPmZ0JrunLH85EV6tQjfgV7u6WlznK8d0RtAL15p+YWr9VgPT8yP/PkFNu8zT9AjMhKea+dbxsdBuCykRjKN9KmJcekkTYmFYOYB7g1TLYaHSwDbmfs6bnjXjR0EFp490rLtH6+33kdusd67rrXp519i7bdcbxVPeF+xU4cp+Z723iehNX3yHpSla61fP8XGP/R4G//cE2z8nx5p4++/yBpPO9LKjVMQuhOhnPgxqPiZ+7oo/TKFMYcyJDT36X3wN2LZzbKyRtzMp2aKHxt+jUc8Hi3aA0cPagym727lHck+zjMJMjicQAbPxDu8jhSEnoZvls1kRe+QPrdHuID4YRBrUYPVcKhKiWE+qZtIw2kcqTtFVhb47+mhKvgiG201dlIc/ZoBNYkOTzbY3hf0iZJET5wBIPBZveKLG633F9dZ9/VXW+99d4Q9H76rSbeKa/FXox5cNZywT8CsYLnIORiLV68LUdcAQbChbvLhZ51Wvn63Xm7HYC090S6Nsxdb8zlrdRqb3xEsrwsfKqgzikm5n0mKBB5+yabzJ1dZ+3e+o01vniovr9hh3fev18O+jaceaa3nHGOtl59mI68711ovOhnLtmOt9cun6IyXbu9TM+JxA/zaKGH2Jpc07EPmOQzyxHLQVr/Rppd1ogPI5qEP4qM/1G6r23dbcflWK/eGt1tyv6fztqut/ftXWO/dt1r7D6+y7j/fESLzbu1D0C6PWw4tE0svZFJ8C0LrGzvqx4e8Pbg05Av3xt9zkY2+kXU8FuEIQ/vo7Q/M3wtVg36n0ybi8g9akz5+MQWBzddTn7/EWk8/0ppn4Edg5biz9qMRA8kzwA0DArP0t/APoJERLDcvEtwkwFMLqojay0s/jKxFWe7Zs7XCL9uhhQuMHwVJDeV2w7TdDPudRngYbbbKUKvVqNqdHtqpCh9jUONGsAUZRVIBxsPSVOSO4fUVNuja02D0SHPU3Aig6p3zsCQP2FHd70Kl++hdVl65U3sSZOz/shMUWsHD4oQiDeewH4CXnJ7UvrEY4qFE4keF8qMX6EyTXkzHxsK/9mrwK81XrvCdT/wKMg9AFt/drod1ecdPz7Y5PNOYrMYzXz98F5a3WK7lJ/NU+CprPGWdtf7gbH0effSvzreRNz/Mms8/3rJl41i6NIJGRO2AqItMR8wg7cdhMMiDKcwYBWXM+UI73m3tQOOigIMAbP/Vddb7q2us/QeX2QyEaPdvr7XuO6EhfXNLuFkAQdR6yUk2+vqzoGUu0X6dreFXZZDWGNI8ZhxLU2iDXLJBiDZ/Yq1VFFi8q8gfIW8P2tzn24slKOt40hLLT18sbaq4CkJK9aFhg3nh++hT4KIHafe+ui200XjLWs/lkYklEriqGzmTZOrknRYGMBw0Tgx5s8/rqOQJZHoGWPue1HZ3AH/kMPR3T6zkaycOLZJR+QND1UtAvxuH+5mPm2Ga+51Gm3BajaqselAUwohPQ9jyatMkKmkc2A6590kyxFNHuxO/QtEtbl7oJ4G/bJzQUM35OAb3KvggbOx5RkaE6K7R99dssQy+yRuQ8CF4tlRCrOGwIU4yoWwN3hnir3oaCZO1+NIWKz6BZQz3OtCSxf+90TrP+qpN/8QXrbh0s/gGihXLolerYGk2+qaH2ui7H2HNF59o+WOOsMZPrLPGY9dgaYe2QbtQ29LbF5g+Egq/6D5ZvDCEZ5LQ0mCCjQ+jjW1uA0Gr6X1ivc28+jLrvuVKm3nOV634/N1haQRZ03nvzWEp/uXNVnDiQ3jxwXCvU/7Q5db6tVNs5LVn6t1V+rwW0s+PQl8uG7FsptLrk3uXbrH8NCzjFuZYIvLBZAhbphGLReiLN/gByI9ZaK3fPMXyx0JgY2lb10HMqcfdtEN7aBxgzksQcslIZfNrm7Fs7FrjAqQVFw1EmjdR+/UDG9o69BsvcCs7zwv9onegkwI3WRSuCB4loKY7AVDjISjPtlbdxgNKSKVQ1RLQf29mWDgNNNH+MNUuy2636rrgCK1NA4IkCw28hFKCRzbDac+GEEFXXuIvjsuaukN5e//URZYdM88aj1+h5Qpf8l9+bZuV/GQ3eWIeIaoTIjEkHhKMTi3BIoLgYsC+SKl0B85+3IAYH7/MvAvJW/p1kh4JRt/K45s5sdrj13/55sryMmhTXBpSqA3/TDg8LQjmnJ+G58O9vBMGjc0moVVw+VZnFCYNBUAQxJGmcAJ+1p1aHrU3aXvg1Vkm8JCNdwPv3KMPT8z8/mU2/fjP2MxPf9G6f32DZZ0ulmq3W/nt7eHDEZjgepXNMtR5vGH5RUuxzFxjrR9fbdnylgSywNPcHfBmDStvRjvwbQv3zFi2CMJsHeKvhTZ114wVX0N73LRL7x1ne+lEO6AxgbLyTNPMay+3zluuAqGyJoT02Hsvgn2E+OofK0ZL+jtegJAef/DKG3aFTXkI1HxFS+/n6n0Z2h+0NDXdfqAUmDRN9Kfjqc4jsevcEUnuGFnuNKokXGJiWFU19mTL+S3xQ4sfVkjFYu+DpGYyTN/NcBiNI3Wn8HYlsqKjV3PqizGMoj2J0NryD3BroMDUP0YMHGCINtNKEL3hlygJheqdX7hCSxjeLtcXSbgPwmfG6if+QzkYJ6Se5kcqjMoOOi3a4T96+wNpGDFWjX054ed7y++ctN5/YQJfjmUoBQD3gbjk4mFBaup8KBfLVn5gM3/Masufuc6af3qWjX328UETcFmTzhD5g7PeV6rrCluFB9Ro9NOORFnOG8I9qWp3R5+vryZhf32zdd91o5XX71Ieve9AG/rEHdb7l5tNX72h8EXZmz+1DsIIms+aEcvPmq+zWXxne+MZR9v4p55grZefqj7RQVss58rvbI3LWJYLhgIL7aR3b5HWrqzx7KO1NC6u2oPlH9Ke3wzvcke7lbfxs1dwMwmCz9dB4+x9aL313nublVftUFh4hKWuWXTiwrZI2qDPg9agwEMbBOkHLe66Pdb7whb8cEyHrz5H4ehwn6dA1MkLCEkDhZQQwnU8RP4Qme66u33gy88LDZlgqnJ7dZPen3NI4U3/wyLWaACkMV3aw4Z0bjPOFkZDDLtr7G33inav15E8gOEEGThzpB6LUWiRqLETG3ogObgViRc3AWKPhu4QHR0r4QRN4mKo9r+K5c7Fy7S8Kb+OibAAv9iKzAtTR9miuw/SAjFYQdTUpYIjLWEKT4rhdLu/RiMPr+t92bes/fLvYpJBu6O2dMx8aBbLrfG8Y635SyfZyJ+cbSPvOM/G3nOBjf7jRTb6lodZ8znHQ/PCpI17IF4GlZGGBM+YFuzA47/I/B9icHc/tfiHdpzXsN5XNln7td+z9isvgzDChP/fDVb8y21h+cbN6ZOxHIPEbDxqudm2SWv97sk28qZzrfHTa7Uk0x3L3SUExla9N0plx8BoPvM4azwSGg20Qh627X6En4jHj4gmGZPEBYItP2UR4hcScsZHUlaMhI85cAnIQ698GPnkhTrIqY+YUqCwXlzSUnNmjTqFFdzzGkUaqnPMg1X2ahNhsNIBkwRAeOqVNhRGHNTc2+SBWN4JncD61cdyBGM76K5NTFZuxaGhz8FWhz/yKVSR5ACB2iXdIvASIIFFE4Cm25Wd6BuMhw4/qpAivCZMi8Zr5e7hcMLdwzw0+0WvXVZlmfGeuVRWNqJUVwoQ+X3SBLdSI8F7QIERHl5nGe2Ep3YiSNNr6agmvDbP8SubL8bS4gmrrLgcywMe5BPSTOLAFmgP5tUvYuSpefcP5wjxUjCxzBqPWWUjv4EJ/Sfn2MjfnG+jbz8fk/uhNvJn8L/hbGs882jLT1+i4wE6PsHXz1DTqqAdhVRiurGsnlEgBuybeZABnGTc0J5P6UgCQ3BhPwUuKQ06/HgTJv/nN1n1nW0QCG3L+QWcY8fji/3AvQg/Bo9YhR8G0jBxeXeQS8vdM1qGld/ZadXtM9KA9BZNZgBBxecBm79wghW3TFv3/1LobbTiK5uD4AGT2hxl1PvgCY4dlCdbMQ+a8krLIJgap01YjmV98wmrkQ6Wwdxj4xEBlIGfbe9+4A6duNfo5REOltfrmli1zUrXE57EEMDjBr2vbUXdUAbUMT9rsemdWmg/psmxEzl1nQ1SwgDViwa8+hOdF+YZU0BdaStVFZk+VIJlU/kCRaA3RAVAxfjIsmpnln0ZjXFowWb+YVDXZT/wKtIwD44Q2indkbrvDdnUTFl0u0XHX5vLnmDbekcRfobENawA0sjobhhNItoMSnkHwaA6GjzZ6Uut956brXjfrfpSbnUFJsvGeBeIgzUmRXZlST88/C2LiTAkAUI0SFiWMIkCGKn2DCBNyTl4J4ifEW+99CRrvuxUaEfHWP5jqy07Y4nu6On1+dQS+LWX+jm2tCx9d5quisE/EEVj27OcZGJ9ucTknc6rt1v51Xus+NCt1vm9b5vthQBkrwOKH5yICzcmZ34OyjUBYUaBNjJinTdcDU1mtbV+5hhpQTyMmi2F5rp8HG2+xCqkV96+Jyyv+N1Anqsay7U85PknnbFimfjKGsRpPuXI8DYGalg8RkAhw0KwPjBc8uZ8SeCKlpXQxPTaZAic/IQFVlzJM1MQRh+7U+8N475dBs2NX5EprtxizcetsMY5C3WHkF+21h3MYagwzNNr7naks7wbEPeOvXrWMT93iT4gUd2NpR4/xIq6BaHjcWYHU1VoZFHdaOAPOYZrmH7B3U+TBjSSVc7wYxJO8AMU/l5+qFH5qB3yR2KIH1ZIpfDaEu5244KJGKa5m3C/G8LtGu12Wfa6fDM1G5KmzxKaMk4e0BVSD5AEYqANw/hU/+XGhUFDcQZ8GPO881J+YbOVt3FAYSJyEN+EyXM5Jg9+afn8nrQnJcfYLBNFVHQrIV6jixNeLrjh4EsP5Wc6Sf0CYhwYD1GRo60JSW2GwgHySLe12zDcEHcuj+D1VMToBs2DeXE37Xrg8zXAk6j397Za923XWPdV37LeB2607u9fZr1332T8bFXxuY3W/cSd0AZQFiWmTADWDfXiTYiHLrPWW8/W/lLVgKCD8Gw8ApoMhYU0I/Bxb+prmy2DdsG3GORHLsDExg8CN+3Jwo+fHjUeviPIeioHAPHys5ciPX4VGJoZBRqDvW0hVPmJsuYTIGz4uS8+4sM35LGY3LubLEI9oWXm8yCc+K1C7nP1IMROX6SldHEN+nz9tBXX77GK3ymkEBwAG8wbjX6Gw0E3yaNB6FEz610GrRJ2xU+EoV58Z5deU43+UNR43R8UGllUipglsxdg8yFkRyCHMSk3IylisOt4PE9FP0zBsWUtqJWHHi4kDgSSaipdT9vdpKc87h6GN9E+gJDi41W9KIIAZ2WDkwZb0ivQ+5O8TwtsuCRBAZGnjhMBEmOy4/T8GL8IvA4Gwk3v/uGG6Q5M2lv4krKYBtLi5n7IMkz84IrZSVDSMFF3ORdslQNOxU/hPP0g2k4VjXGDg5chOI0286GbsaObZSaJUKJeqnDlK2B677vFum+9wrp/d60Vn7xTH3XIV2OpdO5i631pq/U+Ho4EdP/+RggeqG+Mq1Ef8+AFZaQAyzQJ0I7QjPRuJ77Chcsdtg9v+2/pQIgs1efTC75RgcuuxkhYqlHTWD1uDSzJ+HiPtMTYd7ybly2fZ6NvxnL3Xy+2xnOPC3tNKIM4IKTytfOxPG1a8cE7rfvO26zzxqusuhl9OArNjmkjrXBzBEu863diSYxyYYmsvob2pLuEa8eseQGEFrVo/jgMg/VVnUO55GZb0ECQ8vuEXDZSS+PZNd05fsRyfVk6HLSpRzU994rAFxGzIDEOx+AfgqfLIIkr/mv+eMRAo79X8C1dnUP+3B4xS8veZ7CGqSFou0AiPIy/7aS7cXpqHKk7RTY93S3b3aLrmgoHJRs/zHk4OEjpBoE8vvQT4gBW48sZwxSZduIm0rhwy0cNAL/8DX5MgCq+a2GABjifwaL2AKLyR55MRkkhbe2f0a0RwzRV2JhEvMoK5aiLXF8caYwAuvulp8t9zjXsj6C3jpyGhbLWFHpYoOkeNKUt0AKgSVKrweTi2yTzsxZh+YRJTI2GS0oImN6/3KIJzycrVEvlwQsMtM7ef99tBbSH4uN36gCqPtuuX2xw8EOo39tlnXfdqgdwux++y3pfhAa7fcryk+ZjKQdN5JZJ6/3zHVaCj32jkRULrOMMC0ascRyWZQwjTQZX1CV8Ij6zkg84r4T7pr3Wfc+tyBPL1s1Q1y/dIa2ZGp4EJOJlEyOWn7ncmi85SQ+a61uMWApqY55CikkrJwfrGnKV8fpDE2Sdii9vDD9y+OfGfX7afIwtaH98koF3UGNMXoNNOGUQ7qftxolhzMV2J1F0uNkO0bAQHP7hZ0oRAhvDSa+sbZ0mKnrowW49UGBanh5bw/10E+52OzX3CW2stIqi1HJPQANKrsR2DRuN+EMOIVEPpBWZfOYzjLT6J4buaBPkUxx5gkXtiW8ZOIV3nhJggPK1JPryLU9uR0iYCrHDEaTsozAMWYsQbYJu5APLoyu2BwsDnoHYAYgvoR3CQmDKRVsh0YZJvfKDJxQ2/NENAdV47GqrJjGB2Iva7+mEU/encdMXk5bvqKLGA82j99E7dWqbe4hBLiONWCmeNWo+/UjLRzN9Pl4v6tOSKeTHJSq/flN8epNl5y7DjwM0KKgX5SUQVFxiQYvVO5f4Ajtubv+/9t4EwJakKhOOm3ervd6+r/369b5CN01Ds+8yoKMIiuPggI7LuDCKygi/Iy4z8+soygzojLiOvyO7CIoCiuzI3k039E6vr/f3ut9eVXf5v+87cTIjs/LWe729Gpz6qiLPiXNOnIiMjDw3Im/eTF5UZxvpgmBV/OMHCXmpcMKZQvvD9xTqZQ1orx6Eh+Xb4PMHdNKyzQy6/A3i4IaDaq+AANN6zla9R5DL1gEnaBs6dq8T6+ZsmoGHPCuqgvvP1Sc+0PiYYK3CMEdRUH1oActUzCgxxuzeLi+vVgvcA9+WUakrGqhLVAR6JFkpbwodEublM+ppAMbGHeq2M/Ywin9LLve4e56INM9E/7aLRT7VV5Mj5XMcXxjwt3tcQyyCdTQK4ljzhNBhNCYqkHfeoTKUUxEdOKXIL9DngBCixpnTen6Sf+pzYOpxG5xN8T6iRUgrNh+aVluUAlgPeGVjnVSLxcCBbephEWgX2yo77o+aYSebdo/gSc2TSFZOCfB5WyI1d8jyBIm+GTgu36BXsjdPw6f+CzdgFoLlEU6uwVUYv/xNHot3m6F5GWYE+46F/if3hSGfYAkfVMk762I/rR8PwzEEJ8pjtbTjH1/62bxkTWh/7/bQe/tNYYiZzoBfUvCOdgQNqwfLsnXtkK1vIRjiQ543lOaVGKwPzauJsaUMM74MM5ZsE44jmsAgyHumWCA7AzMZZPvXos57Mdw4G7wf9TJwxMSH6439xkWh0eG3juhnfoGAssObH9SrqHhrgX7QnYINoAjBvP+PdyEId0L75VuwjGyHBoIcf8XAp5ZqPwQv78HDA0nSlzlq6kqozg8kXQ4hdG6kHuiTOvjnfhirjY5/Fo4Ns1P/42Li0QapFL5bpExpgOLp4XIi5VPUyXIM+NvUeXx+pZ3rNUaRHQN0LA6CdTpzULIMRyypJ+pdboa+SXzGvADhMSwPzl+t+2z0LZkDwaD/AcwcdN0kHuQS0AoIVTX+1D66Vp4UBVQm1kc5DOIQKWIIJHqZAn+ewx/U4gRisBwcwtKE9T40HxbefWvoveUbYf43rwkLv/210P/v38Cs5jb7Nok3D+KEsmso8iyfoqojkUnMNkSwwZg98FYGznQUOO7GTOqGI2Hwj3fbj5bZJ6tbYcAnGaCvBh++29760kFAgSd6dujNMS/YFNo/sie0vmN7XiWh5yttGA+DG49g6Xg8ZE/FDGMPAuPzN+r+JQULnOx6wcSd8/Y45ORwCNFZ3ueWNTFvHdiLpeDTN4aJf3xeaP3U2WY4jYDH6018Oihmdo01WDJevlYP6mPB6FIX2JvP2x46/4FvvFlnt6BgnzmrPPYDnw39f7rfnkLqBfKCAMYbv6XUSy0wHczQb42z8cF3BpbMfPwzr38JaSHmrAer/TgKLO1J40eM+VEm75CYzwEL2rkthgqO3qH2eNtuEDvF4Eh9pPBddDCfjnxPXkedjkj5E2HQ6w0xwU5OnFGQAezg2U5zywselIg0QJEldeeKIhUgIDQ2T9iSzz8pSXASDjAwh3wJJYoVQSWFHXyHeBhy0JVGUWyIc6qH3/bwGVEMUAg0elU6ZhT8RF5AQOr93vX6KGhghjD/5mvD/H+7LvT+el/oveP2sPC2G8L8G74aFn732tD7H9eF/jtvDsM7DmOJxc+OiLS9OqtRDyvXAAZIjqLrecMx3+RyzurQv553i2NGsgv5nZPqg+xcnGxcPvGLBC7lvvZQ6P8Z6uOFKbYd/3m3IhB1//MlofPLT9TJ6V/l2/VEmE7j5N2MJde/2Rlar9wZBndgv+/BkgjBjQGJSz691gszID3NoTpzAVRXLjZGWxxH/mCct230PveA6ml+2ybtS3iAb6zG0lV+sdTDvvSu2q87+EvHVW3ElIv3XSHo9z+2D/uL4MPZ2Tw+rPiBFevOi+GgD27jc7f2h/6XHgwL77gN+4Vl5tWHQus8BCitrRzecNK0YpeXpSMBI9pZiuPNBfSVjz0CZws6jf3GWmxsUj48crw/V7uKebzxSIOUl7P9KCfqPCA5X5cnXH4yoN1wng+VwgD1Qupa798IZpk00GNGpzx5ws8Sp4QcJnnyaURxUMT7fJ6xUZ+ytuSLdphl8AeudSeLo6gaNkheo/JijHCwDifadp3nbsxUPsYfzu4L8//PlWH+578S5l//5TD/U58P86/9Uui97XrNZIa8JrZzKrT/1e7QeuFme68eX1SAEy/bMRGaT9+Ak+EhPTd8/g1fCb133po33SpO2k3WRyp1LQThfUdDH23gPjdftA2BifcxdTB77GOmdqd++xb0Gnb0NmZBbMPw5iNh4Q9vtt8Hsl/cJbY6XXiRnV/3c+ak/nZKEyy9tk/hZD4Q5t94Veh/9oEwuP6Q7gLPTsc+YcnJmzn1IgheqkxnUnCTI/J+jZBbV3N5Nf8zXwrzv/S1MLwVHzB8PvsDCIYIMJyl6S3I1x2xtymrkJd0auDXzgt/cSs+CG6y9x9iSZzf4AtT7hJL8NaD3u/fYLNgzmZ5HQ6BvslHs5yFILWAMh4J8yrKdRH+MR17SjDJYtsUdJ0PexVO7KXAMYlOLZwhg3+cc4fG5jvfMjOptF8I5qvBJpWliUjzaY+6fikM53t9Pq4lZkdA3pMAELvbO19IeR4cJfAcTdWW6OC5N4DXMy5fjyXIBgtIbg++/xEEi+OYSSTmCSvYzC41gEQiDhDIwQ8PHA/9P8TM5zevCgtvQvr1a0L/M3eH/vtvD4O/uwtB6b4wuAazoQMY1Py2CIGT12tYtv1v94bOmy/VEobLluZzNoTWq3ZgdoBl07PXh+a/2BwGn70PbUXg+zKWSbyPSGCbmNgACaII7cMsbvhPCDR8fMm9R0PjjJnQ/pmz9CJPLn30TSZfT/4NBErOcHCyDTHz4h36GYMZI0g8bu5aHPdb9RXS3AL9yN+wDa9H8MAsjE8eGNx4SG841g+oZ9Fu9HnzOxAMOXs7eIJLJr5b3LBeBtNZBNmjA93fxVseBgiqrRdv0TI628vnsGOJ+ay1oXkpZnox6FiAUMMB8PyZz/+6KfQ//wBmk+B5I+gHLJjbgS2g9yOuRzC/A+c7L7YjPjefvz60/u0uvR3GxiHLsA6CedJCxq2NIfJu5y1K6yt0DisLio1rcysVTcuQtxI4voca3WPfktektL/GCvRXF5zqElGl1iNL4NjccJ6/w/ZjT5I2QFDfYgOlHPIEAm8fULEg+NJYoEMm5pWiHe29suhTwMnReNp6O/GY4iwh3Hw4DN57m72AQH5iEfIR9omusIkM/YOTTJ9bumY0+MoD+MS9OfTef1fo8+ZRBCQurfTpy0eXYGajAPQMBAleQB6HP945zVsgeLMjlkrNpyGI4oTgvUB8Sqe+eePv1HaNh+6fPDm0/91e+MWS439gqcjlpGpnsrbElovV9TGY9L+wP/Teep1+vpJdvC40n7s5NL9ve2icN62ZJU/0Bl+kij7pf/i+kG3Fcu3H92CJcxAnJZZRaJ7VEPdV9RCxXu93EF0bOn9VyJ6DWeum8dA4E0FjYzc0TgfFkqrJN86sb6N/7gu9f3pQD+DLj2EVlHmKVfBm0SZ/ejOLHWM5dO/wlmOh/+UHcUjQn3yMyv02k+r91T32CjMGS285v8Uba2NGekuY+61vYDkIDZ/5jiC98Ac3hQGXvLzoLmNUgTHR/yKO5Z0YIxCx7TxuDIzZBl4wh1EcD4KqYZ6MN9x00QKQkeCyNHBVkXsqjHMPfkQKMI/EfUaQGs62v6WCVLFfBR/3qJTon8l5lxOpzpHytTh2vN/Deq/vA2UkqM4PBBj+Q+YiQt905EfLgTzLltzThrbuABt++/TS7bac4rUK/owDJ45+VoFZCj8xBfdT8kd4vQxQHATgNBiR5jCDeNbm0P7NS0L7Vy7U3dY8gRpM/KYs7o+C40YM9N18YNuCzQY40KnEMpE3BWb6Tdo6XTNqPouP8cWshjdlfhif9PsxKzo4H/rvuEVBkftRCzaLfmn7N3fr+g2Xto0d02HwzaNh8KG7ELSw7y/YglkOH7jHi+bUj6Fdc5j97QsLf/TN0PvzG+VM8biE9LQiRxuTcKbT/okzQ+v5WL7ig6D9E3tCtmtSr9HqI3jwGtXwbgRGTtS+jiDFLxTY3ipi1wp0jaTu5rHDTIi3ILAVGV9SgaDBZSyXYJql3nU89D51f+hffUCvl9cHEr+wuO9o6H3kVix1v4nZIvr3efjQUj3wxPunOLNVNELiYUO/LPDNMp96AMtHNIBDZENHL3Pgm2+sY5B8oPpxLoHOFoNtd42dG6mkQO4OKg59z7MqfmySkSz2v4ClLnbjYKPx8m+pa1IEe8CT+0llqa5O/4hwbG6As3GI9YV1JhOdJV1qcAVZURw69DQPhB08JB0lSsD7AJEONBLBP8nchA55EZhLjZftxOHjhVbMUrZPYHa1LgyvejAM+R42zU5imYj02BegkEPLKmB7WGN2KZYZL9oaspduk1Qn7nbMKHYiaHEwHUA3rEMQevIaLItmNFPhN2FqG13xsTJ8ThKf3sATaxVmP7sx4zlzVo8+5t3dvtTp/cnNmjmorGpnsvboBOOTAHgdhXp+7U4V+pO3JPAO/P5H7wkNBNfWCzeF1su2htZrdmLZtDFkCGi8k5zvA+x/lF/NY+kWf0Ji3q0u23cHeP9AmOjoIXZDnCjNl2wP2TO2aFnJ39YNv46ZCgI1v4Vj0Ojz8TScZdZ1MoNFKo7uBb4WiwGDF+63oH+3I+CeBtkO8PDFvuM9WQMs57jkZPBZePuN4fhPfT703nwN+hyB+OtY4v0VgjW/3dw4FtovxwcY75nj8o7HCu3qfWQf+gD7AhN9E4tAO8BStv0KPoI4NsjHGgl5jVEpIiVIi8S/WCrmuU371GkBuipJvb/licQ8enNw2A8hSLGXTjk8eDwWoK+6xN2s5j15P5E/GQznj/X4VKliJhU7u9aBexfFwYOR2dqBNfBAOB+bxKwZGjhj0YABz8S9oB6fhs3v3aXlB0/g4RcOhMEn7sOsAkuA992ua1eqM/qRS/JkCKeAllPRMB8vfN02Zmj8ISxfpsmZUetlO0LzKWvs/iRYcYmXPWGt3gCcXbYmDHnXO09a+uBsig/q4w9peV/SLUfsOUnQt/giAeQzLnUwAnt/dUcY3sh79Woal2GHeR8Yb1+IP/zVvTyYTXEG0MSyj7M93q2tbzdXtzG7wYn8bixVv4ZlKgI45XwpBH+crXcCwq2l5FiAiOPGGQSnxp4pfZvYevlO/QSl/+l7sIwc1+u4eKe2fgbDGSJvH+BTHeQ5Qn6ARCREOctm/FaNDwDE8pIXzakb3DMfhtce0kPw9KZitHl47zFbAh6aC/Nvv0FPOR3ccCwM7uuF9ku2he7PnRc6v/HEMPZ7Tw7dX78kNC/BBxYDEmdjfCPzu2+z2ybYblbOdm8eD81nbsIxQR1skwci52NWTGnwWO8Z0nBkZ4ZJrHdTfR1YjVsyKNrpYCUo7WPsQI9PhOUBT7dHCvYFy3tvVVOqI1JaTd6H5JfE8WO9hYUeglRsOTs3deCo5oXo3Q5kPHAIDKJyEktpMACeJxioHBh4XgFfWtl61Wl2XaiNQIWlAT/pB3w/28cxu+AjRryou/Vej/kCMIztseaA45uS+YA2zpo2IljtxXLy/VhycXZ0PpZbV2FGcc1DYfDpB3DS3MNvFtDz8MGyvNCLAMXfhPF3dAPeNY1P9IU/5/Ob7tJ9Or333mHXuRBwOdOxNnkLYgO5C5gt8mZKBk69gIKfqVQz4DwPM739OLkfgn8EwN477wz99+7TN3fNZ20IjW7LZnJH+6H/ibv13j29bJUnsCooKF2K55nC4wCXYQNng11dq+OTMsNUV7+rUzDnFwZovvodgSDwnizvX3qiw5GwcaC71XlMcYyH+/jFwJx+L6hrfJhR6UMI/dYYa+iHwNneVaH7hvPC+J8+JYz95bPC2AefrXvH+Az1Fmd7XLrxR9OcdfI48AmcV+/HTOw+Xavj7/W0j5hl8cUV/JG0fbtJIREZz+efWtwkvCiNotwEkcZxHZ3YNoXbGjTU3TUBJorw+YYjlQ2X5W5zIj+cDxO+z6RpctAv86RMmCznvNulZVJ+SRw93u+hQ/l1kvK6jgOBT4ZIvHOLHo9A3ipyK2whUFllTWtHjKy8GE0HSjRTngORXx1zkJ81HZov3Ww3NeKk7r/rFj1aWMsRQI+ZZnHaOuTTHTLLECqhVc+vvtd1w5AXwDFT6X/wdrV5eBtOpgMLoYnlZfa09VqyDfgiAJy0WnKwMEiGcryGw1eYM8j0/xbLUJ4k+zHTeesNmE3Z+/D41Xj/vfikt2ZExHZwH/kEUsw2QhPt4+ODaUc1glRz70xoPWdz6H8Ds6Xbj2F2hsMNPZ8Bz7p6vBeI13kw0+Hv+viSTX4Tp5slVQNs4yySEKedZAWY6WzAPvB+JARTPZ3zuZsD70Ea8Bsy9A2XlAo0/NLiQcj0+8nog400N2XAhnepz/2HL2IWeTs+YCDjfU2cMU22QvMFGwPvyONNu9k5a0L7ly7ALOlJWAZOa4bafB6W4bzGx6UzlncN3i7C6ngjJpfNnCWx/QzO7Ov/ib7G8o7X7HgvmWbvKNd85kYsaVG5jzmBPPefJPaDdsVlSIRkablCwXFEY5OYjW+Num0BfS6YEowfG24bC/35gCny8iAezUeEdC+1J0hpIHI6KhEpf1I4PjfoabnHzowpv40fUEebuNZzUiweFHFmz61aFAuasILcu1EEhOwiLHl43ejLWO5hicCXYvKTf/AP94Rw3UG7/kBrFNWYi0VFVZW0ZITinimUw8yFJ2nr2zbpkSBDLD+y83Bi8AUD9yLY3HRYn8K8+Dq8GUshXg/j9NxdcHaHE6//+fvDwm/fEIbfxBLvCatD/z136qK3Hq7GazFTCGIIer5cstZEJwT6iW8s1knHR/Pm7YYt6mv95NkKIP1PYsmHmUNjFwLH3EJY+F+32iwIDWpesVZvCh58EbO+z92PZZDXA+BgFD1AJHnUxWdJDW/CrBHLRt5Vz1doqR9mGBBhydke6tetCZyiYZ/10ahONx85oNLtDF95QK++ar0CS2gs15rftkWz4u6/Pzu0f/Lc0P2Tp4fu7z41dH790tB++e7A51TJD8cMG0ffnAFhmZgHJcqp0hZ6LJX7/4Bl76fu1fUyvQeRwfZMBHbWefFauxa4CNFRTgENeiAXgdGBVqMkIcjZHNH610OVb40uhtka1Pv45+cTqpjPmv2jUXXK8UiCVHUfPTClQcn5VO58Fd4vJ4PGwUNY7fFxLWqFdz8U/omy6EAClRpYhsmDG5dG9EczM+UhAqdBlyQVAiVDosKgWNI1LlunZxdp+cWXbnJP0dD+R+/Mm1S0MaaYLYMKq4Zt0OyLMyneU4PZAr8O73/yfsyqDsiO9fXfej2WKAgg/O3c3Qg8OHHYNEJ1HkGH/W97vhOfk8RnX/EGTD0DnT/J4HUmXicBDbzuwnrVOGsgg5AeK4Ig2NiI5Q+/4eI1FL5aii+y5OzjwTk9FZRleMFfsyhey+KFZs54uNS78iBmLGjYkYXQ+4tv2o2ccZbJmhZ3CSWWhvuwhL4KAXAfZmtX7tetD3ybdHb+Kj2Tij9n4aNTBl+5P/TefZN91X8dZpY8DtaZZCzBJQND9pSNofVj54T2jyMovfGC0P2jpyAgXRJarz4j8NlVWr7z5z2H0bfoA42JvE30ycQsNbHX6Bty9R/16O+5//p12KB/+YFw1xw+FIah+9Ynhdb37tY9aj7DJpzm8APpY40bG/yGvEAiAyhlYjuYLO+2pvNtCnpROWykldvGsdBtf8tdk/IeIU0T/fHzi5Qp1TmqslR3IjQOHFqY509jeO8Ti/LY6SCTV8cazY+jetxYB0U6ABGyZRlmeO2JPA0oUMKGyR2LRh3t9DuuzSF7Nqb//HaJ98vgU775yh0h8FXeH7pDJ3XeNhQh5CryZIznNpfCHqUYTLqYKfGaD4JKtgXLHywVpD+AZQ9mV3pjMe94xyxlgNmd+oduEEAamydticmAwGtLV2O88aI+b4DkTZdQDe7GJzzUDEb5k08J+uFM4QCWZ1gSZhdiaYssA0XvN64O8z/6T2HuX30qzP/4F0LvQ/s0S2s+fWNonG+/bdRjcffwuhhmIQ/AB9u/cwJtwKzz05hpYhLn0F5j45QnlwIAya5pBcUGltZ6csEd2Id7seTlBX3e/8XAfBsCLK+7zWNGeNtBe305288dyw9oBPqDP7tpPhPLcz4BdAoB9xiEmEny+hsDc1pCPDfiXMMEXgGEiRL0N+rkseZ1t/nfxweInslOW+gRpIffxLKUP5+5cI0tz6FSM6k3Nwk8l0jZIaJIXlCZxCZC7VAi1KORs221hOdJaZPBP/7nh/2AT97lwSMJUul+FntfpoTrmdKgNSp4nQwaR470sNTjG2OiBK3RhWjkc2dkYiv9g2gp0FTJDogVjRVoPPigkBJ8WjlZBjZ86ra+Z6fd04TBPrgSM5y/u1ePGln47WvxCRofLxwhj9EtXfpNji7LQSG/ReOPahno7sCJiBNpwBMTA59LJt731DxjSsb80W/gL/bVTvrGMN0wFprft9PymFUpMKC9qov3M/EaFrPgh/EbSYc+fXl2dlHPDOrhiyuxv/333RYWfuProf/+O/STlwEDEAPS6TOaqWXru1hCbdF1s/5tmAVhaUn/AwQ8Ln/5rVbvT2+ya10pYt3xnNdm8CUsVX8HfXg/ZnKzHQT/Pfa7uvuOhtZ3brWne2IWy3fn8fnnjb2rQ3bZptC61F49JuQOWYEYO25canFpSJ6g2kcoEKVC7kJgz3gukcJIfY9jxYfl9T+6r/DFGSfq4RK+eQ7v1MeBYF0R8oKNBcMl4LugcQjG7dMDVwj1l2oKHV0VfBW5Zjg8ivnxt+y3eyn1Q0vqvCeiyj8iHDzY62G9l3z+OnAo6NV7Nq1BMh6qKqIkL0cfOIGMBcgj54PB7XNEOfU4uRtPXh8a+HTUG4L59mDeO4VPSg6EPu/S5lIHvHvx9ubuCfIVcHaQXbEBMyosrXDSaxbAkwq2NOf7/3hnOu+f0iue9mMGgRNFAQrOdU0MgYLfymWX4gS+eCY0VsNX9MF26NsyHrVVWP7FtpBoibJ/Tnem8+dIfJql5soIjNnTNoTWD+4Jnd94Qhh73zPC+Oe+LbS+DwHkEJZ2X9iP2Q1mmE/FyciLyexXLg0x82FQ5aNy+1cjkH8Ssyl2AJeP6QyOlU+0wsJbvh6Ov+KTof+J+8LgRsxAbjyIE/9uzMamQ3b2qpCdtTq033h+GP+zp4axv3hWaP80n0qAmdx2zLz4dE/vJLmOO2aZmHVZAoo8JU0yF8VpzbzxBScwCGN3Ft56LZaoB23fCPQfX2La/mEsU/fakxysmqQsXJViTR1kTkMw5HnAdBCZkTKBOStLbR9MllZWLQtI3Tg+nO99S12TSveEuzAq0TeT84TrqqiT1aFx8GhvAR+OXIAUUAYuSEHSYyXHUlnwWVTOhZVyYlQY1AcDkyJKBOXMk9IYn4ytnzwrDNdgOUI99lqzvNuP6Td9g0/crSWAll7RnxfXOIti2ySgnvcm8WmQOAGkx+xK3ygSOAn0ppVNsOH1GQZDXg9CmxSoaDeFwEAeusEXD2BWYjMxgSGfL0Xgcm4vlmkMXoC0nK0h0A7umw/ZRQwKWO61m6H9788J3Xc9PbR/6eLQ/M4dup2By67GRQiCfDAgfxN3D+rgz1nY7gFmbFj28R6q5rM3htZ3bdWjf3v/87ow+AZmYt9Am3gfVtq/XKqeNhWaL9iEOrajjlksJ9cjyK6FX94ztgfBCG06e03gK7k4C+TX+tpPlme/lToWUvHKIEua1DcK0VzHCWXMZbUc8zREamZ696G+SU0Cr16WgcDa/sG99jvAvAiPkyysDmOXhtpegYvkzJ1XYSExaVWkRCFN0e8NjnTbjWV5CQPhwePhgnvje0RKP0slt/cyjjRf1dXi2JEF/sKYzzKM3U2Aes9HliD1VEUuS5TGwiv8qBwOdvlTjYpYQKMpGuYnFgbhlgn9jIMzK+lIGAT2z4f+790QAr+hQzBwqLixRqOAJAcyrC47G5++nCnxnqyLESz4rRkDCpZufPtK2I/ZG2YpjVX4uPaCcMbrK83nbNYshvf7tH4EJzeClu2D2Q35OnE+dA3tZymTRnA5iHp4HUw/y2EZBj5+Zc/ZIgMmjblbfHTLi7aGwZ2YffHbzq9hbPNEZVt5YR+BrP95yD+zX3eo8zVOvXfdouWkEIko+rD5ou26MbLzn54QWj92ll7WkJ25yp7VxG8luZxj0oGKLeZJbwx20eT8M4CmHywlUOZ2EWkxI7FYxc6BY8HZ3sLv36BvIdMlPvus89pzMJOMtxwscmG2FPu4k0ldVZLBiHZVvcYjhQmVjcuIapg1J7ZNgePeHB4O6zvfUjMpB/exGoCq+TSlOvJeN/Mni8bBw4PesDfU3XA2N5LYSH7SgY2foOkHDtm0RKLKkR9f8tzEAa9EZ6mBQwOegI63DHwHZhbP36RP9ua/2IjAwW/DMIP5NL95utWKe2BLXKXnTSQarLkJymhWgqDA5Rsv8EpM/3yPHk5W3mLAZY6BXlAaJwfv5+Gv7nldqPXyXXomuV4eyvfRQc+5KWc2+h2hlTKQQcMGtx4J/c89oNlN6fdx1U90ztRu4u0ChwLflze86UgYXn/YHunyIOrfjyB15YHQv/WwfGfP24yZ1eaQncFXXCG4xlmcQJYX+zEr01f9MSBqP3MzMOxLtcMapdlTRP6Nat5gQKbIF2YGRYbELoWbY+PFdJqrjAVB3byJWSeD7uB2nNP8oTf7i+lYL7RfhtngE7D8xYfG4npKjqVV1mW1SMqoUPSZytQ+QCSt08d1QU1qSF1geX902FizLD8uJjxQPFxwX+oSQVoNSM4zPSocnRv053rpTCrvTgDuleUGvLKpPuZSEVCySDI2ZiEQNVbWojy45KlnRRLiJMOyBjMZvi1Y13emsPucfSBlL96oGyb1bR8vXEewHj8/SAh6Y+JSTWMPg5xLn8F1h0JjA07arZjV8FsoLsf4BhMEpwZfaslv+RYww9HJLg/mlN8QjjfD8KsIEJ+/TzdBdt/+pNB89U6c+JiRdBq6b4c7Gfckb4vuROfPaQ5j2XcjZkb8BozfSgluBWAWx32b/4kvWkC843hoYHnHe5d4wT3j44DfdEHovu1JYfxTLwztN18Wmk/apFsBeHLr8byqPDlqZCBnLeonCZNaiyJI3KA/4okpUWqobRRYNgEEuW0NEnuZyTG8qb8Q2Fkcy7z+394RFt5yPfYH44BfNvAV8RsxQ71iXWj/2Jm2DMb+pOPMUK5cwwrU4w7BIovLRaRj0MuwjTZoF8GlqkN7EP1TCOQuIMBeHG6Et2BauDzwj9yHC6wVtB8sz8Q8Ez6bldI8qdsxedBy6ulkQLvev375zvM3rh/b3dfgpSgOFJkQJtOB86PM3gevXGEoVLIV0IfZ6ADKGH5w8HX84VOEYoL18eZKvjKJSz7MGPyttIGzHD718csPhOy5m/RMawa1WNCcxGZHSdwA3FcsxfofujNkp02EAWYn+TUplsFo0kXyfcf1xl6+H05v/1WjoecJ9Kl79Qv/jNeF8KlOf70/wlILs7LWD5+uB9nlFfLiLx8t8rn7VKfuql7b1l3a82+/OQzvPqoXJfDJlvzpjiriTOIogtOBOSxrcEKiD9qvOV3X6ZpP3xKaL8BMYi+WanxZKWcZsSoj7FMx8GR8uV8jBZyNu0ZrbBIDSuzg5Il/JX9CIlGFyCtbthoJL8rjgA+AwbUHQu+9mCnzuCOQt75zc+j+2oWheTEC9NOwTL10g4Kx6uL4SeqxEUxQZ0Q5NEmxxrKL+yU3TGi+HzHPErmTtHTVU9Ei15CiEf/Umv6eD5BdDhQf5w8PbD/LemI+TZQxIFXlhOs9/3Ax7B3vzfGmYu9SW6LwMLNL1a0AdDxYTJTRFLxb5MdR+hp465yqPkDlsNFBrwlQAqQIVO3v3xOyZ27Uz0H40w0+cYAnMu9rWvjlr9k9PfECtxfLEXlvnn7+g2Ucf0jMi+C8H8vvZ9JAvhHLsc8+YPfk8Gt/PiGUvxt0wFF21oyuTwU+/hif8IOrDqBd3dC4fH1o/cAem22xQgQoXk/p/fGNYe6HPh+G8UmYgS9N4D5fezCEu7GM4+0DakJsJH/QfMHqMPa7Tw4ZglL7584L2WXr4+8XYXMMy7U+TlL2HfM8uYF85oM8PblLdaepSmDR6inuTZArdIid8hSSM6XiFmBSInpwU6+QFRCRlBCL5JQ2vDXk/uNh/lev0k+TGlvRp/y2dKodeh/cF3pfPBCaF8bXoCk4sTi3RT0awbEfbAeZwEPE9jPr7XdK2Igmk1IUEiGNebmOvGD2zLFu1S+pyQl1B7KYmC/bRXOCZ8gjAS+G+N6S0k812f6X9V7mUWFuobHAWRS92dfslNphL6pgZ5OnUcwqHwdJPNJ202N6aCJyARj+0wxJsxU5oBC+ZIcNZWLNXhdz+WgUzB543Wfwj/fpBs/sufzBbRYGH71bL0jQ408q8HElEqk2mA3xh6uDT/EJmVhy8VpHVPF+KVtCon1cat1wSMHGnAFUxWXT4GP3YNl5e1h483XQN0Lnv1xksy7OAAA+XaD3jlvD3BuvREDM7EmefAnoFRtD88XbQ+fXLgrtn0YAOm+17vnJQee8D4p3xzMY8hoSL7pzJ3xHSAnJjLV9tePoInl11xR6vxIx71kiz5FUkp38sNDBYh9YPxCU5H0kipS30YgZEWByHiCPftXDAP/qltBoDXRf2OAz9kNsPrqFP+Zu8VEsvN5Ge7pg2+XH2mX12P4byFjGbMHjnyQvBpCPbAJKZBWp5+usPTB5CfaLydxyMBgOmsOwbPdIEYvPkJMDRzPXqNyXNNlZsphWE1HXayeD4aFj83xjjBYZCjI52MFFdxcw3kzjgcERN0s/NGJyWY4ooN7iEqxFTa76xBd1G1Bivh8as10srTBI+fgSXlC+86jumGZAYSAY/CWWBwwu1SOR+491cwN//MErn34pRZyJCNB7AOWSb8Bf8x/F0pI6BLfB1Q+Gwafv02yMS0UGuOzC1aH942fpxZx86JsqQQH+rIbPQ+++5ZIw9o6nhdaPnB06//Wy0P6Xu0J2yYbQ5Jtd+CNjnIhsVmxqBWxQZGmgDqN/UCWXIxE6HtaDTCW/YFRTKnTfEa7KxaleB8xmC1TQV9mNG0cqpVsA9klEJlKAIvYX/ntvvTb0PnQXlnu80RYfEPySZD8C9N3zofurF+lZWnp2eQ6WowOkfBzSN/bfq8oR64zmYlkMKWpGg4NBRm7JgpEKVVqAR0JjLmssDNuZ/QZrmVA9NR4OeLWfibui3Uko4T3jNIWXeSRoHD/am8MJyrMqdm/cgvh8Ku/4vJZ0AJDJMwVgq/Ecszkgr5ZQQCBFcrnGnY6sAzxO+OxF20Pze3dr9jO4Fssk9FDz8tX6Vq73tutC/yP7MKMqrtHkHkFcpLZzJnT+KiwvIGU9nIXRgMs0Bqy4g7wXqsFrHwyI01hy/NH1Ye5Vn7bbDDjD4U9TEGQ6/+niEHh/E4MN/HiQ0M9Z9s5g1rQNSxc+pqQdGnzFOH/uw6PL2RNvO4jwNhLRQwQ1riWlLubzQpC5GJSkYimIp6krE3g2tbeucAmOFQ6O2aUhyiBNGohUBza5Weo5Aa/ZfWhfmMcx5POu+MRSBnjdaIsPlNZPnRmaz98S+BLRosbCF9toccS0bJkNH+aLEoIXczHyNVZARaJKmGK+qB7wTEGtl5jIoz1DTEiaw2V7AgLhAeWRgkGKo5V7WU30zVSnS1HNnwjDhw73+UxJnEkuid0aIww7msFKHU6Fg/ZJXlnkK+JKBqjklVVB1IHCvmS0ERZp7pjWmJn8yF4s9TZyrWo/FfnsgTDkRfQ750L/174WBl/Zr4uvBhY0qLgjw16dNq1ZmR5zwtsHGLA0C1LNEdauAV+YyW/07p3Tg/Mal68LzVfuCt3/dino6fCHw8Mlo/rN+sxPVl6IV93UkwFV3tRqYWRzME/5YnhBLwUqZ2RZJyjz7E+ylGOTUvGAmueVuDCiyMZ6ZBeNpbSRkbqgTPsdo1++j8zGfslB3vXjrTD40r1h4XeuCYGPbv7y/frg4TsH+aNr3nzafs1efftKN6ojL+zEZXGsCp6PrADGxAanQO41t60DrZDcRvsa855yJuq4tYbPN/pDTMGXD482SPWQuOzzi+QemNLglPKeCKcPF42HDs1jXj3s2/i2gZcfJcrAmtS0pqENKZWsGrpYhJ+ylCjL8qRLwV1ha+WQ88DEf1Ab81HOT9dV3dB63Xm645gnvC5602Yy07dmvV+5Kgy+eH+8RmXeHXJDe17Q/gLGy9G+lmd60JxfE+JFWaZjWG7wOhK/veOPnY/gE/1lO0L7P14QOm+5NLR//Ymh8cS1+qTPq0FjuSdst3jK0W42r4q8SKSE87Q3vq6ka6uUpJLPYceu8ObHMlrWFRHsuNCvSohGL6orFotOCq82YgQSHsSicvCWaUwgQF2zP8z/wlfC4FZ8EPDCOe+25/PEnrMhtF93Zui+4Xzd/c/fRZrHpA2UiAVVfxs1Q2uB1G7ukD6l1vI6WzNJC1R4EgWhmARvg0NjoTcYNB6MgmUBz4jHAgxSowITQcrdL3XBI0Tj6JHePA44jj7dwbU62qsjLzPxxSeYoRgoCaJaGvAcL1UUHoBSBsZeQIQ14q/kBAWw/MpOmwqd37hYj7rVu/95meIggsraTsgunAn9d3zTHr/rv/VysIrBICz80pV6x14+c+KyAjxvA2i9+rTQ+vlzQvsPLw+dP7sitF51emjsmg3DIzh5sHTjRe/An9YcXkAZVkxwR0o7A7eWL0urKLRVO9trnjz2V1ik1PuGOxHlFOUnKjYyYT8W5XQ0ZQeNi8nYv+DUITdOqYx+VcYIvVIYy5InZ7liMLAAtLwXDLOm+Z/+kn6Xl2HWlJ2P/j1nKoSH5kLzmetD86W7QuCzp/BBIC/RnXuy+pmLEmexL9ZnBI8EeGVpT+o6wOVg2EXRk0CV8on5YkBZGqNApaBaMBwu9Pu9b/kgxd1i8kDlASoNVGkiSJfswqVw/31zR/t88B1qsAPJYVa4s76mJq2OWByi7MPRShcxL/rKhYUHoXCHf2zi4LLyka9WRCWv9fBZ3fzZDJdqmGFxJjS8+mDov/+uMPzaQ2H4VcymjmCGxGUcfXtZzqJ4HQj7rHfn/cDu0PnDJ4fOx54TOn/7rND62XND69/s0ZMes3Ox7OA1Lvxz/zTr4u0OWtrFhomkjWRd7Id4ysaqHeVsWs7geqe0WGzlkopzyrmPKkRdtAPLfixZeyYGp9w2AcVu5lScm3pdkecf9SZCLgYQ+zaQokh5DfFz94a5n/iCnuPFWW/zotnQ+q4tut648P/djg+MqdAYr9w5H+tyidVodSqJkFrf22gkZRuoo4qy6IgwQ3SDydwFkVsl5jmijaA+dCNSecl59gi2c1MzzW/pa1IE92ipVBesvCceCRr798/P44SzZ4owxQOo4wyqQ00RUFRkwyJX5DlQGnBQmSFoHCZ0E2VeSvAMdYlCpsyjvK7pSF8qacuvV+wOrZ9EoOLdyBjkfIws39nGZ6PzhQiDTyJg8dEu3eQ+J0x+2v/54tB+xzNC5w+eGlqvPz80n7xev7XjUzl1IyUTAx+Xctwf/qsRSOD9tgvbUl4H6yePZQ7PamlSQZ2n1Krgq2VVk7GEfDMf7aRyfaUW69zFvgtBCRJz43rfD7mx4+0qG08kVofqQtDnE0X5TR4fl8OAlZ0xFQYPYaY6DX7XZGj94Jmh+aQNOFa8TFsGPeqUtyx4r5N1MBkkK7UHW6g1plNEAxK/FqsPpKgiag5VRPQlPTZOddDphIJokzXmw+z0sv1uj3isghT9eIp7WkpVuKxOdyI07n9ogYscXg8DrEOTbgXY4c76wIjBSymx5gBkVj0BW/DSWqE4UHPrMqJNTnO4gKWqJVHHcQQqLMfarzsrNF+yKXTecLb9lo518fVI770t9H7lyjD4p/v0U5PcHZd5KMuH1fHdfBJjUxc4ClBnen0ywtZaZPtqHEEpudhe9ltRNKflWz4MbpIitVpcwusi0tJed9w4jXA/PKImtSNqZuVaJC+K5mULRInK0TClNp4E6nEMBp+7Lyz89tVheP1DobERHy4yhd0RPmjwQb2AofXdu/W7whzuxN2SgDe2Gp6AUgZgOdQvN+4rRyFgUKMVJe5fPJhFxYQ6qZciG3l0YCvjc6S6y/bAO+LxCFKeXE6Q9/Rokd1z3/Fj/f4g/uCRLtmh+Jd3nlxFVXZSpQfFDmYqMRfYSGiaRTZANV8ClHKBFD/Y4LYooTvGPfHsQc80X7YrhLFu6L37jtD7woP2OF3eCMnHBV97KCy8/ith8Pd8s0oSqHx/tV/mym4/iIkkt00R6wUsWLkLG+BW1nwSRSiLcBVN3bwCl9XpyqhaMB8r8MZL5HLSIjRR5lLae9MEd8MN+NwuouDBoWyxpOOG/eLBg+MIDN/n97d3hLmf/3IYfPNIGNzfC42JLAyRBl8/qNsysvPWhuzSjZjB4kAUFSyC75rbFKZxz7jR2AUj45j4H/fL8/mORmh8RZUVdTtDwtaAZd2eGybviwGWegf+WQYpyrwXq/kqfdi4/6Fej894VGcqIsCVBhsTgKwOFCGGVZmA3c5cUTnkbsJNPPmVpwpUJa24QDbJFpBQp7y5U/DgiYC8N4iUdcSv9pvfvjM0tkzpN296UgKfgX3DkZBdjJnV3cfC/M98OfT/+KagHylzOUfEAVlCVLn7HLkd9hwK6thCd5Gf+CqTOi14DlbN1uz/pEFbty/KpY1L4dauZwMjL2p5t2C7jSZwF0SkbHY9zKfFQfeEBJ6+9UQDfDb0P3NPmPvlq0JjTSs0n7HOrhXy9g+++WaiGVov3hFaP3C63avGYzoKqgfEqi3aFRmKCR0PtScissUXCABlSVao6rGRBBtSiaplUtAg1qVG0l8jC71+A0HqnLhqWR4wgDxapLvnvKc6/95VS3XZUmjc98Dc3HChsVAcl8ioc8VY7epoMiZWVpzJDJGnmBtRA4tycMiCPIhKYxNLLYZVIjs1R4bOROfeLn7JBtJ67Tmh9X27gx6BwtsL+LKFTz8Qwraubp7s/crXQu//vRpLPYwV3qIgN9hEdw5mWUsJLqA56mXV3CPtlTI0YKo4y+FeY8+BVaKKkhHFRnmr15j/WqhSY0W5D2LRHjCiUiaolgFsvwuxebGSFhhiFoZ6887++dD70xvD4LN3hwZvxuQ7/RC4Gps6IfDVVBu6ofOfLwrtV+/FcUFBXgt050sBZqwmbxc6U3mBRwUKNjYH8hSBkzRuzKJiJyQyDFQeK4cPwbSUIRVGIxZkXwz55uI3JWvYU4/HIkjRBxP3LuWZ6rCU7mQxnJvvJcu96E7RA7wfDbIult42mhUAfqiF3ACyKLaBbSeD8kj0ZbaGqCojCq1e/NEBe6XOmDJeo/rF80P7R/fqE1qPQcEyo3n6lB51wuK9t90QFt74lTC8CUuMSX6R6o0wp7TJ2wZq0gRJm23HOICjMLdPjQhKy/UQLM6N+sbzQmFTRWzWEnBtpHlTkFd7yWIT2ywrsKSFb98aFci6Edmoyt2DK3hgvBX61z4Y5n/2i4HPJ2+cNokPi7EwfKCnF5DyBlr+7KX1itNC+zt22q0k9mt3IKm3Dq72NinPTexHOZEQ8AYb4X7TSss6cNYN2ER9sc8mkxrnQXFsICMPhXRAojLwvFEfKyN20A/7pVtG8NR5tPC7zv0WBO5iGqiq6bFAf25ugHVRzJFRBzNZJ+uARL39JMKCBUV+nYo20UTljDedg9+cxPPCNGX16B2CwppkfjWLYd60xrCtsb18nEvzJ88OrTecpxcn6GUOfDEC33U33rT7cz5wZ1j4qS+GwQfv1LUQ9XjSAt99irT/lEVahpVRsKYh9xF/MlUBJO2oOzToJGGW+6STRsK8f8w+shG5CiAfvVcgp8aKuh9s6DweL9G8PUbVJnEusX2JrFwJbkQXpNiQsrSuYaoeDOSP36U34PDBfdnTN6j/s41dWKEmfHg0zpgO7V++MLS+iwHKPLCvbDkcK4viuFkMmkVTO07cUMDWREUsq70jC/92rZUsedPrWIDNj1+EykWwDs95sXq4EvVEttkc3m/c8uGxCFL8epILF50yAHuyLhEp/0jB8sPDRxeO2jGLvamjjRRlGqo+qGVCXT58TcS8jhpToZMTGYBwAJKKj+5d7TZGyqDQjXMSecJGp052OlYWy4rmy3eHFpYR/ETnxXNei5LJADYt/lD4obDwn64KvT+6wZ42oPupImIDtcuRqkqrKkEioC33UcboN5ZjoTj4VbnAfjCebVXAJ5Wv9JQow7SWCHpg8nxRjpxrPJGAioXOKjTkahdQVbRRbXdKUbUc8hKTtsCgH3vvvjnMve5LeqJo+xfODb0P3hUW/uRWLPWOhcYcluH4IGn/O3yQ8LXyvMUDyQIca/UKgJwlEytMkYjy5qOhZNm3hZpe3UfqC1IdF6tf40PSFJ6Lx8YNaAte2UgXIfYzyHDYbvyzCFK6PIzELqC/dDZFkHfQzvsllT8cqPzhw70jnGVbjj1qJDnq6mvJ4onmFfOw6eDzKEjH5Fqijo80zZpbJzny0mIsx1sZ/PqWmpgaxQEnGU6G5jM2hc7vXx4aO7DcW49PcX7rlzX0/rrs0lmYD0P/D24KPT7q5d5j+HhAeQUrpMRd3G2J5Z7+mRYhCllG1PJ+X1UB5q336JwhQbz3Ocsxa7lFcHmqjyWjrE5DUM4U64r1mCgtQ1jeS6de3IVAXv2GwH/lg2HuBz4Z+p+8W8+BGu47ptd1DW85CnPsI2ZQrVduC91ffWLIds7o1wN80J27ywOlZcr1FEwZtHEk9n7Tpqm5ZR873BdkqEejGCLjzC4eugQwcN++KUSRei4B7OQ3C4ejZNnwWAQp7qEHpjQRVZnLHzUeOtg/Amc6R8xrdE2iQSPG+PzI2YHMf7KiE42IR07UYFyUk8QycmdSoShRh2gM5Ms+ZbghYeAyLvfItvYGobFnSj9vab5oqwIQAxxfbjC85oiuj/CFCsO/2RfmXvgPofe71+ldfLqLnUci7q+I7zvdexoJOzmKa1VJmwQvjH2ByNuvMpRGtXnxMovhXgi3UnmVLOowMO8pysRik4gIa6af4K7ClgyVbs9v7rB8Zp/N/+Y14fjLPx76Vz6kC+DZGZM68fVCiXOm9Iac1ou3hfYbL9bjm4e8QB4908yA/vAMC5O3DjKIVvMR5GUfxdxoR4r9yA1yI8JkyqpyG8tqu3UEmRIpygLgi2yqIOALjgZ9zBeP//O4JkWwa+oCFdPiHngM8ODBY8fygaEByF6PAjvzyRjPI+cimfEkiwdYIpZj3srr5BNnWxUii+SuWZWqJW+inPFSaTkh0qIMtmSUyCN5WzlLBJo/sDe0Xn+uHpqmmzgJBi3eq8MThq8vf8ctYf6HPxcGH96nT/0h71SnL4B7Qo7Jm5ELFgFC6bwvzMiWpOKQKHdPSR+C8V4r25Th9g5aucxCVGqRahM5O7/OfTw4aSnzalR34Y8piofBp+4Oc6/9Quj9znVaRlOXnW031PJaU/aUtfpRd+sH9+oBf3rgYLzFwGZOtu9MzKk5yMjCjyPb4wZqs7TReGnQpCjuxyPZF0LtAEDi4TawbmMijUiyXrQWXm+GPW5ky/q7PeKxCFK8FuXXo+jPE7uhmh4rNPbvt5mUzYoq7tXD2LgoP4AUxCPAHE9G8VHg8pzllgmS1ISFkGwsJAqvL4H8p6kgBpXhhgOQ9RQnvhiI2q8+PbTfcklo4FO9sa2Lkwmf8HxteTx6GszfeCgs/D9fCf3fv87uVOcrn3CSuS8f8GoPq5E0opSJWRpiB9Ua8RRyQ60nA6WypKnLxUemgqrEvRJlyq1r1YAI5CnSzhCRxjPPpQR5xQYu7abbYXjV/jD/s18Kvd+8OgxvsBd3Dg9j1rRjIrT+1e7Q2DmphwXyQ6L9ixeG7Ny1ttzO6zBqQYOMagCxPbdrnN5vbiORbwpQXkdh5v2otudArfk+O5CXKPa/ZyWp0KoAcBlJLkal8RplL5v81p9Jsfw6JJwxeWBykE/TY4nGPfceP4oPv+KZUnk3I/kniY4YecokENVyRicgEE3J8BqMZNjaMKMyN1Bxg8ntOMb5Q2KWoiROM+CZtTZgi+TNpmPJWQE+vfkD4ezSdaHztstC65cuCMN7F8Lg60fivTlox5GenmXUesW20BjDNP1vbw8LP/fFMLz9sD31EzXpNe50GuvI6yLEpwLTc6DqWlpUsbhmEWqc21tb1Vf6p57tMm3CLIKVK8OtjZZzZV8sWZW7t0gpxn4P+eynmw6F+R/5XDj+41/Qg+qGfL0sn0rGpR/f+TfRCr33344l4PHQ+e1LQ/s/XBAaZ66yRzRrn+mMyQnrQIoiA2U2rtTXxCJ9gpKuAph6V8ufl83LxLzaBZB4clMN0KKIU8GcFvZISVGzbYT5YbO5rL/bIziCHw3WIm1A8v333fZEVCmR8o8EjfsenDuKA9fXceCIUO/CLan3tKqRgXJ+QOOnBJLpLcxYUBKXDkjZVVHIbOlIxvJVlMRpBrxlUQ8ZJn5bhIig2plPIwmfoLB+PGRP3hhab7oghM34XOBFXgSlxvaxMLztOGYBU3oZZ/99d4TA5x298lOhr28BMTNgQEte3lCCGqJNjjzOxP3LQxHz1ktU0iJCRkiFXlt1DmF+6uCeVJyCHGlusdaAki5WfyHDpZm/Muz+ubDwK18Nc9/3ydD/+D2hMQM5f9jNGzb53kKaccbJ14Ldejy0fuic0Hz2lpBtRP/yHijB6s5rL+1IDEqRLwMaV6pIVV8Dt01MTZSHKcAMihaBaszCSiL2NRj0h1kkW2MLMI+i7Lrq8WlmzcOdZrbsF86TrnjY4OxpF9IkUjcmvsKKqRMpl4EcBk4J1vlo6iWGz33q2g3vePtT3oBhNGXuYm+rp0Elir3uR8DNxJDwoJowEpiajgPAwoXlisK5IWhEjdhFjlI+2uYUjIaT8tjgX7MYMpS5se8DH8Ny73HMqA6H3p/fAhlmBPvm9IKH4ZUPheF9C7oJNPB9d09fr7e6NDrt0HjG5pCdOYNgh6A219ed1PLu1SwCWqCgBC43UoPLMstwY5nY30VfmmYUchfKGU5UpgCs3Jh37PPnKQhMg28eCv2P3RUGH787DG4/rkfiNC9bg/3G0m3fMZTBvk3zNVSHQ2PXVGh9z87Q+s6d9rr5OHuybzfpmNSrQd5FJT1oPD608fGjLqKaSExzVPMpXJ7YGOF2hKOkTarfxcgbm5YBzLQEO2y0HFzXmR67vLHqz5f1Ged+LenhggFpM9IEku4yQfKgRN6DUpq4695DlZ562GhMTnaa//q7dzwdU4MxeeNo8N52Ng0kOnEidTgLmf5AfXDxjzCPzJXDVlEYEBsHBbPI21jRxmRIdfAxRT1ZAYyf4FToXhjXUs5f2mMJ09g0GRp8PRXvlzo4H/qf3B/4hmJN8zFz4pM5s6etQ4Bqhj6CWf9/34rZAj4YH5rX0yUbW3H4eGRwUuZjewTUN3HE6495FFIRtZWpcGL2pPQNmcTWh9JrW4B5L502xWs0kC7muS98wumQb1n+8L7Qe/uNYeF3rtWtBM0LVoXwAAI4n6b5hXh5BUs9XoPiW3GaT9sY2v/xwtB6wVb7soIVEnQdG8K+0fCyLMR2PPJ2Yl+L44gNdtyPn9mZPVVK3MieMucpr0GUy13JnAx8s26pYh3MSUBq7dC1VxUE7w0FyQ8LN2LMS/znKyFvbW7o/MGb3nQVppzLBzXtYYLBaCPSbOR9FuWzJ6cevKpB6pHUuQib1na7X/2H5/5Ss52tl0f1fWScF/WjkcrBpGVILRPtSE1UfJrmFgWiTTRUUSExshO1KOs0BzJ5uYjcNrbVB7xAh4QZoOfRtfgfXnNAJ+bgH7CkkVMkfFRk50xjRjUehl/kM9X5uGGcia0sZGdMh8bFa0PzRZhdXbQ6hBkcwmPx28MloODDFsY+su7xHYBA8DzBE4PNNpmXN0u3Xwxq5Fq5Mi9gicbAw9sI+h/DbOnrD4bh1w6E/pcQqBG0M842EYiyC1eFwbvvCEN+g9dEGfTXoDcI7e/eHpovRbp4nXzpbS6lfo40ikp1lwCN778aaZYWMIwr4AELqHW4aC8NFOW+zW/a5TbGCp0h+qGhxMVxKNtGO8JZqJroq4XB8KMT2+5/UaPx8RMPjMcRSQtPCrTndSiM6lKA8iDlAcqDFIMTZ1VMBMs/3DprMdHNmtd95oVvHJ9ob99EBaAAADfFSURBVLeTJna6jgQpko6epMUxIaRzio1sIKB5LE+xmNwBubxQQaO9Tj2JsLF/a1Lk8yJLQOPJ7W1ERYH5ltydaN8iT/AkPMzZ1D1h4bev1VuJpeUy52VbQv+j94ZwBAEKR6KxCYfr7jk91yqs6YbGzgl7oudzuBzEZw+PGr+u57UdUvxbW0DpFLQINlEgJO2JMurjLvhG8hKiOPVExK6NxeAHlC+goLT/6fvC4B/vCr2/v8dmhlTywYH7sU98pC+WuoMbjoTmExGkbjochny6BGZO2d7p0P53Z2p/+fJO3uVfXlqXkTY5YcFrz8CxXKRsAyEj5p3PiYH2fkBVJvJEUmYRZF9QDzblIouMiiwYP17kCNtGmAoEYwbHHpHpvWNbGi9vNN7FX5QsG0ptPAlMIa1B8qCUBiinDE4epBicPFARrO/h1lmLbjtrXPn3z3nd+g3jZ9qbytW7ADYazcyAcjC4rjhbJMoHizLMJzygYRjtkiGZ0zIg9QEB5GMjMa4vF0GFlyWLTT6WvaAomPxkoJCIBvyancBMofeuW7HEuxV8L7S/f0dYeOtNocE3x/CFnVj+hQOYVcX9bazGYeNs4kwc3huP2CvBn4HEl0bMdOxnIxNtu+aFvm7wG0fecIp2qKtVaeyf2IQy4smBf296zCIPHQsxwzbQIMuwREVdvJbG38dhv/gwueF9x0Pvd68P/Y/cheVuUwFr+M2j2B/YzyJ/JmaNCMS6a/xIPwyvfkj3RWXP2RgGVx8K7dfsCU0u6xh82QQNHFZcg1SsHTOWKKnQdvsWDVIpwOOgcZd836i2GTm16onFqBXWILGz8UGBe7U6ykZIEpvOP4RtUBHFuHaQb+FDrzcc/m53y7t/HEV0hi0X0radCGNIGLWLApQnypg8QKVBivXYyHh4dY5EG2P4kx945g+fefrsk3q8RqODBWjARMQDqCoTsR1dMUhR4QePm+jL1vJiAQ4DGlQPajknIFuUxYYuwSngkJq0DBckSo0jz+f7Fzdqb1RGleReCS8g86lbV+3H7OreMPjLO0Kjxx/IzugVV8NrDuo3atklq8PgY3xpaBaaL96i14LrgjpnUJQ9HzOOzZMhbJ8M2Y7J0FiHoDWJQ4wlJF+fzutevizVBWeWU0IbFAPAx5NWwYYijgTO/ChDG8VjicalGwMi71saXHkgDPYd0fWk5rdvQ4CELeTzr78yDL5xMLRevSv037fP3pLM4DzZDK3nbwi9d94pPnsqlnEYJI12MzRfsg0zp82oD3bcN3UsK+fWZhXMSeqMI1coJ5REyriEAK8s8tFZsaWq4kxw2xPAHBWIRQqxjVHtj6rxupwS0HpdEPtwKWC2bfTdQn/wX8a2vucXYE7hsqHcvtHgEMHHVB6I0iDF4JXKq0GKdTBxaJ5sfScEPmwHH/mLK77/kovXPmteXxVH1yQ+QHQSR0hurDIyh4Ay8UAeRVieAmwSlnKNR2REckQnspFAyAck/WmWgP9oVouqAvZxnMdsHIQQ6tPbdaLYqDwrIQWY56wJJ/HgS/cj+GB2cWwh9N96Qxh84UDIXrJJ9wr1EaToOfuOrWH4tQdD2I8gdpAzfNS4qq2goZkTz28sFRtrx/Q0AAYr/bYQQabB981x1tVB4OID+iTDcGAQYkMYuA4u2A+lFxCEDmIxcawfMpTvf/4BfRkwvPN4yM5DINw0FuZeeyX3IDTWtEP39y6x18rzwvjHEHC/sD80v2NzaMyMhT6fCME7xLejTU9bF3r/85uhee6s3i+ol5uiTQGBinfmW//QKVLsv9ijUSyFePWxGCQXJ1Q6IQ8L4KGMCn5ZoLGCeqInywORAFaXjVVSbHQcE5pbpzxANrdhFjyLkYcsqVVaUtsSkYvjyGZjJiVYuovjN7cQfmZi57t/K4qXDd6upcDAw2/xGHw8EDHVBSnmGZxo67MoD05e18nUeTIYvPcPnvQvn/fMLS85zlc0FT0ceWzSE5mIB0MCt1tEsRGNgjgIyFNMFBcfrRjhuhJUPA6C2BZ6yauKdCQSI9mBL41dbyvh+8qN62lIGwr4sgbi6IJeRNr/+7tC455jof/Xd+NooVVTmBEh8jcvng2Dz+23mx1ZFLOj7LI1SKtD709vw8yGX/RAx6AD8L4rVT2BwzyNANWCH+gYfAa85kUbbmiPgGgzLPQJH+CH4MJH0AzvOW43VbLc9vGQXTQb+h+6ByMIgY5+z5kNrfNmQ+9/3RIa/CIAwY9v1ml+25Yw/NL+MLjuUGicNRPaP7IHQRKBcjcC6DYMWc7QuKRTU2M/+BigTGzOYGsn9yKeRD4AE+VwlR1XLwHkx7wobCPIeFoWIyHCWRebaclkEdwOtGQGmQXa6CRtzyK/i1vTwUxqfjD8ofGt7357FC0bGECWAoMNAw/B9vt+ePIAROo8kyPliWr+0WB48FA/Xh2ObnVCRpoPECSJuWHzkdzOdRQLMZPnyVDmRlHBrGCD0g6vF3IKOVm1wai+iodM3gqzWqis2ziP5HKrmacFMxQS9E8jsKSxPgkYMBjMceJnl60P7dedF5q/eFFo/d6TQuOK9XqRJWc9/S/HZ63rXqHo8puH9ZGTnTUNtxByKckXj3KpR56Jj9PFMmuAgBPuYtCB/SyGDwLI8IbDYXjzkTC86xgCEhK/ZcTsrMHlH5+XxZtM4aPBb+SA1itPC83L16o9vLYUrsLsbgNmbAx0aFsDZu2Xbw/D/QiY2yb1wtOxP35qaD57W8iejRnW6QhkDHraB3YGE/j0BM0Z6gCagveT2vgI6txNBbQ2cdmfjkuOtKA5WuSKAhZxh04XGVbgdmTzKj3g+BYGUkYa7U0PLUgilnSh1w+txnDZfxJD2KioB9vM2RGDD+2Y+HHsiQHMk8to4/YsT540TY8ZnnHp+i1PuHj1xXzi+SLXCg7sfWWMd1CnAesy6imznOlJTGCHmXxugAOLsu4DlJ7KNlHPsqoGvKtdFbOElU/gtoQb48QTp6Wjhh5UUUdaaZPJuWEeZBBl7C764n1Ue6ZC8xW7QvairbaEm8YSDuohr/Nw5sOl9EMIDFPtkF28OgyvOWQy9y+gLbxX6b55e7IoZ1/PXBcGtxzFqMhs33ixmmXYdhYl5b1cMxg+8c5uXZifG4TWy7DsvPlwGFxz0H6WQj0CbPsHd6tNrR86MzS/fUdoPndLaH4XlnV7EJQY4OiXrniNUqCAtRPkE5TaDyDLo2i9ajy37qFq7m4p9+5OTcSnyujJ7xkrvFfh9hFiIYvllkTUi8i82KNyfVJGn5a8qW4yGKDns8Ef/dpvXXuTSZYPsUm18ECUBiRf0pFymUfeE2V1AYt1kBJL1fdwMfj5H9t73utfe86/R5CyXhb8gJJGEUF1chAKG1cACVviCZlTGItEZyZhjoOhyFkBy+V+KEr9ux2ImkPRCFCXF1UxFmBBk+X7nwYoQnlS2kuAlOgJH50IEpohPTSvh+vx3iteuOZbURqbuyHbOxUW3npDCPfMFV486PAa1Fosw3hjKa8RbcRwWNcNDQSi4R1HEXxQIt7hLnsFE/TZjnHNsgj6pK759HXQIY+AxIv12c5JXfzmjau6GM5v9RjgvJAYh2fkLQHlUZaekaWyhsQSfKWCGns3qarkg/JK3yt0QJYfMvzlY4fEq0ypI5oJI3Q+rG2cmMyZvK507BCxT2QFHrPWo63xxvM6G9/zGemXEfkuVMCgwoDDQONBikGoLkilMg9SLOeJdXg9o+p7JBi85hU7T/vNX73w5xYWUDc9550ORvlUGPl8gBKUOaEs6kqDOFIiF+FQa4RRQFHxiWW2SZkUia9Um0vB+Hhe5MEzUEhPO9ojZ80Fl+6bjEjJOKJXFaStZQtEOWUdLMHGcfg4ErBEG9w/FxoHELDuw1LubiQEr8DggzzfdCOKGc8Qsy4ts3jrANs0Az8IKAPeGkBfGTac6Uy2EHTGUQ+Wn7umtJzjhfZsLYbVRgTEM2fQDgSkzWOhMYvgxwvfHuQAb3Z1Fxbt0khLoJSN+tzMGfXw4tKeGeHWS5naJHYsQCmkTOOBhLzYaJ9wzLhQ5om8itQ2wkRFWygxtfsBlSLyoPzcGfSHB5rjzWd3N77rq9QuJ6y9ZVDmAYrDKp1JpbMmBqk0ULlNGqRYnv48PZYYvuQFmzf9ye9c8kaM+XE7UyWWcjFYPXQisSlxkPjxKg4W+WhLRLPcBnXpoMfB5bw1wYZENIzbuFnkB/+pLCIvMwqxvFohH8xYCQUrMn5CqFGJx5xNZClisRJwFLVc4xKQv49jsOD1raMISlxq0z/yegY4L4ojKPGbO1205s9v0Aa+sIA/z9FMiDdbkR/HUOGyk89r5zdwoAqMrItLPLbDaU1TiRHiBG7hTkgdURdPztxGJtjEPlQ/UxT5HEkRZ/3TI7FyE2yiVALzSI1JzaqQOiDxcoWnk0M0LXaP48XaVuwVcu5SVUGD+gbD4b5sLDxzbMN7MXVeXnjzUjC4MDHAkKYzKQYkBqaU9yDFRFsmL0vqdZB/LDF82uVr17z79y/7hbGxzuoFXmTlycJ+J3QkeACiQDxpzPPAk6fMmygVZTJEijaE7COJ5ZLDHFHOFUjk+YgB6AYsJQSl0mLjza0FdbFQXpZl0MPmHgYMFgwAaivy6X44ZEsabQjljXVIE9W5O4r4kauj6pSgEtpYH2dPFsCLQJ47EMAgDml2ShlSHhJgxj5eCtTS2q2sZJEvY5R1hNTYWCdKZCid0gbZRon4KItI2EKlnUeOdZCW7E1mtiWFIa2rDl4JE3kiL4uEurUHbldSEpbntonlNM6n6xqt5vMntr7rNimWEdXAwTZ6651nol1Vl8pc7jhR/jHB16996PA/fOLejzxw//HbW83QH+O3THlruOFBiVVr4CFVW0K9nx2u96zyEPhJJVOTuRnLimLrn1HGG4zm1iDkI9wfWRBy0iKj5lZBZXSlZses/DAgkVcGGg9QDu1H5CVH8rwQbREwqpA1NkxeRJTftnHWxNkOZ1dKmEExTznSkDe28wOEtxsoH+34Wzkl8Fge6ps7/HPDfrSwUGpgLVgk3y0k8pY3HwXIq4JIU2uk5BiXYS3xkg7rWshp7+USo9TeXfqxlkD22MgB/fOPnFmbZbSXAnJTGaIqh+uqcpXFv+qO7ZUx81anfJMDsTz+s8bBsebx+Nq45QVnOynSwEPeZ1WcSTn1JZ1TT27L5OXdl6fHEo1jxwf99/z1vuuu+caBa2dn2g/NTLUmZ6e7qzLe6am70KNljkoz/OC4XFlSO2B2xCqgnMjtzNBOKfOVXhQ1HZEXNGLFRHlNwgYPIJdJPqKUVZmcRfKhjeIoS17Ny6URnhX1DCskwSaLDRJiBXkeiKyuLQEKWpBZXaNBG9OzX9hLRfgo+qrwEPfAOO0o+1REmhOhKF1Qg3OkhdTgFUSqnaPcWsNWG0/qUuyH9ic3NbAo+Lx/IHKV9lUdJiZSgh7Bo5AfQ8pY1jgi8eTFCIldN8LGeajZZgoKy8KQdXdw/vTD4JrWRPudb/ovX1/WV6wTDCgOtpTDLw1O5D0AeTDyQFUNUkzVstYbhqInHjvQZ/Pm248dfPcH911/3Q0Hv5GF4b0b142tnp7pzHIw8EBoIOjA6AhZKc97s5SlDjJSCqIqp5IhyamDSgwqlMvDkUzMyIabyYuCUSbDqGPWKcz85KQsWiwC5fIYDQpb49yHoP1FkijKBMqQJHJKloxnClCiOonE3JFWWSAKaJ/3LffN20iUC9meu5Q5CwhLwfotZgCy7mc0qPdGJ22ho7xfIE/7yBhRz0ld3RUpQDwf7QnZqw4aUGByq5eiIlh5qOL4SkOLYAa+SegI0KcCYb0lZe02liWD8OVWdvgv3/TrNy77bIrBhGDbGFQIDy5pwPEgVA1MHqzczhPLeyJS/vGA2nzTrUcPfeCjd3/zs1++78qxdrZ/66axNRPjzWl+ScTKOR4EtQQbHikbESKCWUaKVNX5oGJyfWQNNgg4ACkqDyy3d+Mo92xEGlwqqnpEI6sRwH5ptrOo3aDaL8A7QzIyyHt/LKo1d1TSpG5pIlotWoGqw8Z20f063AGTDGIiUAZsej1wEaIoKQEvVkdhnZYrLEvwHRIfN26S77DBakhaw31KI0BhKrY4DNjoGFQMRGlgWbMgl+5x5FxQcVMjKCG6j+AeuG9u7Xd7/cHgs/f2h3/zW791/bI+S4rwtpJ6cGLyYMNA5N/c8QK5J8rSC+hu42XoK/VHOD0VwFovDM4+fXLVz/7oGZc9/akbnrp6VWdzp9Nsz88P+M1FcRxJCW+d5MhoAJE3YidwhAYiqWXFwJ4Dz04KHHTk/TaFdHjlMFWZEuBVvfNRkJrUweoGZbtZnoEqBjue2PlJQScSJ978xKKc8GUf7WtqNRdRF9UidIOjvij2AOwDF1tTYpsIuYr+SmDfESxb2Gs36IOaUrEi4yKXVOliKWGakoiotq2SpUDHGP/exWW9wUWV2owpCU3g42ZRdZRYJxb23ikpFhe0POWE85F6n06MNcOxuf6bx7c3X99ovGseomUFgwrBZnryAMOUBqs0+YwqnUml5VJ/TITTUwHWld2/f+H4+z989w2f/NS9X1u/rv3Q1GS7MzGWzYA2+c35YMCBH81zisQDHrPa5AeVej+qBPNGSwEKW5uq+0lGxBMt8gWiP4liefJgReU3qusgGyQ3kmFsAzkwynGfeGQICrWPUiZlY172MZ/DjRxWh7icQYKZ3DNbLeIGYq1/7DwDB1XeamW8MJPrxJSaJVa2jkQJMOeeiEJLLtU6TyRy+rbGJTLyBbxt0pJliqaj4CaOog/BxGMjG2zsg8cNTKetbJW1TdmkyFfhOrcDtQ8AS3zgXb/f/5v27Hv/8U1vgmiZkQYpp0xpgGLyoFQXqFLbNEjlp0SFnkqwzubd988fe+/f3HX9pz5z/zU4Gne026G/ZrY9O4Gg1ec3TjxYMtXRKrfYB2gyePKTwgdJlPlg9bBS5Iz3rRUyrSGVgWrAFP5IIjcasahsOY/0Al6WGySZaEMBGeepRJ63FVAuSoBXH3iekAP/Vz4Pxy6DSalIHWjg9qLcKCd/3o8GSKCzY0WzaBHLWa4o4aWqlEi9Lg1YVXfC89EJc7b3hZ1kbB8aJ7NClYPHgPJUJR86OJYz4vtpFRb1eJ0xUZ+PVepTWNlFoKhUnWoKmR37v27PfuOzZJYb3nIPKB5wSD0QMfmyrpoo96Uek5cjZXL/Th3V/KlCH2mwfdP45EtfuGnHi5+7+aKLz1/9pMmp9pqFeNPgwA824cc2PzOMmBwZykWZj8aS6R88t9FGeSTYcXgRUVogmjt11470E9XNHMq7ICkkUa50ReTzdkU+8T8acmZsFTzi/qUq3SGpW0qg1oU0ILUT2vn8ZBsJ2KOd1twl2hPhoWtpS2poQThflRHIV/sq8rWlSplI06JIxrJ93C8KsfFxCGrf/pql1DQHnCcV55WVyptIMMPFcJto3mSQaoXXdDe/5w+pXm54szm8nPqsiOnhBCkGJ5bxIEXfnginKepkpwK6ZtVtZ+2nXrp2zatesePipz9l/VOmptpbWs2sxVbZj5aB/IAzw+aCicQo9TFPpIODQvAcO3bB1z6pGKSkXoTo1JXRp5UvU0csYSATy7hQY1tMLAu2dK2s6rhawcnCXEb/kljdUS46CnVlfauy3BBRSjHbiTyDlPYEedFYvgqK65pRyFKLUTQiYRej5ugiW/FQAuXUO6x8LOGd6NkRnnIp7dMxudi0QNUG5TKUHwzCoNXOXtnd9u53RM2ywpvnQYU0DVQeoEjrApRTD1Ise6Ig5bQOS+keLyhgnbZ1fPbH/s2e8577zI1P2rhhbPfERGum0cgCH6inGw11NAE/kdnUfEBEShvtQbTxM0Y8/2NegKyUr4AqmpAF79Z5qRMUL5UnCyf6yUr1Jk8i36fI16FUn5d3gSvtBJUW2ZJ5nqkBbWFjXagNmrF0OCekQUF+SSAfzKuu0RVSqvZFlK1cm1Ii4UUqNqk6F8W+AB9Vi4oRlWw9X2wiyv1idQHpQCHIc1M6pqlBgijKYDvoD480W43vHtv+ng+ZdHnBQMTmVZMHqjRgMfh48nxqk5YnnKaoyphXVy6BOj+PJeg/O3CoN//hT9x7y3s/sO+rRw/P3zw12ZzrtBvd8YlsYnysmfX5UzQeby/io5ECP+7iKzoisr6jNsBMWci8DKiMTc887SViPgY/ncKiI5AoxHKgMqG8qVKDCh/ryClr9mtUbJ/ahiQR8rkvl0U2qvITtZqP0N5QIL0ptc+eF5CpOuKWImzcioXKp7AjKZMkR6ElUk0NL4KN2oOS3saENeLbeKyYZUVEtEvLOLz1djGbTL4R8n6NlkzlfY4GUmKTH0eg2vkpIOf1KJgfxifan/3am6+9NWqWFWxumtLgxCDkMyRf1qWzKE8+22I5TyzPRJ9EWkeKunzs4RxVmxSpfbXcIwX9LLSz0H3pizZvePrlG0574gWrzjt99/TZk5OtGV676vtPOFSrV0kB4IPCecqTgaEBiy0HmondUYJYLB+Nvo3ZXEVUitYi+nPTwmuCartz/86kWFS6AFXuhmzM+zkiUF/rwox5utkPYb23IvJ+dAcVR7FMKjaWW6KwTUrVgNq0TLUeJBellMjNvN22NbPEj5fJ7Q2VrGDLc4MNiVgZiAUy9hLLxj2FqDhspikcx/wItNqNsNAf3t5oDb9rcsv7vhDFywq21pMHFQ8ypAxAnjxIOU3lHtC8nPuq+mcPkToor6Mp6mQE5Uv1+Cj5yYK+eaE9bNrQHX/KJWvXfvvzN17wlMvWPXHduvEdGDltXhfhec0f9dvJ6M0hjWyKqDZxtJPMy9hJSVoa0AnMEjqUsQErsVBfogzpYWjnO2qJo9l8VUpzfziD4oLYj166j0m7RfMgEoEy/KZR4mjm1gWYo7RAfrKRLxsnDpwpyuYX0ykrta0eozTlUmkdaYlYhyokhShXFxltYZPOekumOVPAS9pYIEeJ8UVfekHzVnypYnlSMwNfiIyOxDB02s0w3x9eO+j0Xj696f1fi4plBZvsyQMLKQONL+fSYFRNrmOirafUFylBnvA8aco76vhURlTzRJ0sBfUnPEwjEK+iI2Ct74595wu37Pr2F21+4jlnz547PtZa22plfIBJWMhvZ4jVcDT5qCKlNK+dg6gYuGnTco2yRVmCnGVhI9+yMNMloZIgLGCf8l7Om0hElwkTIX0s7yW5sx7EUtsEbp7WMcrWYcHG6vJwZT1CPjosUZkWfQ/e+qbQJ6aLQLGry2YuqSJ1FEtUC8f2O3IxkoWfdH+M5MPFJInWlQmfWKXf/nmpRX3l5sxXj22CbqcZ5hYGX25mw+8Z2778j2kh2FQPHmlgYfIA5TQNTGmASpeFHqA80V+aKCM8T6R0FO89TlQpkfKOOlkVtEl9nyw0w7r0gtm1r/renededvHa8zasGztterq9mtev5ueHuuAuaPCIUU36NkrUpBqsyHPcEEa8SZE666gXVfyarA6FvPAiez/To7h0zSuRi+Fd6c6nyG24MZ2flDGTk8ICPJi8qwqptYkcdHa7gQNyOXAvTmkn4oViporEvpQzlL1WLRJeqmppwNXQWT/mHz0FPMPiRJL3Ztd4NmW+b2Zh3VBThxC95H0FOJuIiLFuMxyf730sNOa/f3LHX98ZxcsKNs8TkQYYBp3qbIp5D1apnHw1SJEn6Jt5p0RK2U1uS7jO27QUdT5Fqqdvh9fletdVfaT61EfVjmCw6s1OtSe+88Wbtj/7ig27T9s9ddrWTRO7V6/qbGg2G9kcXxkFD/kJhrMx/9rcBLGmclUSiS+4dJD54Kee4jygJOYJW8AFHhU0C4ptQtZcUkdKDwCFudKBPO28V5mkjvLUlNkolh1Frs/LRZTysQBIYWIya0489VWG+wCNzCmNMlJAdomXKsyrUULlgaKEWxApTyDvO6jGRJn3H3iVoBrl2JIUpZxsFteU2ihf7GxuYDMqWhjyJrkNkQvBLzqmIeBDNhyfG/xNrzX3qpmtH7w/ipcVbKEngkOOiXkGDg8+TGmg8rzzTG7vPtyPpzpZNRGpDcE84XnXeZ6o41MZUZfPD12kKVx/MjryPTIbVrcmrrh83bqnX7Zhx8Xnz55zxp6ZsycmW6uHiCK898pOKg6mtGpzJWca2ODc8yJAHweWXICVp0IcvS0N18sWGx+3JVAg50BlMBtcSUQH3v6iYKQmNzduk3JlfjGgQUOpj56Mo0MKbAMkFlShPXZCm8pIzFRQlDSQJxZbEqlVaoG8VWzUZejg8odTUdKol4vCBH58xBsRclNudAApiVlsbT+NJ2wLWbUe8SYY62bh2EL/nUe6rdds3Piuw9IvM9hMb2oaHDygeJBKg1UalKp5L+ep6s/5VE5KVGWkhMsJ59PE3nVbgjKnzjtSWV05yohquSrcts6OcxP5WT3b7p61Z2r6hc/ZtPs5V6y/eM9pU2d02u1VGKwtPdUSA5m3NhBlZ5YrhrRrK9QLIOvng1s8HOTnFHiVV74Y5IXzWFF+Aso6UiKVRZKqiETtvJu5eCRUtxFvMMuZLHqJ0TbmDMwzE09E2xIFl8IlqXaxJXMuHUE9ulAklPUmrhzlQp2jKioCHaQlZZpJrUolwEWbvH2RAmOcSQ2Gfzyx5dwfbjTetOw/LibYMmtdwTPx5GVi4PHgUw1Mrk95t/XkvqrUec8TVbtqItK8l3NdmndZHWXyI0m4jHBaxSi5g/rUp8MvKZNm5581PfvK79p+5jMu23Du5i3ju8e7rTWdTmO8084afEZfTxfe6absbLHjKIlCEg7E9ISI5+PSflIFUGQxpOHAhjb9RoWCBDIxWOQFctAWQsmrBkk5IlGRHeWuZFeq1xxZ1j1wG9tsRqUmPxK455QuRp0VKdlEVnJg+rS1ubqUiUC+2H2W4Z4S2FKOnSz2sbDIRbFkCcxSTERVp5WFXmP4W+Nb3/MzJll+sGnecqdpsGBi4GHeg1A6a/IA5XYpdR+kqb9UVmdTlRH0SVTtXO8yIpU5X9URdXZVvR/ZqrwOS8ndDymXhY1LL5hd95IXbN516QVrdm/aPLZzzaqxTTPTrTXdbrPZGwzDPB/Di8Bl53zqwoG8j9oIDyzitT0B3G3iSiJs9OGKHH1S4TIzJOM8KZLTHG5D1hUm0ymUlBELPj/JFvkqQ3a5jRmeeM95EkOHct6cUZYEdV5F2pz6pqVaIubVYUDuCBtRCNAWsVFVggsq7gQrCnjp6EP7FpWi/C9CVRqyZB+3QkJafDVZI/xKe+u7f9Gky4/YPNGUJ3hiMzFAUOZ8KvfkMrdL86nM+VS+FE15ItUTblO1q8oJzxNVvkqdJ6p6x1L5qs5BuY8Ozq4YsJo7t4xPPfdp6zZcfMGarWfumd6xfdvE6evWdreMj7XGev2h3dowGNhArIOLS4M/Dk4TLQ0f2OLxj5NJ51Mc7GpxCrcvOUbeT0KenHoRKah6n/akDmZoG6lnC02teykSsD/MDnuLumUvu9SYvMNs0t1SXpoT48Q2blGtnzwrBV20Y9QW9ol1zpTMY152blyHpC5zg/GAbOkbW0cUmJ1O6J8f2/XeX09Eywpvbx1lSoOC0zQoVZPbOO+pqk9pqmciqjrnqzK3T2VMRF25NBFVGQ9I6pPJ4XydzFFnQyxVhmDA4tWpxsRE1r3gnOnpS85bu+7ic2d3XXDh6rO2bx7fiRnWGpyUmW4c1R/cYBAWI4hcdJ2wBNmK6ITQiZE7j6eRZODyE4D56DU/YxKqAmRdtgRQ3k+f3AM2cjsCtM+fDiBixtZEeaAwp9oLyPNdiFoKak/eBKN1rqG3ClSJ1xIrzYF8DKwqGc3cwkvlKGUMqSh+JOVUyJ2BibyROH7cmmoU4U9iBsNhD/S14zve89ZoHp0tH2LTBfLVvJ+w6QlP3vPOV/UEg5nLUts0P0pfp6uTu4yJSGmqJ5wnJVyfJqIu77ROVkcJ8mneUZVVyzBg+cBorJltt844bXr2OVes3X7F5evOOn3nzJ6Z6fa6ZrsxlTUa7VbLzi5e0xogzA1VXCLzUqmtRlQCB2s17uikZs8x76XdiU5CQCdg5NMaPCK4Y+WpcBuWod5MBDdLTVQ/BW5kyG1QSE2JjZYlBMXs08vFvkFegcnMlY/MIiz2MArUuJ+UOpD3fqAq8egBhrKihdCYKNpHIE+5lyZcrdKqAxkZRWNTgq/4J8MN7PgCk/5geCy0Gz86te09f+JqgKbLBm8EUceTponwE92p80xEVVe1qZNX86nsZPhqOlk7wvWkRFWf8kSd3jFKV2dDkPpYSW3qwOgTJrpZ54onrV7z/Gds3H3huWt2bdk6vn1qsr2u22nOjnWz8U4nawywRJxH0pNHUUbjlIVjDeWTdwSg1gks8NMWGfmRRxMT1ROhGPqA23n+JBBNSXJPzqSuo8CWfKTIxerqAlMBc6LS2EiTt79UQQkurVoUeS9PpDyRliCiLm8nUQQPovALrmRn8Fgn3kheo+XtmOkYUpAERmWxNTvylmtiWtEfNh7stJs/2N7yzvdA5SaEuz/lSBuR8gTzTGycn8hE3cmc6l1GOM9EGy/r9nWpqquzdV91cmIp/VJ5IpURqb5ORjhlWaIqr7N1mQ8jlzvSvPNuz4Cl5eG62fbEZU9cs/apl6/dctaemW1bN41tXrO6s3V2ur1+YqI10Wo1w/zCMPQW+nqKA1Ez5gvEGrwir3lRwALNr1kRrqdzRYtUAZ53qPt1KkK3YBhLFDOJsgtJwOcnpJfJdyIXmC026ZzEt+bJbGmZ28CP9F4HKlbgk11URE7qPFfmyfnJbhpiFO+AzMWkjtgGVyQ9o21uG92pv0iRClcxp4xJTGmF1Ac6ft7iYWi3MJPqDe9pdxr/ur31PR+GmOPZChT0lCO2fhFSufNO605ElxHMeyKcT8vV5T1xmeigjdu6nqjKiaosLZPydanOlkhlRFWeJqLOzukonqiWI+p4Ug015QzMM2gxZRvXd8cvu2h29blnrlp3zt6ZrTu2je/YvGli2+o1nQ2dVnO62Ww0OMOyG0tHIKmFY1ofwtFY4li7eBfEAZ/TEiDLP8kdbh+zVdCculgmYSuZGrBsqaBXUi7kOQWBUturFZTzqYaoWhvcTx3cOpZMCyciLy0e+6DfI+aCSImErxEZShkgOR4eBjutRpjvDW5ttML3TG5/3+eg8nFJd96cU45q06tI9XU8aco7dd7hJ35Vl56cVRtPqU0qIyXqynkZD3ipTZ19KveydToilaeJqLMjTsSP0jlSWTr+Uuo89ZxlkbbWr8k6O7ZPje3YOjV90VkzG87Zu2rHaWdM7t6yvrut02mtwjk5jhNU57Q74YyLgcyROnZIRgEYDnBdB3FLnuzkXVY6+Slyu5iUNUasq2M5V9OCmageCbqXN5yIOrkppEA/hjafBrUcW1lLkpdVzjVuvxjUFPYFX5Qjl6KmRN6eFN62wpLwvCiYXB/dpHoibUNuqw1hOt+/TjtjkLpukA1fNr3jfVdD5OcCi7rLU468uSNQp3dZqltKRpD3RKS0yo9KhPOjAgmR5lMZedelqSqv+nFZmk8T4byXHUVTe8L9Eu6DoJyDwssRqb5KiVSfojS44LDRaYfm5i0TY086f9XaKy5bs+vsM2d3bNsytX1mprWh1WxMNRrZOKb+rRY+WemQc64+r3HpwjwGNYXwSsc+wJVLT7Z0RmWGRtO3JJNN4TYJJMImljCkLsCn1Uqh/2gEUp4pRZsc7sypEUlonppW4KUIN6vmF1s5nyBvGynzSEnW4aXzNqVKIjcwlohZQy6MDD9E8s61x7Qs9PpfPXhs8C83n/3+WyDkh7zXomuiy4G8/SdA1a6u3IlsmE9lzvsJ6fo0EXU8k5/ArkvzqZ7UZXWpqq/6cZnzRCojXOdlq/bMcx99ZjeqXFVOeNnUhqnaZw63d1mqS21pQ2jwjbVD54JzZmaectm6TZdesGb79i0Tm9as7W5otxurJidaM912c7bbbXZ5YZ4eegsDLBk5MUFxzljwl1dUPbP9ZHDwhKS1RElTSdSqQp+fR4kZ1fm5NQIWlNzOChdbgqVN4pAO5YrgBOZEFS0Cu8frSOFOqrqK89q6ilkVYVyNYVUEs+qhkI13qNwUBl3MpI73B5/9zLWHvuMFL/gIf1wsaymNOn9KUd2FhwMvm+4IwXxVRqRyUsJljlF5l6W0emLX5cl7IlIZQVq1S/08nEQs5ctp1cYTkdK6RKT0ZGSE82l7eBw87/BrW0zNtTPZxBmnz0494YLZ1Xv3TK3dsXV6/YY1nY2z0631MzPt9ZOTrTVj3Wyy3WllPcyy+v2Blon2e8R09pJQh7eA0IjQJvIUOsyPx7Uc4HWeIaVuayEDb09aBTnC9LKDQwUEONc1oDQ6ik3yEbF0LiVPlK0cVWm0lhibvL+YZVvIWt6X1FbC9kcfDh5ITb2YRmLZuG+kEMib+oc/iWmEhcHw79/7l1d95/f/1I1HJbRiTIQ+0E414i48aozyU/TNYlCW6kmrJ5HbMDmqspRW+ToZ4XxaX8qniaAuzZO6jHCd+0jtR9mk+jQRzqf+qv2T2hOprCp3mvInQ1knByap6h8fb3bP2DU2dsbe6aktG6and24fW7tz2+TG7Zu7OzesHd/cHWutmphorsLA79pFejjg60dA5ZQbJAUdJm28OiLNl3U6l0arK3BjY2WGk9mCD2VRSD73UziM5y3aaSe0IHvYuHIEUm3hcRTk1FjnS/5TD8YXOW9bpZZUlKssU9gDFTu9Xn04+ODrfuZT3/u2d903F7VpIpyeMqj5jwNO5LdOX5V5npSJnVOVEU6JpfTpCe50VCJSnmWr8mq+LoCkOm+/+6pLRDWf2hOp3pP7TpMjzTv1thJVXWqT+nVQxuRoNJshWz/b6axa1e5sXN8dO+v0mZnTdk2sP3vPzNZ167rrN20a28p7udqtbBqnyRiiBK92MYbZTaLxpGQwYwxQBflntjfBqrTZg8GlaeMWw6xYhZ2iaQme5szVeaJ1saWD4hG9J4fRltGn4Fax/lxVqUtRPeqNA6Is5aJeiC6oc6Rqy0Uj0FZT9M/Gdrzv1WB4ZHgU/Eg4Td2dEpTb/PhiVF11cuu1ss75qo40tSNSXZWeSJYmhwcKR3ptyeXOe97LVOVVGRNtHXV6wm08v5S+akPU8Z4nUh1RbVNKiToZwbwPZFL6yXbsGB+77MI1a84/c2r9GadNb9qxY3LH2rXdtROd5uosa8y0Ws3xrBnGwHcQzHgnvb25BIX5lukBTlLNykCLB/7FymF0oktHi853QmWoSAQ5TFZaspZAvZet6gwurVqMLuGAVgawzI1jCeW5oYT9Y6E3RWmVaqaxuAnK1mbM3ZOfQf8PJ057/7+Fgs+L82+Jq+mUotzexx9L1TdK53J2Tp1NVeb5VE5+lNxpVV6nq8rSPE9GtjENFinvdFQinHq5qq/UP5Hq00Q4HWXvtGrvsjp5SglvU529o4GI3tAXg0Xi4KddZ+9pUxNn7x6fuuDc2dW7dk6vXbO6O7sewWt2So+xmW13W6vHu7xwH6azVnOi085abQQwBinGDl4H0zeP/JyHQMtKtMobVcBzdlLn12UgsS1RbTpPXquHKOKUe6/SMlwy2qrOgqixZtRh9BHvFmZTsi5lFsPVKSjTjBZ9NxwM3zx1+l/yMS1jSDxO7FkmgkWrxR93jNiVZceJ2uX6usPh+Tp5VUZU5WmeNK2jqkt5p1V5nS6Vp0FklC6VnYivyzNxP1J/Tj0RVVq1J1Kbqj1Rlbmd59N2EMynJwKRYQnZ3r1lfPycvTOTZ545M7Nxw/jMutXt6Y1ru2smp1qrJ6faqycmmqsnu83ZifHmqna7OYOZWKfZyvhoawUXXsRn0OLSkd9CKtjkUy6bPRRgJh7qSBIGMF45F0WkVga3Ner6MnUuRcWxl5A48prVMevyAhInlExukiqiMM3G/mJQ+tXpPe/7ZVC+EcqDFM3S4yP3pwr5Pvwfjkr3jkRVX2fvsjqfqc6xFF+1T2WE51O9U+frAkFdcKoLME6rNkRVX80TTom6OuvoUroqZf/W7Z/z1KXHILUhqEsT0UIAa+7Y0m1vWj/eWb92vLNmzdj4urWtyc3rxyZXz3SmNm7sbJieaK9Zvaq7enIiWz8+ka3qdluzrVY2gRo6YZi1cU6iLsxFcLKzUl4gV0PyFlBtsvTieRob8pmMkZGoV9XN4lJHLgfYKFcpSEWbnE9nhYWpbQhIKkGtMjGzIBWG8wvz/Z9dc+Zf/XeIPEjRnQcqJsLpKUHS7G8ZsM1pJ1X3wfV1+5aWTfV1PlLU2Vapg/lRNlVKjDqJPRFVvkpPVuZ0KT1RbVNK62QPhxKPxpbw40uaHuucjrVCY2qqlTW7zfZ0p9U8Y8/kxO7t45MbN41P7doysXbthrENm9aNrZ+ebq4bG2vNjHWz1a1WcxLOxrNG1oWjNs7kFk7eVjPj9TF6jQFNVeDM1dwCOfzzWplyrqyBN44mzhtSr6kVUbYUFBXFRGoezUuhy0umUTRhyXu84+OssT9HDx0+/sNbLvibv4CIM1I+74wlVoLUY4iT3Z86O8rY+aN0VaSyqj6dITCRHzVrqFKCfDXvtE6X6h2pLLUh0nyVEq4fpUtp3b5WbVxHOCWqfGrnqMqq+mq/OqrlaJOCeZ58tGltXjfWecJFU9O7t01N79kxtWrHrom1WF6uXTXbXT853p3pdBvTiFZTjWw4hsA1mWWNLoLXOILXGIIaQmJAKAwNfo3PE14zG9RgF/wROlCTKPJqSLU1gjfXlWm+wjN7EuISXElUyvFLCgSpQ/feffT79jzlb/8WUj51d2Um9ThjqX2Lh0aoHK7SAaizITxPpHwVaXmmar0u8xONSPWOOr4qS+WpjkhlSwVL54k0n8qJVJ7qPO/+XZfyjjRftXU4n/qr06cygnnv1yqqZZzSPk2aJ0XQT+eCc6bGtqzpdveePj21edPYxNatk7OzM93psU42PjPZRCDLuuPjTUzcsolmszXVbA6xxGxOdDqNGQSw8ayZTWKpOgZ3bd5/0WwioKGqDNMZPoF1yBthFcjQACXycUakDZsVm5vPjhIqNuqRUaAE5xIDJLRJFeCzJoJUf/jgvruOvvTMK/7u85BS68HJKUHq/ClBuf3/d+Nk+iI5rIvsma+TE64jyHtKMaocE8v6CZfWkZY5WRlRtWHyOtK6HFU/bu9lHZ6v+qjaEdVyTk9kt5SeqNqnlBjFE3V5l3GfnKYzCybacH+VJtqhdfqu6c5peybHNq4b72zZ1JpaNTPRXj2TTXbHOmPTs53JmcnGTLuZjY+Pt1d1u9n0eDdbhyC3utNuTjdbjelGIxtrtsI4HLcxc4NfBp1MgYvV5bMyZgGXe2sZh3SrhgSpzpsbEcvrdo9scO9ttxx70TnP+LtrIKIR9zMNVEQsceqQtHYFNUj7p3J0F8F1o+xOpqwjzZOv88m86wjPp3B9VVdn56jaEqPK1vGkaXtJq3bU84ROadUmpek+pHZEalut11GVVe1S/6PaQriNo2pPnvuTntBMRKrjfXbkG6tXt7N1s+3mtm0TrY1rMP2anujMjGcTs7NjnW3b2lNTE63x1bOtmUkEMwS0mYkx/hQJszV+GdDOeH8ZZmx8kkUYG/azLpajXQSsJoITksUqJm45r+IFcgo0z4IBwxhbz9lcfzC47arrH3ju5c//xG1oG+EBqppOKbxzV/DwwH7jwVqq/9yGGGV3Mv1/MmWrNszXtY/5qoxIZUvxVZ8p76jKPH+icsSJbMkzjdo3Rx2flnOa2jlS2cnwxFI6wmWkrNsDc4o07+0jqv4anY6uajc7WEfu2jrRWr962N6xc3Js186ZyU0bJ6ZWTbem16zvzM5OtqYnxjurxsbDdLfTmW2PNWY6jWw8a2UzCFjd/rAxgYDGLwk6iFHdVrtx8+evPvriZ7zo7w6gHrbBr0l5IpyeMlQ7YAWPDXwwnqh/T6b/l7Lxeog6O9eP0qWo2qZ656u+Ut5RlXm+Wq6uXVUbgnbV2daocidqfxV18qqszh/BvNeX8imWyld1KZayY76uLoLy6iyOeQYbojk+HhrPfuJsd8/pU81Lzl8/sXHz1NjObZiwTYeZsU5z7qdf+8WP/9lH7qn7Vs/TKcdSHbWCU4OlBp3Dbao40fGr04+qryqvK1uH1K7qw+H5qv+q7SjeUZW5D6JOl2KUv5Npr9ulM6C0TLU84WWWsqsrRywlX8qn66twGakHrTQxKHlg4q0HlJFPE+H0lGJUZ6xgeVEdjCn/cFH15XnHUn6rtkSdvduN8pXK62w9X1e+Tka43NuX2p2oTBV1csrq9snzriNNZ3qpnkjLp/yJ4L7q/FRxIr/uw2k6QyLvyfMpJar0lOLhdNoK/s/DIz1+Pvi9fMqfCA+nzmo9KVznWMqm6ictWy1XtR2FE+kdqZ37JurKj5KNak+dLs1Xy6T2deWItKzLHMx7IkjTAOWJeSK1c/6UI93JFfzzgx9fDrBHcqx9oNfRpeB2xIlsl8Ko+lJ5VV+t12mdH6Jats7GQV3Vf4oT6av+62yqcJul2ka510vU2bk+pc57UEqDU539suBkOmkF/7zhAzyljxbui3ik/k62PdWTh/Z1ZT1/Mj7dznEy5U7ksw4n0w7HUvVT7u11PqWE66uUqJs51dFlwaidXsEKHgnSk4WoniiPBx4L39V2O062/XV2J7vfbvNo+mlUuTqflDmljtRTitRuWfFIO2UFK3g84CcN4fzjPUbdf1qX849H/Y+l37r2Emkdo3SOlCeW0i0L2OAVrOCfG6on4uM9zqv1ES5LaRWj5A8HdXWncP9uU2dfV34pn6cU/hjcFazg/3akJ3Nd4BglfzzggaQaUKptTHUni6XKPhJ/K1jBClZQggeqKurko2xXsIIVrGAFK1jBClawghWsYAUrWMEKVrCCFaxgBStYwQpWsIIVrGAFK1jBClawghWsYAUrWMEKVrCCFaxgBStYwQpWsIIVPJ4I4f8HY66vLHKYO4gAAAAASUVORK5CYII="/>
          <p:cNvSpPr>
            <a:spLocks noGrp="1" noChangeAspect="1" noChangeArrowheads="1"/>
          </p:cNvSpPr>
          <p:nvPr>
            <p:ph sz="half" idx="1"/>
          </p:nvPr>
        </p:nvSpPr>
        <p:spPr bwMode="auto">
          <a:xfrm>
            <a:off x="394233" y="414670"/>
            <a:ext cx="3716522" cy="37527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nl-NL" dirty="0"/>
              <a:t>  </a:t>
            </a:r>
            <a:endParaRPr lang="nl-NL" b="1" dirty="0" smtClean="0">
              <a:solidFill>
                <a:srgbClr val="FF0000"/>
              </a:solidFill>
            </a:endParaRPr>
          </a:p>
          <a:p>
            <a:pPr marL="0" indent="0">
              <a:buNone/>
            </a:pPr>
            <a:endParaRPr lang="nl-NL" dirty="0" smtClean="0"/>
          </a:p>
          <a:p>
            <a:pPr marL="0" indent="0">
              <a:buNone/>
            </a:pPr>
            <a:endParaRPr lang="nl-NL" dirty="0"/>
          </a:p>
          <a:p>
            <a:pPr marL="0" indent="0">
              <a:buNone/>
            </a:pPr>
            <a:endParaRPr lang="nl-NL" dirty="0" smtClean="0"/>
          </a:p>
          <a:p>
            <a:pPr marL="0" indent="0">
              <a:buNone/>
            </a:pPr>
            <a:endParaRPr lang="nl-NL" dirty="0"/>
          </a:p>
          <a:p>
            <a:pPr marL="0" indent="0">
              <a:buNone/>
            </a:pPr>
            <a:endParaRPr lang="nl-NL" dirty="0" smtClean="0"/>
          </a:p>
          <a:p>
            <a:pPr marL="0" indent="0">
              <a:buNone/>
            </a:pPr>
            <a:endParaRPr lang="nl-NL" dirty="0"/>
          </a:p>
          <a:p>
            <a:pPr marL="0" indent="0">
              <a:buNone/>
            </a:pPr>
            <a:endParaRPr lang="nl-NL" dirty="0" smtClean="0"/>
          </a:p>
          <a:p>
            <a:pPr marL="0" indent="0">
              <a:buNone/>
            </a:pPr>
            <a:endParaRPr lang="nl-NL" dirty="0" smtClean="0"/>
          </a:p>
          <a:p>
            <a:pPr marL="0" indent="0">
              <a:buNone/>
            </a:pPr>
            <a:r>
              <a:rPr lang="nl-NL" b="1" dirty="0">
                <a:solidFill>
                  <a:srgbClr val="FF0000"/>
                </a:solidFill>
              </a:rPr>
              <a:t>7</a:t>
            </a:r>
            <a:r>
              <a:rPr lang="nl-NL" b="1" dirty="0" smtClean="0">
                <a:solidFill>
                  <a:srgbClr val="FF0000"/>
                </a:solidFill>
              </a:rPr>
              <a:t> november 2023 15-17 uur</a:t>
            </a:r>
          </a:p>
          <a:p>
            <a:pPr marL="0" indent="0">
              <a:buNone/>
            </a:pPr>
            <a:r>
              <a:rPr lang="nl-NL" b="1" dirty="0" smtClean="0">
                <a:solidFill>
                  <a:srgbClr val="FF0000"/>
                </a:solidFill>
              </a:rPr>
              <a:t>23 april 2024  15-17 uur</a:t>
            </a:r>
          </a:p>
          <a:p>
            <a:pPr marL="0" indent="0">
              <a:buNone/>
            </a:pPr>
            <a:endParaRPr lang="nl-NL" b="1" dirty="0" smtClean="0">
              <a:solidFill>
                <a:srgbClr val="FF0000"/>
              </a:solidFill>
            </a:endParaRPr>
          </a:p>
          <a:p>
            <a:pPr marL="0" indent="0">
              <a:buNone/>
            </a:pPr>
            <a:endParaRPr lang="nl-NL" b="1" dirty="0">
              <a:solidFill>
                <a:srgbClr val="FF0000"/>
              </a:solidFill>
            </a:endParaRPr>
          </a:p>
        </p:txBody>
      </p:sp>
      <p:sp>
        <p:nvSpPr>
          <p:cNvPr id="18" name="AutoShape 12" descr="data:image/png;base64,%20iVBORw0KGgoAAAANSUhEUgAAASkAAAEoCAYAAAAExQcnAAAAAXNSR0IArs4c6QAAAARnQU1BAACxjwv8YQUAAAAJcEhZcwAADsMAAA7DAcdvqGQAAP+lSURBVHhe7L0HoCVJVT5+uu+9L8zMmxx3dzbnvIRlYQHJQUBEfyJJEBRMGPkhiiBgQCWpiPoDAVFMiESVnGHJC5tznNkwOb907+2+/+/7Tp2+fe+8WRaYmZ3l/773qqvq1Klcde6p6upum8c85jGPecxjHvOYxzzmMY95zGMe85jHPOYxj3nMYx7zmMc85jGPecxjHvOYxzzmMY95zGMe85jHPOYxj3nMYx7zmMc85jGPecxjHvOYxzzmMY95zGMe85jHPOYxj3nMYx7zmMc85jGPecxjHvOYxzzmcT9GNmQTdfc85jGP+ynurxP5Byl3L9nzmMc87ke4Pwmp4bLST8Fzb+pwbwTUvBA7wvAZszVjZhehg0+GvbxpVrTMNo+YXTth9s01ZvsS6zx+hHF/EFJRxrnKWqcNC6zwh/Cpu+fCgcLuKc48DgH+2mz0dLPnQSA9H8Lp/CVmi0dzsxymi/BOo7UlzxrfGZ2Zefc/mX3gdWalx5zHjyLmmvhHEqJ8c9nDwmOuutwbAfP9Cq55oXUIQQF1tNlbFpm9YKXZwjEIJoPqJNMgB6wyt4lTz7PJLdunmrdveMdOs9c+yGy3h87jRw0cAkcqhgVTgP66YR1ohukHCiPCDgz77wn1dOZxkAHB9GdY1v0qlnMLRyiUFsAsTgYqFU2xuLQ9W260xT/9tAVjj3vMb4Hlr77uHPP4EUT6bTriUBcCIRSCVveHCWFb94ebCD9Rp4e7TiOGw+dChN0Tzzy+D7zD7BlY3v3RcmhTi9GiTXgMKpUE1SgMpFeYsmhbd+cuW/LiX6VmdX73+utm/97siwidx48YYnIfSYgJT7tevhA0FKwRRjdtmtoQ3i/sQKbOwzQj3bod7vAHIiwQ/jptHvcSr0G/oTN+HnJpMeVRi704nkws9Wo9nIGxffeNtueTH7JFL3mRjZ5xxv/9qtmFCJ3HjxjY9UcSYoLX7bqAkDnOjst3227uoXLDNPaIaAdPxBmIV/PX6QT9RJ1Wt4fd4Sfq7kCdZ67weSR8y2zdi8weCjn08x2zn8SabSFXdS1KqoUw1KYomEJIRU8RcHduvc1G1h5jI8tWjcxcdvmSt/d6/5VC5/EjgiNxAtUFBlEXKHQX11z2y6cee8zyl462uiWwfXpvd8tst9g1PdnZmWXlrm2b9uy59fa9+zbv3NO57va9M9u2NXp53mjfeuvNvV27tveuuaYSbsOGCJtgnsN+os5PDMcdjld3//8et0L0bDR7XGH24lmzB4O0cAcWdVMQQ+vgWYfWG6GAWgrDpV5oUBRUbFlEDNNDpNaio23JQ59gd7333+5sz84+/KFmtyF0HkcmhufG90RMuiMFLE+UKdwhpMKe3XzLrz925bKF/5o385VWQN6QimqXPQzbrDdreT6bZflUr1fMgL6zKHp7p2eKrY2G7cqy3o7ubHdzt1NMTpa9baO5Te3eO7vbes3ZvdOdmQVjzentk7vbd965Y2bTprz7wQ9e2/7iF2+PafG9bnVHmdkJYQ/j/9cC63NmF6MR/xBa0xPYoOxUGggpHXo6BoZCqsW9KAopLvdCSIUmxYjUo2kjoR4ij6891bZdf8vkvm73Fx9n9h8ImceRiwPNjTlB5iMJLE8YIsYw/bQ5TKdvvfolT1l/1PJ3NfJsuYTUXMgYBe1AmyanSXQ2D0yvROQSw7xnk6C3ez3bUxbFnl7W21n0sm1g34toO7KG7Sst29Webe/NGhB+VuzJR0an9u4p9rVn2pPLlxSTN+zbN7XwuMXTp77ubzr2uvlzO8N4DVr/sWa/NGn2x2j6FZQx7KHo4BBSR9EgYJQaFIUUNarQokKTYuvGz0YbBhGz3Zntmel1QXrNw81eD+o8jlywF4l7JaiC+UhAlIVjNuwwDKPN4Tpz1/W/9Mw1q5e8Lc/zCSvuVT0PDKYsgQZIkMHQ30g0SC5NirK0HlaX4G9LqOX5dFEU++jO82xfz3IIsHJvWVCwZZNlI9vTK/M9eaOzu9vJdjWazd3tmZnd0OL2LD566W6z9ZNXX/3J2bPPfj90gXvXWfdXoHLZ581+d8bsT9CUzZDgbGFWnA2wBwZLP1sFczTMxCjCKKSoUbVg6iOBkdQnMBRSiJyhRbd3qEzbn/2Y2atAnceRizS5ZMdwOCCC+UhAlIVDMez4/YwhSvfshute8vNHr176BgipBRqWhwNVs8IRRqVKAbTY3BRqNN0eitYrQKaGNpvlNouidjK4oalNIzqUimxvL2vu7RWdfXlZ7u41iq2g7bRehqVptg18e21ibBsSxPzu7LHsmHZmvymhhviHqeI/PL5k9kIoO1AxbSGVHxaczUV7CoZyhnRqV9w0p5BajrbFTxCkFQyXfDECIiLbmpHQMhRS5V6zLWhfpPGHTzL7c1DncWSDPUlD3KOgCqYjAVFomhiOIaRoYldiZsPVv/iSo9ct/2MIqdHDJqS+H6hVcYFEcpuGNIKOWpnpTNpaD0Awp14BFygF3HkbrTGbQXj1imK6V5R7ska2F8JxK1LaaI3uHivyLdDq9jZGGtssb+5tl93Zkebsvsk9RXe2tXdmxYolSGsS8/cqpPfUIsted4+D4iBBFf2k2fnI+D9gTqOmREFEsNrTMJQx7FyeMqCwotK0FmYNzAJqUxRSXPqRYVhIMUFKOUjAGbg3Q1xBXj3/2WYfAXUeRzZiRkSP0syJYLyvEeXgMAybpi6kOH5p2rdd8+LfPnbN8ldkedbQBP9RwEBPDHcL6whaRU5umqh+t4B06xWgYa73ZuHZjbDJrNnbjJactl65FUvWHb1eYyeWp7vLRm9fr+zthDichGTc02uUM618dhoCbybrTM72Rifb2R1b23aWzWTZF0O23FuoZK857rixB91++59C7fsdKDrWQV9RAhMhX8gYe+OsCjNaBrMaZgUCRyioKKTiKAJHBRmpT1LCIZEuEtsJ2g6zWzFALvwJM2if8zjCwa4Pm4Y/OzGaBxCMRwJYlrmEVGhQFFD8Pe3cdvWLX37suuW/nQE/MkLqoAHNGN0uDQ6malUSAWqfZWllp6Dm1oawmsZydBKse3o9aGrc4emV07wrih6A1pbvQkOD1pm0AhpdszPTbNrOTqcLudPdVXb3TXd7zb0L9zSm7eSbO1n2dQg26/2T2RmLIOEgR1ZRS6JcwRJYo5FaFGmUPTwSFR1OIcbOpqBaCbMURR4BIUPP9zgCWAV2OaRZhgTaSHQ3/NzTwvr5z6BFvRLOeRz5SINRoJtmTkFVZ7wvEeXgOKU7xmxoUCGkaMoN173kVevXLfslK8E6L6R+cEiIhZ3cceOAbkLtC9PljQMItRKyJeu1e3kGDazs5j0sPXu9WQi6SdCh25RTRbe3c3qyM33la7+0ZsN7r/nJKaRJLUqbaUlIUYtiylSS2MnR4TQMZ0dz35yGK75RlKfJYoGBReJN3TZs3hGkgEJ6V+w0e+JLzTbBO4/7B2KU0aa5XwkpGgqmYSHFH93uHTf8yquPXrP0xdQG9q/SPA4JKsGV7LqAE9AR0NB63Z61Z7o21S7s0l/7mG343xutg17tUkjBkJvaErQedTaFFGl01w1HKzufJxBi7zy2pdjlXBZS0DGdyczugPh89i+ZfQXeedy/oFFUMxweA7OaxCMBwwXlWOQYDSFFwzFK07vj5l/506NXL322dTiU53FfgRoNUVI4wYPlIZZfpc3MFjY1W9rXn/BPNrl5iutJCSgKKnbusJCiPdzp/FWiICIv/fx14iAgD3udYTSLzlxRPuiPLvrYSU9d/5Xe3vbuslXsykebu7Jeua/Tnp1u5qPTWVFOWWtqprdnb7F7fLrTblt39eqtWCxeU0DGMot53Hdg1xMxDDiqBvokGO5rRDlirNbHKwUTx2wIqdbmW371z1evWfKThokwj8OPEE60S2izFE40sxBQsxRQU13bt3fGrnjcP9sseNrgoYAKIcXoFFLsveHlXnQ6hRL3q8gbdwXpZlio1dSwznnFw+24P3+C2V7oVRCGvHdQFN2y18NSNEP2ZTmdWW8fhOiePLc9vazclVm5q9e1HZaX+3ojzR15rzuDEu7pdbtIpNjXyLr7Ot3OdK/TnirzmdmxbGY6m2rP9ordM9kpN7azTLdt53HwwGERc592dLdAwpGAeiGJGKs0oUnpxxTq/9htt//6G1eumniyzcz/CB5OUFtiN9FyzQlTuwstCabdhgbFZR76ZN9kx/btnLaNz3y/BEwHQkqaFGMnQcWNc4aFMIrOpwAKIcQlHoUY3aFRxSF0/lrx5t7yX7/Q1r/1yWY74NNo1sXBpahuFqDA9b02yRiYEqlSsOkmAirBvf28NwP/dMYDumVvb5ZDCyu6+3QjoZHtziHYUPF9hbUnrW2Tray7ozeG8NL2ZVlnX7vT29taPD6JSu3ObBRVXIiq7iyz7P3zg/XAUK/UDMHhIgThvkS9DPUf1LClPcFISB291BZeccVL37x81ZLH2nRVj3kcQkg2JRsaijatu12enCys0y5stk3hVNr0dMemJqFFTUFI7Zm1qRd/VJpUJaQ8AXU4Zyy1KSZNQcROjg6vC6k4eUDDO37LYRiHdwYppFa97GG2/k3QpCAUv3+koRf7arQqQQbDAikIFSadd0WhqakBYHoFKgahBsWqU/ZKaFi9WQizmbLotrMGq9edRvhu6xbTkIK7kcxkr5HvtLyzA5WAwIM2V+R7rYB/6cLJbKzY2+uNU7AhreWdw3Se7UhAtHjdcIio/vQcCagXri6kYrxWS70LTmsu/fSnfvWvVqxefLFhUszj0KIuoDgnuazrYFlHQ+E0jR+KaWpQWOJNUkjJptDq2ugffs7aO2esXUCYIQ0JqZQYOzoEDTuav0Ds4BBI8asUhq/dXJHcTIum3chs7Z89wdb9zkPN9vwgQur7QW2qyIlLkGiHCdCt5SdtXNB29PN50V6WYQJ2i6xX0HSxBIX2VkCLKych7GaysrcHjHvQMLuyVm8XhOMupLEVaUG4NXbaGDW8bHevOTJp3d3Q4hpd27RvNjuliZ8OpGtbkdmJ9zftjcOAYMvRzZaTFlJv1vsKUYYoXNj1H9UQUs0ff8KqNf/+7uf81eIVEw+eF1KHDiFPCCx7rEuTlnbcd5qdhSCa5v4TBBMFFQWUTGEzsx2bni1t4t+usN6ld1m+fJnNTE1hOciXUqCDkXiMSAoqGnY6O7ze2dSi4mUI1KCoWXHWceQyjq1ZaMe9/em25IknYP14hGvVoa1VgD+eSKgAvxoeRmEUbGGjflieliVFfVlkGTS3Xm+ql/WmMixPueeWac+ttwNZ7cSifGfRKbbnTdKbO7pWgndmXxMKr01lUzbaw29LtzOWt2aymbJtI0XbjjoKE+rt3ftoz40NESbkADuVB42OCNQLyLFKmwJqeNw2fuX5xx33F3/+k385sWzivHkhdejAuUHDO3c0Ek7t0toQUNMzEELUliCgpD0lbWoGdN7ZI98sloFjV262Jf92uS25+GLbu2WL7bzxRuthjaN9KZgYiSF4ODNIo7bEJSC1JwonPs9HGsPJR37uZ41csM5O/8hzrDmBIcLC/siCrVS3U13pZb1z+mEyCDO5XWtTS3HfDctyPkcKGhTXAktS2wfeqayR78GSdXdmxW78EO3OGsW+Xp7tza23tzCefysmG9DooPlNWSvbm5XZdK87O521R6dtojllExM8BYJl6TsOxkRkbeqGQ4GV6dBzX6Kef71wNKFJhYDiOM3+4LdPPfX3/++T3rJw2cQZhokxj4OH+jyn9sTT4Ty/2enAQOjMwEg4UTBRQKH9p6faSUD53hS1LC0FET/bPm3r3/ktW3Tcabb0wQ+yG9/3PmtDm+KDAjnSDkEVv0qkscOpMXFznMIp3tTColE4hUDrIsKq37jIjnvj4832Sa+ax5zTicKL/tS5FGTad6PNMBh2ApejOQz624quDu72SmlsUH/LWSxJJ7O8nAbfNAbKNFapEHLZHqQ73YNQQ59OIQzCL/9Mtup9X/4BtLEofBQ85MB9LqSIeuFYKNoctyGkQpOikLK//dMLLvj5Fz7izQuWTBxvWHLM4+CgLqD06ArHa+F7Tzz7NAshxDt3XNb53hO1KRhoT1z6UTi1OzAQZOTvMi66Z9XXNtrKz91s6573PNt+7bW27bLL0MMZ5gjfeuMdzk5uIk91MmxqURRU7HB2PsHioUgy/NnOVi20M774QhvDkk838ObxfeBADUY6WroKTm6aSltLfmlqMNTUdJcUYY3Sytn2n+Urb/7DH/B5z7DDUAb0OEaOJLAlhhGFJ3ojE+OtPM+bc3LO44cGjxZQQJVY3ukOHrQoLt+4xzQDYaTlHLUmLetcIHEp2JFQonDy5SE32PF7bNtPW2Gdo5bY3f/+PlswMWGj4+MulLDsa0JYyU2T3C3YoVmxi6U11QwFFM3a33mYjaxbxALDN4/vD2yzuQwFD2y2qUwiUX3lYwMd9EwbZpY2fj7a+Bnp4idFr6rA4nxklWWNFS27dF99zt5bMLcA3WH4TdgjHixoVemJhc1RjOOR+cF58BBNCdkiU+ACpQgCyAVUGwKKWpJvmCeNCYZaFjfTaQoINMbDEgFpwMCddwubXDpmdz3kGGuM5rbri1+ysWbTWsiwgU6kQJJB3rGmp6CqC6gQSmG4F7XkJ0+3FS88DwyFlo7zOBxgjxzAVEIN/W62O3vQpeyqHxRMNCD3/UFIDZSxOTrKcT2vSR0kcGxxntPWMi9p7zrbRA2Jz+JxyQdBpaMHIZSgOfFIQmys6wVYdCMdrgSokTHNvN2xLScvs9sfdZy1RhuW7dptIxRMCGzAUEDRUDhJg2I82HXNKe4AUkAtfsLJtv7PH2+NRg5hhr95GXXkAOMhb/UO9pekj5jlXgw12sOGY5Y2y5qNjdholmctzYB5/FBgE4aAklDhMo8Ch8IH0oHakQsk30CnphRCifzsmRBG7KA61Hm45Lg0i8LuPmOV3fiUUy1fMmoj3a61kAf3obQ3pbQ8Ta4uQkCFcJKBUFr+nHPt2L96oo2sGPcBcX/4if3/C9jZWP6jM3clyg8CDITKrsyR0s0sDMddFJLQOE+mwsjo2HiW5VjuJcI8fiBIsKBlk3yQcQHFDXMauMNOQol3/GSnNOqodxTT5TKMdp5n1oCh5rTjxKV21c+ebXvOW2vNBuiQitSmmLnuJCJuLOsomGRDEuXHL7Xj3vZkO+b1j7HRlQusgXL4ZnnkOI/7HOgKjJ9O0cn49pyDiftcSMUoo82xXx91MRdIq/hGx1oj+HXm6mAePyAoFwJ0JjmRDIURBlxyV0z7AV0iQZRJEIVAcr+7czi4LGtAIDVbmY2A3l0xZjc+9TS78UUX2N4Lj7HumoVWLB2zYrxp3bGmdWB3oG0VR01Y46L1tuZPHmMn/e9zbSm0MC4XeZMpR3rze1FHGDQWbLqRdfm00w+D/UbbkdDTLEOUg0KTWxO0ddMHJvZUabJvfu6nnv/gB5z4aushKCbRPL4vsNk4x10ouUCSFqWHKnhHr9QbDdrtnul4AdR42ry758cNughzOu02lm9dnqXqFDp6wLS4TPRloaddB5eAGXt5QcvGkN/E9ilbsK9joxifo+MtW7B6kU2ctdKWnLzcFjQbMLmNjjWsCbtBzcrVKNVhHkcI8GPU63a3FXn7Z1rL/voLifqDImQCzRG3qo9hV7cHTLPVGLVWbLOy+DQRPI/vFyE+JEyS7U/WuXZEoy1qOEI7yjEg+1pSjqUbTBPaEoSIBAn8rVYjmdxGoEK5abgZzW1spGmLepmNcTP9xOVmF6+35hNPsQU/frJNPGK9TaybsAUoy3gSUC2mrXz75ZrHEQT+cDRsX2Ok98NqUgEOTZkjSUhx2EXBDoRGy6bGbWazdaY3WWd2q3XbO/ArvgdawCSWKXwIvYOJxukWYLIc1fPCLLDfBK+3OJuKFm0ZCCb8HnDJxr0lLd0klJKAgqbTbCQDdysMhFMIqko4wYxB4IxhWTdOjWnhiE0sGrWli0ZsGfzLEbZstGVLoWEtnhixhQuhaUmDwjIPQpFl2a/s8zgyoI7JMBF/9Pak5kKUaa7h2Gg1umPW3QvhtFMCqj2zVQJrdvoum5ncaDNTG2x28jab2XcrbLjpRxh5uu1tVnR2QaDttbLLE/5tmC6EWiHBpj0YmgpRBHXA9zD3LwxUM6GqDS78YaRQoFCi9iIhlTSlMCNJEIUAGg0b2tEoNCX6qSnRPQbhMw7htGCsZQvHIYAoiBa1bMniUVu2dMyWwyxbOm5Ll4yBPorwEaTTlMDjJnss8eZxhIKztiynbLLgiy0OKu7rno/8adOwqjRcy3FNF8do+ITEyNKFNv7Nzzz+ZaectPT501O83RnReccJv7JSCUir+wM1t1icL6OGlWHJISJ+rTEZuC8vQxWCRQEPpolH5C863UOamdJxFz3uHBAEw1Jh2H94EUKK20V0a08q3dHzd0X5eSjafNSF747ii+10iDOdNA96V4b7UHwrZqk7dSXSYh15VSuhTbi5QGE3QsEG4TUOLWkcQmsBBNLCcQgwGGpZFHISTlhCuvYUbSxrHkcioAn3pmY/Y50dz8vXvmtzov4w0LChua+7PfKPAnGmx2ZTCClumOsxrlWrWgu/+j+PecXJJy55Fl+uVi99TDoJm0QPUUUX4YM9UUHq4eLhREoAYFoScBFEUKiRX8IIQo0zLhWXNAku0ujmrrD46abtVfKyeTwvCw0t2P3sgbpnIOCgIdpLAopGQsptPdpCAcVNdNrpAWM/3JlOm0NgUSiFMBs+4MnjCoKqidbhMhFVl4AayaFZuUCiYFoAm8s6aU4I1/GEtP+kJFIzzeMIBn5syqmZD+fLdzw/y9/Nzyz+sNDIobmvuz/yjwL5DO7f2asLqeax6xZMfO7Dj3zlSSct+empyY7PX8RiRAkWOSBeJHwIEZJNC26EUwCJQ2Tnrcdw1OIlRGt5XklLiNmuRBKD3LQptOCRECMR1ySkKlpocdDaMDU9cg4tjn8Sbh7fm4WgH5ay5SXl/wOARZeBm4IF8kWmLqSkIcmGQNKJc2pNLri6kGpd0HhHz7UwCqhYNnu6lNvcT6Lg0RJRAsqXhLTd3dQyMfa7fHOcRsWcx/0B+LEpp9vvyZct+IWD+EZRjoD7fBhE/ioMDGelqx0uoCiotNSj/4HnLV76wXc/7NXHHrv4qdSkqthDoCxi1ZIookfXCvSCR2+TSBpSEN01xJ+QoslR53ChRVdQxeVEBbrXySmMGIhDpJwllAgKMkACDbRk9yjYKMBgch4ZEz/9CFdBklH+TCDgnh4FNYNSGG0JKThcULlWRaEjAZWEVSHBBZoEE3mwvKMGlbQnf3YPhumiTVmbBoqlu30QUP07fdynym0UWhNp3OtqYGmn4wXekCrfPO5HwI9N2Z3928aSN780UQ4GOAru86GgQrhTginMsCYlIXXhAyaW/+c/PPIPjzt20ZOlSdXARDQtKg0nEQGfi5wyNaKs8COmtCAXa/1WGeSXTKMTbtm14P3BCLBCEkQkXpRBojtTZXspaROpPLh6+IHAMPLBRtrU1iSIoJG54KKWRrcLsliiMo5y6pEfwgmUXpnp1LkLLd+fcu0qLeeS0Ko0JxrxugZFIy0IaVGLknYEIURDQeWb7ZncvqSjIS/LqeLP4/4G9hn6syzab2osffPLnXhQwJQ1Uo8U1GftMERbunAMY7k353N7okhqALQQw30+eX2iE7Rhal6Fkl8T3IWcB9WKElFIooP+FDxHcQAypICIU0k1htGGEU8wxJVgiak5ES5QnJbiDRiCMSEojC9g5FK4DXsKA2cffuF2WdHZZkV7sxWzd1t39g7rzmyE/w7473S7c5eVnc3W625FMtstK3fB7IE422eNbNqa2QzGYddaja6NNEsbw8/G+Gimze8F4w3djVu0YNQmFo3pWMHiiTE3i2nDD9qihdwk57GCFrSptP9EDQrCal5A3Z+BjoNGjR+4H+a5vQPhiDmCMDzb6v5wZ4smGk38AvNgMtCfzhVA4pznYJctUiLKXSUln/v56y8LMoS8FFnyukyh0UUOWOBPSVThcKdQhzwhFhmYUqQdgjQiM0icdCS+Ki59YoDtFIbQ5b7gcsiHC7MJt4tnEEIKULOC0GM4NSAs6uDoYIDNWK+YgtkDEsZasQNmG8K2Qlhttry31Rq9LRBa26yVweTbbKSxw0abu7B022Pjrb0QWjRTtmBsxhaOz8J0YLrw9yDMehBOmZZ5vHPX0NknN7rxkDQ7N/O4XwFdVpZ6f8ZBPyPFy5EipFQYgCOUZQp/feRmY2ONBkJa/kzZgQdzBLuFSZrc/WsKkTelAw81qQE+xlMwL4mPNoNhZJEMR4SKKE9fvLghYMvZT8MTiNjB1wdDSHVh45R+jKARtbhwSlDTicaINBIBgVE29/JQFJdo3LDW8otCA9qNzkjJ5sY3NPpWCe2HmlRHptWYgZCastEGDITUWJNmDwwEV3OHhFgr2w4tDALOtlgOYWfFJmhrm2C71tYrtkPb2wF7NwTlJMoDYdnjgVyMeRWOiBpzOMwLsyMO/gM4Y40OftkOKtTJR4qQihE3PCrr6C1c2MAPcDaisRvmQEjhMUn7qE3aegKJ38NwTfE8bo2vzphQc1ZCazjGAGLyKWIttBJYfVq4hu1w9fPuu+rg+CGrBHJiUc0QEK+hjn0kgTSMCt79J60JdyPvSWC1QNRp87SvRK2I551GR63vxjJwZIR7TgZTgr9A/C5yTO824LcAer4M7ZW7sczcCWG1A/Z2mC1Yet5tZfsuuLEM7WyE+w75Sy1Ht8BAqHUp0PbCTCOtWRimzR01mkCqj+xh91xmHj8M0IIdDN+D/V0xDdAjRUgRMVpq00kId4bJgenSc02qzjGMSIkWbJcJrjnJuR9SlmBwLauKnlD30c1E3UebzjDKg0kxLKHuFoKgCPQwEt281DHsZ1QvoYvQuTgcIQdph+wTDXZ1bAIB0sWSl0KLxRG73GKGdoWBgpbPGz0/SkCtiobP68FuSdNK2haEkz8+43fqtIxjPkzKL0xdJoSl205hYXoQNll6+55rVfwWAJejFEy7INS2QVhBC4NAK9p3QojRhECDu3M35BYM+Hrd7YiH5SuEmpVTbpBeJdz4qShqbSnvPqKcnCI04Q8zjwpoDrTcjBXFzkQ5qDiShNRcGBgVC0ZbmA8539U/OJ4qd3JEOBuvFibhAf9+8QF5eeEkIgMt0gC3ed2fElcVEM4qj+SfE0GPvAYiAVU8pZpAIicwBUsdzlxFmQNVnQHZSoDtAQ/dECoRToLkCJAjXBoVeCGbtPTL8xJCiHft4KfggrtuuN9VySFElhN0ocoDDrrrxi99ICKX30IKkjCjSftXPS5LwePRUR8tEaGtSahNQ8btkYCioCog1MoutDQsNSnE+oKMy06aLeLzvTjEgXHBtg/pTcLUtDYKNr8XqnK4YZnqJug0P+JAH6AXZhoZVNxDALbmkYTo7bpduUebelZlRM8P1/u+cidHjPf6uKe7Nqa01FF4EBNE46QFTQM/iPTTTcv5eQ13TH7RnFTZB0ZKMMoi/sqRkHgEpwfFbaf1Q+r8jopCJppEUBwUktNc8qBidAevEjP4dzma+EhFIAVE33hYXxuD7QkAcFSN4WnPBcSQzauiMlpF8Dy8oftG/USQ7gVwmtxpCCVhpvtEDGNUxeVzm7Mw0xBqUzB7INgooLhHBtOFYNPeGQUYDdz0V/tpYaCxFdTYsHTFElbCDUta19goNEOgEchfw7luSKO5n4JFp7rbbh8KIXWf390b7p3oyUA9LGs0c+3tpjGWGoeeIQzEGrQ1lmnTI5r7OKn6oJsmOBmKPw30Ol9KokISaslUy6oDgcGRhcD0aeFSJTSYQzBHeevR+xQiqDWAFBM/kpc2pYkOm/UTKBDoJc3JCqJfwWwLBcGQx/mUhhINvjQ56VU4ICFBk/xBJ2rtRbKeHCCJSaS8VVTabsGR6FT56KZJTu81RwjAflnppoPMSVDIduMaGmnkYb/yeAeXhhQ61KigXUHL0t1QCDfDMtRKrHYkrCi0KLwg2CTU7oICBgMtrscbB6IxHFqbhBq1tdDU6ktPGuY/LMjCPkKAYqK9Z/FjcLBe0zKA+1pIRU8Qw71R7xG5yyxv4kexqREYURki/wEQQbRTimkcp2hJsCT4sE6MdIcTUBwNbIW4XUWGHTMooZoYRLABNWfykE+pw4LNdMJWOC8MJ9z2NKK0g6V2DPoCHs9DqzhJAHhDhCH6adClA68ol/+RQD8dNVB7qWh0wGiUpXQTqeIhme6wk1NeXgjQFQR/RPPDt3K5Jd4kWAS2Cdypv/SDIWeNv5a+24kA3ujWFN1t5RmGlaIwqw/ZACJr6UmhxuVhumlAzUr7YhRwXEqG1gaBpSUn73zeCbPRhZoEG0yBZWm5zZehPX6Pk8vPpKXphgQFW2hrUSkiyhTlO5D54ZHlkLArMhTq4EPD5z7EcCsNt/CAaRT8vezlPj6DzCgiABwcyTmQVEKNNBCaopOWpl8C3MGITGMOayokj5YRQi1ePQmAgoxljqSqyVchEZQkLowftoiMrEASEhjopeVkFKvcg1x1eAw31RwH+vx9Yp9GF2vMOCECUmhYFTNCKzdBPwhVZrXAaAQG0Vk3BGx5h5MUQExJunge5NCylH8gR84BcVZtOzeiluzaqNtgDoPo178OpjFsiLADETlsCBstDyl8KOCgXfEupm4aQFPrchlKgUZDIUahdifotO+CDe2t9AO5rt1Ry6OmVtfWkuDU3hpNvQLDZa4LYZpA3Y3y5gape+ePpCY1jKj5sE3k42P5aKNh1UcYXIsJluSmt97mRPiHU0123ctB30832fLDpFFPr5+p8snLMLcdPmjJy7RgabR7dMG9QyADbV4UqUYLvzwJnoJfib6rz9WnEfSF4aVKOtkqr5ya4okxQW7SUOeUgb+Dy+NX2y50qIHEgEDGCX9Kk/4yuSNezAWCNLphZCGcLAIdSs8pWpZFvMQU2bnb+1M8IKoP4Fb0iMeAiCCm5AKT+GnDqqqSTEBd871Q4/cCJFtQ6u6c0z3shwaHBERFxTL1A7+6Q8EzbVkBWaGbBrwRQAOhxT00CDbjGbXu3TA8s7YFhhoaD+32bxr4EpTCjRobhVtda6s6GsbLYr0GbJvOsk+Q4aDjvhRS0fJEtH4YItzV8G20curX/BISmsinEtsqBmBlYiQGwkly2Ml4Wn3DZUR/0NXSUF70i8utgOiBNHgqfliJN/IgIkY9GXk0IxmX/rBpwkHQjhQcaRrhz3mcm7SIsz+cxy9y46JU1Cj0kEqE24UYwyXIG8hvDAN0UdPyxSOWwdiSltlCmCZS0kOAWIrwZDtt3iJcgO4EfwY+8mcTfL6G5xYQxsSJKDaMLPirZmFYMs6OWnLeEKmM3oEso6jwegR5U0KJgxSAvsCg27sANllr7PdKMNUhfl5okJD8kWAkXvdHBkFL8QQf/XVuR8RhGAUZhQdpbjyU3AWuaW+NWho1Le2tUThRUHGvjAbCq0shRmFGAUeT3KJRY0N4h3twezajTaInDiqiVvcF+q3nhi0aJh4sps23INA03vrH5z/4F593wl9jhCzUEx0Cu6tWjZpT/VH3z4UIT+lx8EXSmvKarPUc3F+5yQxvDHt5BLqJfszgCJLmVHLXY9Y4HVVAosesrcVweBynJl7YwTlXjEAVnhzcQ+apcyvgYWPzOAEESa+LcUgz2bVy07R1Podf5b0dKzdMmU1h8G+bgfBpWm9Px3qT+HVfCoFEObUbP7J8iR3TZD7LIaAorFaPWbZmzBqnLLb8nGWWLQRtOWjMi3mzUDxRinJlLAdo9eq7BV4QtE8laUIGWHTB7/uIoEc/ioUXIjGmaHIwHULRPJ68wZpItaB7B+WhROU9MIKnnnjEGQ6r0+Pq4R7C+UH041Wx2QZRVyKcHhFInOJzigMeNQCc6JpeiVZuFn/eWPH+V3r4wUWthIcdzLtuQkDhZ7V6A0K8pkVC6h1vvOBhP/ezx/91r7ARtk8lnuiRIyEaP2jD4cMYCqv6REkw0H9znS0xO7nqK3k1avlfGwhD2G9wH4gxMBABdvBXMzXc7hyEM6eYyR4S6nVQM2pRMEEI7YMQakPIzHStuH63lVfstO43t1vxHfzCzhSWn7/UWk9ea+2/vMl6U10kzjIg7S5ygpvCjIJGAoagYItCEOKHrbtyJKBkFGDo+eZDllu+dNSaj1ln2cpxF2TLx6GBNSyHENNBLb63iuXjbzez6FfQEemK5g7erdSUhV99BGe9p7S8i3ZONDUxo9DTJ6v4A/34g0DpRQLKoQbSgxbuOu/+GTslejjG7CDV3fUUeSVACSIRFSdBggx2vdKpTfkPV7ds9F7RXPG+t4B40JFG0H0OtkId9EfZaMuMNZsjGEQNDM2qLQXFdoquatSE1JaDEYYQYbQTf33wOSkIiVmdhK6n7f8pkvP1Szhox5W23GBXUgly1vxVYMrH3TDVIOpbQxF1ZZAPUEe/HgkQStliLL0WwUCQFJdvh4Y0ae3/2WDTP/MFm/7Nr9rsG6+w2b+9HgJqO7QlSIUO0t7BpQJ6YiU0Imo86KFsBGktxW8L7PzoMSzjIFTOnJDWpJOeFIAUWnrWBuWgICFS3dhmWYlFyikT1vnUJpv9kyts5jXftsnHfNImn/ppa//91da95G6YTVbestdvJDI/aWdDLR4eqdzeChoXsKKblHuiEf22SbaisI/dqzaX22nVXP1B4QVIpg4GfK+Eh+Oxl4d72tuEJqiEpx6ctZBITgxBr9kRrgThZ5AHQ4Vu7pLrEICay32BWs0rN8vC0UZDTaquVck86xnHnHLGqUuewLnBhtKmKf48gXDTF67UqsolZaMGxoWdkEgVxAeTotXDQyb004VHHUXjfll0MR7SVxayo1wJZKjnIb5+keYqmvPVqOGsIiGBKtzLkwJwDTp97udeUragYeU1u63zoQ1WXLJZdvut11nx3R3Wu34vhNJO623GUu6OWa8bbwSph1AnLOeyNVBwIbPKDdMudNK2aY8dtBTCC3/5SRPW29E2A38llAaA8kDQNM5e4gJzV9uKS3kXCyXd2bHGw1diCYky3D1jvVshmKZnrP3eW63zsbusuHoX0kbZljQtXwNNi+WiUpdSdqR+UD/Rn9omedU3cHir1NqwkkLJL+awwYt2EAuMyImNqAuwOn1uDDMog2QTwzbDCPqD16F+hZ9XIuZG+OnylD1On8/jVeF9dgQ63QcACSmw4oGjZ21Y//y6N151Q6IeVHDI3RfwVurXOqpM1Gk0Ibg4ztgkaElEZ4hSgUMDCZ4YUKC5i9cUXs+xbgedoJsmRQu/UsO/XiTXJ/cdMhwSYCMDXL5HQoIn5SAhLFxSYlX/u9f9yV2Bnqh3iidHuGVHjIoBrjQkSSL7gpb19nas8+HbbOrnvmIzL/26dd50tfWu2mHd/7nTehA4xee2WPcr21xDQWQtAbHUsoWwubxSftB4Tl9qzceuwWIcdCy98uVNaz11DbSoBVbeOGklhFN53W5oaQ3/lit4rAPD5aQMEoKwbDxgmZW3T5ltmzWdZWQjUqAh3eLy3dabhtCDu3cX0tuNpeZE08rLd1r73TfZ9Cu+Y1MvuMQmn/cV63x8o9kshGFsxGvUcAoiH2pULLcaAVZqK28fEBjMfCs2d4uXHRLuFMOjs58Tq/xu00+EXXXLnDhQIOlMgHYYIiW6H02lwl/qb7m8bkEn4so/grweoxYeyargoKj+Hu6g3y2BLzHr2J7kO+io53w4EflyGIVNbYk296JouBdFg3WD70l9+D0XPfXHH3f0a/mlEk+i1ngajJFstB78ic0BR4yce0LEqbH2ndGlVaIAQivJQrf+qwHb5yc1kPjnKI+S2p88CGWQbELuOdKCgNFHEfiGzWuhNf3TTVZ8aYsElU2nvSRuaC9uWvNxa6z9wbu8rBAW2TjiSvigO+Au78YSrwv+BgY96jnys8dYtrBh3S9sk+bUesJaa/3kMdb5JO/+QLBQyPEuHt9/vX3WcvAUl0FLmupabySz8oY91ts0A8FSWLkT2haFGPe0KLzYxyg3TzRISFLosI6Qlc2HLbXim7vBz3Dn5Vd+eNfQFkBQ/vjRNvqiUyw7Dloc+HXekukG2EekpQ5ifd0Jl2zyiooreAWnBSoXHNHPAtwRu0/8XiAfY9GCO8aSEGF1m6i76+jHHRRE/RB3z103d/X9Qp2N8AQcaMey6O3Mivbj8qM/9J1EPaioleSwIvLlUKGbdn15VxdSFFA0I//73oc97QmPXfeqmRn/ffBU+lVg3yYZAXhD+3UI+xHmAHlqkdNQniNqYpQ1GIljtLo7CKtftiEomseTk3yJnzhgnAEopttMa4TNiRJvnrHyu9ut/a4brcTyrZqsMYEgLHRgmRvbcGfLoGltgkbDTWmw5ictxM9E07JVY5afuMhs2Yg1jl1kjTOXWLZ+oeUr0TVaxqELkUaPwinKALs+GbQxTWFDA0iI0QmhVO7qYOk2Y8U1O6V9UVMqN0MoYplYgm4Mh0DiV3ryk7G0G4EA3YglIPfHmJauwAS0tr0QvihL46LVNvrCk63xsFWWrx73u4X6gauh1jcss5aFbMfoLK9G35aDSLUiK0cv7GjSHxhVHkQ4Ir9AnV7PMPzBz/JF6/dpg8IpYpFaT81j1FN3JGpkIwaeOyg3ZSPFI/Kl/3UTKQcb+5fj0CPypB1mLiElwZRsF1L/9vBnPOFRa18xM1OkRHClQ4OLlvv7jR6NzSshZrd4qRr6eyBFo105fVTD4bayFg2IINH7Q8KTSAkF5pBGsobY7hlgZDoEJj61G24sF5dus+4/32LF17d7Hjy7FAA7l2GGpZQEKYRSDxM4P3HcsolRy46BAIJQapy62PIzl8Je4megmA01njbP2qRs9ysnCQwgalOiTlYBQKDMEAMuTKzZsGwMwwGCjPtNxc17rbxqlwuu2/ZZees+K27aY41TFlhvCwTXbgikJPS4PNSGPTS+kncgjx0H76S1Hr7Kmk86BkvRYyyndsWPePDF7YQGDh1eMAkpOlOS8qhzk1dIDMGX7JozXe4FfOAkTw370SPBA9HqGQaP04ZD6B+OMRelQj1C3SbQXqUVt2erJh6SZwfle3v74QClOuRgvhRMBG36Q0DRUDiFoKrMp9/38Gc++pFrf2t6mj/9tcKr0XCpCBBaaMR4zm5AMASPGhkX+auITq95K5CmOADSlQBidLgpEn0qVgwwCkQ5kqBSurqIa6BMQvL7f0q7T67DSREoj6MJ7WLrrHX+GUu6S7ZAC4GmsY3LOgqgxEtENJ5n2gJtBRpU4yErrfmoNZadMmH5+kUwCyyD9kHeHto7gwCryqTIUQ6gchB0DBAUR1oUutrbKoX3WfqIqLQJ1CnDEo603pZpKzdOWXHLPmiIU1Z+YwuWlnebzUDgjEK46ecNLUMZhPKOvuR4m/2H2y2DUOUnukZ/51TLF4zayDNPsOz4JKyYEfOiNgjby0qbRJQ03PXxRZvBugQx4LRop2izgbb7fqDkIsNIgO46DhTep4eLCC5iMFafdz8MJyA3LrxZUZbXYqw8LMv+6ZDc4ZuzPIcYkSdtGgqpuiZF4RTLvQEh9dkPPvI5j3ro6l+b4qQBgah+cETgBZ5BYsWbWjaBPLD6bN8fFJeDMbq2Iso1MDLFkARZYtakTWED8hWIqJWbNj2Vo+YkAzUkHq68cjs0ixmb+d3LpGE0oEmUm9vSrGwWQmYfhDuXdNyEpnv5iI383InW+LE10JoW6y4Z7/pp85raEpdHymPAkmN40qk8UaiqcARr3RfjAyCBe0oSEEwwfreYAEw0DG36qSVyf4pLPWhyxjuBvDv56Tus818boe0ttOKrOyCsOHF6lh8zZj1oVUoaY6b1c8dY9zPboBGi3s87wUZecCpGFdKjUkXNitmiUtV5Kl6Rt2ff768UBBuXqoyJnqz97ugC9TYbbr+5UWdgBoRSTzYR7mGb6NO8F5xW75G+YKrHG4R4o+7DYJdldqmtOA1C6nV8duagY+5SHVpEnrS9ioNCioZCaUBINZs2+oX3/9iLHnrR6hdNc8O3AqJrsLgzbDnTAHJyf9CIxRmSYwiR1lzwxPo2nXA7qUasEugzxdAgrV8Wp/T5gboT0eeYB+7ApO3Ndq345F3W/c/btSSyRaBtR/vsg8EyiBOWy7Tm04+27vs36hZ944HLrPXcEyCc1kpTER+S63WjLEQ9t75bdYVX/KI4rcJAIQEU3tsHaSOMj4hLuwRTVTclliJG3CodXLR7Tk8KjH5j3ehEcMmPln7qTuv8083WuwnLwm3QEMnHYw1ka/es+fiVVt4B7fK6fYjUs8b5y6BdnW2Ni6FBLoBwnnUNnfl4mehEWVMd+mWqHEDNXScDyhdl0AQHotjfG2RiYkMYSD946nYdc9EIp0esgHP24xwo9gDIQBlf9D6Trz79iQfxo6ADoGA43Ii6064bliUEVd1Nraq5YEGz9YJnnfDgo49acB6/pFuHBgMu2hNiSjHy5SaDuNySK5B4AvWeqdMPBEaH8Wh1EeTRNRGVDhlB5WCnT8SIJQrMHGAcT6DiYixNTmgd5aXQnDbsse5br8HSbNR6d81YtrJl2THjftsfS7183ag0pMa5i631rBOs9eJTbOTXT9edL6atdKlEUA4wbeTgtfAwR981AJAHQjxaQvKwDpU70aNaIomYPMldCSzaNeYKDIPFYRCsEH6NM5ZBMzzJmk8+ym8QoFL5yhFf0lKzWjsmvt6WtoRl7+4Z63xkg5V3TlrjuEW+vKVWV8kqpsHkPe9KO+L4ImQlN1FzCiqbE2lF9QIhtMTmpLkR6QwkEO5hm2AEYpg2yDvoi3C3Iyz8g6G8EqCgTNBav5NP/O1/JuJBBzWY+xJR22GwPerGml00R1Zi5sGTYkWgOhsXDqIKcipADEqkikwa/+mGHWQBDme+ZyQez1sukNBhiu6B7EylzTRpg0zLSc7LMqgc/p8QLqbTp9LJpZrt7Vr3v2612Zd/y3q3Q2uAllDu7OjOW3kbBNUM1CWkX0LjpDBqPgsT92lY1j3lOMtPXZrufnmG2jQfyFm18LIn2pxIRQsezluvKwOi3GTo1yFuLGhicnCnSB6NfkpLuoOJw9PjeADDYQeJ8KTd5r4ZNMjsqIU29hcPtPH3PNxGfw+a0kNXajO+3IrVCJ8NXAjtinEk7DPr/tutNvOXV0BY7THbDZ5R0pNAAlTMSkCB4GQ465mH7W6OCVaB7ZgGSJ8rOVRFBrv3wCBjxI5E+o4aSKMhf8Sp0/p5Rf+qfED0eL3nPeZwvKAlCq2RHGvoQ4f7WkhFbesmRibtKF9ufOY0zzHCEoXwtqzAscBOVyOLLyWJTu43ON2kpXBE0BgIE2nKDs8c8ATd6cnA62l5ZxN9ceV5ySM7zdc0flEm+L2UDE6BRGLUwMYE6352k03//CXW/qtr9cBtj28haEF2X7PXeptnfelz27T1dnZt7M0PtJE/Ot9GfuEUy06A5sRlMg9RVskz0dQeKW/a7ndhdUCkoIipSSk3faJ4mRFASyHKN6VPfkVKbcS9KXUEgsQYalLf8kZyHqGiwxFujhi2C+8AQzNqPuoYG3vbRTb6qnMtP27c8nOWIIxpAxEHS8LyjmnrQqua+q1vWvG1rTp2ofJ76XBNZVMkGBaFFzidj6A/8dHJMHLRrlUnquA/EA66at4hRADsFNdR9wQPafWEgoe01PaVTRd7OXze5351RGxiLpqIJd/rcuhwuIVU1G+gnkCdzmrX/RJajR4UdL57ohaaxkO/9RKUiGgRQNvdvHq3uK2rjyYY9wtKJDL4HqhFYxI+YSMXUYdMH/R51KDXwiOQt9ihJbT/9DJr/8llVn4VP1x7/AFgHjXgA78lD2fu9GVM8+dPtvGPP9ZazznBH0tBODfOBc6QKgsmTo9n5GQvDRFD954QRSQkQ6q0ETslX09xELU2YlzZaVKr7WGGo5BQ0eDwSG6TXjfQFnsdCKs149b6+VNs7K8eas1Hr7PeOAR7gTA0iVjzXPtY7Xffat1P3GVTv3CJdf7hOh95NGASnzqXZY5y6QKfZy5fvwHcrf9UPiIFe1JBBORP7u+JAzGSnjKQXfcTw/6A94OnGuOAqHoHqI+GwTRQF0j1Q4fDLaSidvVaRt1p00goJUPIbjabWSPLm/VmI+gjwyA1AUSnR3LuiysnAt0xyFJWcMJd894reKKKw/kV6TIpwq1IED4FcCLXy0B3jYeDvAXaTXts5gVfsfbf32TlTVM6OqClzea2dd99m2tQEy0IpxNtwcceYyO/dYY/1MslHe/SKWm4mZHSpU2IAJAQbke0M699Vx19f7g0P5FUv87wVDOvPtTIwBw8gtvsjxSU11qBjvDUbY/qtl/gD9stB2gU0LAyvlnhYUfZwo8+1prPhwBfinbkGxzIxTuZkFrcQLcdbZt59eXW/purVJYQVN6x5GNitHChzfxwoeUEOWrwOGyK/YIS5d4LKCJSoT2cIhOaK7GgRfhgPKd4T9AVI9FHJ+Hx67HkxqVhjR9ZTSrcw4gwli0EVt5oWN5q9kbqq4CABgltmH6izqRGplMzoB+qQQVvjdIHiQpIcesY9tehfGgknpw1jb5+PilxERK1lmYKRY1zy0YaVt6w29pvvQrLkUnL1o27VrWsZXYU3Fi6lXu7NvKHZ9roGx8I8yDQF0CAIUEKKAH8KhOdVep9GqG2kaNmh9iMGP3h6kjpAHQxTOG4hN/bPrWD1jv91MLtPlxTvErSAf78I9OQRzQHmVN6deGb4nl9SFeAg24uAyHc8xMnbPwND7bR1z/AGg9frYOpehfWNHj4AwBtND9jsWXHjll55Vbr7Wu78PJPgCCbfllI8SKnMOZTBYeD5UQQi0xUrBRcaCX4o6hh3zsw/VoeSjhM+CM8EBkM8jtnvz+cq9/nYTslrqCzTdt8C96hw+EWUsNgPcOEQBp2y6BROGRjKKB13FX5E+gfoMnDC5KpRgCT9I5xk8IDVYDz+ShiANAvwT3AU2S86Ob+NRkRwEcbaXLAOglX3nma7uqNBN333Wi9bdPWuHi55Q9Y5lF3dHRnii+LG3nZmdb8yeOt+dRj/M0E3NsZQM2vzJgA6qUWdbKDngGCYqZS6RqhTqmHBcXDxBsOutPF92ASMXG6D1dOVtr6EfKyVE2tBJzfUS8J3PImGvOgU0G4hHCjP7FLWPHc1P853ha862IbfenpeoC6t23Wcggp3hnNT1pg+fEQ+JBNvd1TNvuuG5AcIvMsF9sY/ynlyqHqVcSE8Kc2p3wjG6HlniL1UZN/9wKMm+LXM486z4kIC/4+r6fm6bm4cp56/wb64xqidyTbK88hwn0tpALRUvVWC7cMn5bA3G14QxLeTNVAJlJgRBoIqhhrTHLioqDoCl69Y9wPxmrkeJisocG1HxBcZSEC7UgnkDjE4GG66wVtqf0XV0FIXWvNJ6235rNOkAalB335rN1soVebjL4V2gCEFL/UydPT+w/w/Qgpr5RnLd9BgFarX98VcAoHcrj6cErEqdv98tGRjBgiHXhFir8ERaYDw1VEXOaaiFWZEabMwE+L9GAPFoJ3AleM2sirzrXxdz7McrRpcSs/Ad+zxhkLEd4Rm5S2TtemfvdbZjOg8aHtlJ6SdyeypCsFRFnCFhn1DC/8csORYgyWLWEO0txQfSNx2sMx6zTakWu4q1JU4Hj1kFraiS9+fmHatqD1I7XcI/Zvjf3hbeOGZcyw3suzVt5iq1TNFD0eSDHUeClIbpgBGZVSSB54vcF5DUHCjgmuYKvi0dKguGdoIDNuxEehqqQEz7UCl3IoaPntzVbwtbxd/Ghv71p+7gq9ZYAPC+sg5i+fYmPvfYQeoNWDwJhUSmUwcXjrhLnKCxobKiKr0WgziEQ5YAi6HdEy9dA+nBJ0JqMsyBxJwPayMSARhPqkSHGS2/uT/InXyYNQZFyiHgHRYNPU4omE5R/HUfNRR9nC/3qUtZ52DNp1pY4tlHfNWucDd1i5FVorNKrOe2+x6Zd9UyfddQg2ZcUkacfYIfyRLAaSSRQ3csPS0i/5UzQPSgwJ/RSHQ4aR0qoQMevEVCbhQKk5z/6h/ZLELJHJslkrs2kFHCLcF0IqUNVTvkF/neZAu2B84icsmq/OhmCS6y2LoDpHPai6m0dUg5oiKnHXmOvxBBKCOBw4lz8KkdycgM7meVVRIKB6mAzFxzdY52+v03udshUt6354g/U2TVnzOSdZ64UnWhNLk5FXnudnfDDBWHamIYEIU6UHkCR//zKIFMcBhyYWbae4I+I5MXy0K7Y5wHAZXCLZgJ85koMXuip4PA8nn0KDX8CQDTVG/TYHFBw81cVJnsEAKDD4mA031sf++iIb4/Kv2bTORzYii9LK63ehbzAPocp3PrDRJl/wZSuv2KE3jyo+/nzpJq8QP3siRnlESkzwKg5QtZHQp4WpUHfPhSoNoOIdJtIfJnDgTOhLI6zyVz/fssp9WaP3I7fcG2wFR7RYtF4YQu5GU2/2aHB8RpOFIapODgLscBIRTFRuOcClyDXumBx06kofaLRIiATCDgz7AxHPk3E2jcBk89ENK3TEgEcK8pMX+wcPeDjzlkks8bDWXT5q2QlLrXnRGt/oZVwBqUXaCZFshQOWi0wpsOJXbHcKkbi3yWBSfb56jGEom4gMO+ZpyBqFVQWWJ/lThNKnvLOgXRQPl3g9plCzw0kHefsSYBB1MqOVEDZIr/HgNfiBWGStZ6zXq4wbTzjG8tOWQMNabo0zF1uGVffMq79j3Us2m/G5SP1WUJByjKSxg8oNFI1G5YhMfTyJTF/iDZusYQjS6a7SrJAYhlGRI4cgRAK0h8OI8PczolAKinOmOqpA2dTeXdM/cppUtEIg/CxLuOs0Gb5GKG/mreoOSWrEGBjuSXa0Juyq890asD3MGd3tobx6uvICXhxeaxFrgH+YFAg6bSXDdJG6EoN3PLfia5tt5mXftuKr26x3JzSoxU29IK53I36gsJzL145bNoqZsWIMS8ASSaVEZeGS7KpYsDV+4EzZOMtcUCRyBUfEAESqp+K+Kv8avRZrDqQYuHh8v7CN9T8QmR6G0Cant5Wz0E9lmpGSibjDlRdvgpzJT6uKk2z+SPBzXLqDBzJff7x+wppPPAHLvrU6xa4v2SwC39oxG/nNM/QamOlf+bp1P3EH+oa760i0yjI5OB5rfV2BwUGU24tMdh/Ctb4k4FGVgLD7qDPWMJhAMoFwR2IRPszncKrzsifpls8vkxPjHd+8O0Q4nEJqv+YFSItWoU0/TSWcgtbEOEB3u34thHRPURC7mvw0AWcSIoOA3OxM/Cs1MgQvE3IG/TncZp4aA0EmY11AHggIUzzwavzyBPmnN0GDugLLvLv1SpXylikr7pi2nh6ezazx8FVmR0/AiRLGWwkCKl9gwKN8lEfyD4bWwXwSl9qCbnLDVqTkrmyi7w7KIPotVkekQsQcJcGdkSZMFL7iJlB/BfenSz1KbajQk2hAJMHZjeWa/LCzFoYSBH5x7W7rfug2m3reF639J1forp942daLWpYfv0SPysy+6Rrrfn67FZdsN9vje1LNJ65FPh0rbt5jfFWMDxmWk45UTl5YFnVGrV2q4wwgI0xNTx65mYrYZVie+CFO1veGMr8nzMVAmnKu2WEcqWTh4ZNLO3u3T/zICKk6ohWIGF1Do0wIN7Rwvqcjb9Q7qZ4IfXKTGDwVYdCiiXgic1BqgJCaQpPTU6UJkBIThRATkCgp3vdCb0HTiq9shoC63MqNM8bv0/G9SL1rMeBv3af9qJE/ONtGX3uBH8hknHT1gSIn4O4qy1re4Ry2BxHUWvnvEX3+mHK8BtVpVQkT3FensbnJ2o8bV3CJkRcyOIf+OFkZRDeD5KYNXm0swXCYjMJQK6KGw+MCzGy2sOKGXdb96AabxbJ68pmftb3nf9Smnv45m/7tb4O+0bpf36pjHLqBAfBHgW+NyM9ZZdlCaFp8fAbpdP73DiwJV9joS0+14ls7bOqnv2DFd9KjNCoPy0fB4uXVtXInUJCREJCbPIkDloYlnKxr7F8l6yCAGUYBUkYDNILEwQwZyt4VF6M1sr12bjxndGhwXwmpqHndHjZRNgkviKecd+GrRoQVd/fIzM71BqSbf3I4JVJ0diGcJMuTCG7hqpFRJ/ISgyh1EsHBprQrSvK7cy5wecA3GHT+8HI93qJ3ie/hPhPKzXcl4Re89dtnWfMXT9E+SYC5Rj0JZh1gUZ3u135QFTCAenEdJCCW6IxDN+1EF2oZCiGMFAlXlq5OGQRpQVfyMPptIDEl3e/FhMqJtFEWel3TwB9Y+UhLvpB7dhAi1Ga2z7p29K1t1vmfjdb5xJ2WLRuzzhfvtsmfgED648v0VZzeXVP+9WXefEDTc9+vvHWv9baADi1WaStv5gv586YLbfTXTvMHvJt8HzyWgfz4KZaJ5cZJa78eWthG/MCg/7xi+I+yS9ogHdisHd0DzSpm2goV9mt6QH6hz/cDYb/ozCw598NwAHs50VjsstyMerEFDxlqy6dDDjZ3NLkEDwzzp5s2DV/NQsPXs9RNY+XykdHn/vSxj1m4sLna3/yKhlJquHDw1n5ifAizIUEjOTllwhk0oOZ0WwwwCqgc+KdNVy39CgxPzhhd9eAAHwa+bZ/NvvTrZrB7e/0FftkxC3TrO1s/bs3HH22Npx3r0VXXSMjTlHBGuUj1rHzyerCo7hFEFKPaCEGaQym4zjmAikhm2uSkRX89VrhZhhCg7o6wuvAK0CcKLi4M4AR7lXL/kgA3/7FUyycwJPj+J36IYcu0dS/ZYt2P3WldaDid/7zNOv98s7X/7Rbr/MetEByTNvqiU7WvxLukjWMXWn7MuBXX7bHetrbSk+YEu7e9bc0nH2ON05foaEIdPCvVeuQay1eMWHHNLuvNdK37mc1WXrZDb1gooAHnq5t6PXHGz8xLg0txUwV1LIH9IGIKJBtngNygJTLBfq5ajkGpcSSka3zfN6q4dFQtnuwww/Twu1EI35ra633Wvrn5s6/7p9sHG+wgIkpxOBB50Wa3hKkLpuGX3cWXYkZOP2XRxKff98g/WrF87Kzu8N4MUJ83ETpn5WpEOiNaP3qaVPBogEggKABuOEiPCS+k3DyC81Y24wYBTgqoTdM28/vfgaDaY42zlljxuW0QUKPW+In1evdRE3aP7xjvoBRJi/Kc+ul4Xkyb/3STVln7g8Ra1AF8r0gRt6ofLmoHeoiKYchXF0398EF3H6IEuc7KvSPWlY/66G0F+6z73xv924BT+AHf2QZtSsc3tI+EuFm8yA8aanbiIlv4wUeDiLi7IZS4hOMD17ugcV29y2bffgP6gndQocFCkI3/zYXWevaJvsSulwOQQIMm1XnfrVZ8dqOVWztWYGneetJq08FQlJWfiR/5XSzRtZnu8ao68x/OweZLYcnqOyrCfqjSqAVXQ+0eAYY0bvqgZzjPe7IJunH1N6T+Xrb6fW9A3hF40BEy/HCANfPa9cH8g35PRlsNZcmuAdgcahJcks0QTou5UFE9dkVgf8l2S6jSoFX1vBvf4HQBFXEjbDAVoIqbwLdoTnWt/carzTbthda0zGyCrwPpWXn7jHXecyvc4Fk8ZhkfiOXtcETTgGTeSiSlp8xDAMCrcpHXuZLVR80vZz0ciZB/OEpF0WygDT8LQ08/4+QIeOuJHdeKLVEcw3EA3iTggIdTZUe6PEFfboTG+fbrrA2jaBQQ773ZZl9/pXU+egcExd1WUljtgvChUOC7ovjNPS65IFDKycLTuWGvvsWXr1lg2VHjOuLReMgqaz33RD1s3HjUGh2cVZwrd5hNdeQO0KWuZOEgvFo/c4I1Hrjamo9eAe1qGZZ8ozbyynOt8aDV1v3GNpv9qys9UpWGIqd/tAbrWAFh9CcWd9RtwuOIQnaY+tCq9/dA0vuhHpoSqhBhQzzy1/kI0mDwX5aNfZwOTj80OJxCKioSNY4WIOgeNgMCDIw5CHTHFYCD7qqx76m1aiGKk+yEOqmfGqAZXI/LPOBPI41uuaIM9CgRXCKeSp5Z999vse7H7zBbuxDLFWhPD1xujbMXa1N35JdPsSZ/wXl3CQkwpgySofDx1FN6AvJVnokmBueqPeG4HxQjRatXayDpCmCMtFIcj0grwmgY2Icmoq4pFBctdbis4j5Q2pgW4ORBSX7CvfvhjXoUaPLJn7a95/63TT3/Emgtt1n7PTdDa5kywxKr9fyTbOw15+lkeLZuzHo8Qwbh1cOSS03OpFPG+Qlo591dK67Y6XtJHbQtH7xGe+suHpWlZSO24J0Ps9bzoMmuxVLuut3W449ErQ2ZZkrStVssBVsvPNXy81Zab3wEy8cR674PffuluyGolltxGeryGfRzOpXOmK55Iy7suItXNRvcTFttQZc8NaAAUQZeUpK6sA+VdEI/7AAgA8MV8Z4Y7ymMQJmK0vLxYmciHDJQEBwO1JpRCD/tuiHmcmOeQs3I0929aD/ZdQ9MjRYhTEDTPLHIRA4JwRs2EawOuJLHo0YCgxqNO+KS8sSkLD55J4TUzXp4lQczyyt3Wfezm7X0aPIk+QtP8eUKY6ZkPG2kwYEdmUduadBLUMGQwzOj5b794YNagZ6sQIvufpwUQFSzg6A7hbGu4a4YEq/oHsYvvWQrRrAUgpaCJVl5OTSVnbN+xAKaBjWd6Rd81Saf9FmbefV3rf226628aZ9i8/Pso79wso2//SLL10HgoH1yCPjWr55h43//UMtW8Ws2qBOWglweS93mck7F6FnzouWgQRbdDQFH7UpAoBJHm42ibBSaEyM2+tvnQKNaa/nDVqOsiVd1cWcdOg6AfJoXHWWjv3uu5Reus3JHoTd/8qMWrOvs666w4hubfNmnOLwgazh8jyr1GAO8wM5AN4MDpCd/9FewMiBYI0wIt3jmAMMr/gMxDSMK4hGZH1Y2ZZFl+0Q4hDhcQipqWEfUmGUYdtOu0zHL0dn7tWckCzt1vLx+SfBIdYpA8n7pDSKl6FD6tDn8afO/nggJtVxIphcCqnfHpLVfd6WVN07rIwnFx+7SF1wosJrPXG8jrzgbtQVzdScv2cqL6UrEBhWAj4M7IC/yIVPyE86RylvFTj5YMhWlXtd6nBRKS7/+yQgiSiORm3fFJlq608aHpHkymx9HmHnVZTb9W9+yGZpf/JrNvvtmRkgZ9vSwNM8cUTPKjhrzZLGsajyIz9Ctscb5K9MjQGTHhW8YZXaPWatnFzVSJJxA5F0+8HL6zr53g964ye/19fa2U34JECTdb262mT+5XK9g5iMx43/8QBv/7bNc21OdEphvQGXAP9LSCXVqUvwE2IkT2lmlgOVXamzHjM3++RXIG0tN9q3yTj8ejFv1n/eb/0jQ4XQF09CfWPtRWFf6vZ9Ir8LkSW7wzIlqoNQRtLnCmGCdHu5ep1Hmh/SRGILdeySAtR4USo7K38sLLJrmaF11CMgKqXoq2XRhEPS9c4PhtajD7O4folYTFSEaLJwWQaONAsGixtB+/eVYYsxa4+FLLT9uDL/YmHwXL4f2dLI1f+Yk/NpidMfdpHoNw51sz7Kfrwcwk0RD8+zHMpBIGLf06wteURinFi8F7Q8REcquwOTj5ikfDeGrY4ovbLLZ13zXZp77JZt++uds6mmft9mXX6olXPffbrPic5us5K3/JRDQWArxRXO8Ezb6mvN1i3/Bvz5SS7RsFPP90ats9GWnW37qhJ6ri2KrAKwvGiM/dpG7Y+8HFcpWNqxx6gLLj4Lw4CtXzkR6a1rS2LzcaOcmyztls2+62mbfeI21P3S7azzQ+vQ5L5r4wYh8k1eI7HiB9sa2aEAwlbdOWeefbnONGNpycf0epA8hSC2P8RkBZZSTbpS9nrzcdADiEgGu2lgT0jTgiKsiJPTPkt0DhtMTgkZ7v1Il0J/4WIHSsE4voaYeWhxuIcUa3xtDDAitXpeafDTkEMhRTVQaEeSNAS2yEyKk8le5kECbzsRUI/Wh9GFoiw/DZaBsHCjwjzeseOd1VlyyDcuNppU3TEGT6kBL4CtCMIlOWOp3r/icXmQSGdIOQyvRk7eyBwEq/zkIEcGTkZj2sPrVWeROY76ylQ8F0PDo8MgeEcK3vG6Xzfz+pTb9+M/YFJdrv/wN6/zDTdb9+N36pDtvz/NjpRlPbl8AAQ0BNPLbZ9rIr5ypVx4rO6Y5jmXXylHLT1qsVx6Pve3BNvpH51t+9nLdwfN6JNBBMwIBdPoSaaO684fy5Msg/GZ7uutWsp0hQPPVY1Zcvts/98V9KVSS+1Pl3dCwbp2Em/GTEJRgSjlJigCsa2rPAe0KUHuxncehMi5ZoPBy+6wZ8mw8cKm1HrPaul/aYt0P3pLyZjoeR70TAosaGROsIKo7yVl1jCK7ExBXlJMAgb4BEmg09w71fIhaQp5bMsxIPJDK5SQdhxKHW0jdE6IVWCaMnKpF3GD89VufrMFec8vCRYMK7goRD2QGu8ttDICqEyM5OlNygXDLjkFLHxnJC9tTZBhI+FXufv5ua//tzf4p8KkSdqFNWX1q6pzVuqWuDyMMg0kzqQQf0E52xKAOSso3IonMepEvlctnlHwVP53J9HjmhcucRdDqaPNdSrxVvx8Ql0vYnW1rv/0Ga7/rZu2vcVObG9IZ33fFr61wz4kCmF8U5tdZlkBL4at6eciNh02Yb4I2oymoEcYT3AXS4xmo2GCPPqvmarK5rMyPW4h4mPRdCKfNHSs2zEJrQrkXoG2RRvFNCKgrYTbhB5/tzXJNF9b50EazyY61nrEGQhXLb+YVZVL6NQ8zJk30GhILl5yNB6+GNvhA8KBttqB/T1+sM1y2q2Ptf7vVup++S5qa4jA92klb0+e15GJ0zySFOK8LBHdXjeBQH5MlYtBitBRFYYyW/PcMMtXTnytSP+FehqVeXs444dDhcAmpwZZ1Pw3zDzvcwVsPRzflWY5/BjhITg1WdRzsqiNTePSQDMnenZq4ZHGXh5ElCbiBToVbPEDFS0c9YnJKDOBXs3cnfmTecp31Nk+DAhqEUbYUsxM8jYessezYCY/G8lVQApVTYHC9MInFDesS8cWYyoQL6uECKnHAH/x06c7TYpRnxag2erlvVnwNv/of3qBjErOvuszaf389JhLjRh4Ay8Jffp4H+uXTbOxPz7cMmgOhg5ZnTmCpttJsJdLG5M351oDzllp57R4IMCgtH9ggIWRj6ciBSuTgAcriK1tt9s3X61a+tJwE8mquglnNwTKgnfOV4y7gYqRADuQrm9Z88FIJR+UB4VjeibnEDzNg6Tjztmus8y+3WG8PhOZSCjp+6RlCTKMrMkh2tL3GVfKTFIZgvhDSzcceba1nHWfdr6Hs68ettwgV5tETCMg2X7/Ds1xoa1Uk0kUi9FIT1z6VyPF7jH5RpRNIYz/Wy0EeOZku/SJVw56gLb97DwBGprlnrgo5fngatg9jp50ohwy1SX/YwJaoI1onDMsUhpDbh2sJdzTicGMO+TUQmBxs9lCkTlRJ1KcIIPYhXkDjk7Z7HUGoDC4pToZJ0/2P26z81jb8wi637MQF0qxsCSbV2cus+ZJT/RedYNwKoJFcpw27I49Ep8gJJl3j4v+4IALdMIoKO+ehyKt3Weft11v7Zd+26Zd83WZe+g2b+Y1v28zLLrXZN1xt3fffbp2/uwFLpR2M5YkxHSZHN3oiP3upjfzGmTb2lw+S0CCZzyHqI6UUghAK+QkT1vqp9egCTNZJ8Nw2ad1/vNFPdKe6CNQmNkGgY9mnt0CsX+Cb4gEmTgu2Jhz3fbhJf/wiMwij/PgxTfTGWRPWePQqbZhTa9XdNN6kaCBvLLN7O2f9rhu0Nn7aim+XyE9aCCEKwckyK6NUsBg3JM3xfnOFpSKqXaChjfz22dZAu9i+AktNCCpoo3zkqfvVLdb54G1eT0ZEOjqW4bGTm2H4YyVhVBImHOURKMASrU5WFKQMGqPTH8EaIwxL/rmRItUhb9AYm27aMJpfvd02Yj8SQmqutkk1/Z6mKh/6iqpUDJV7ADnYgO7T6Kn7Cc1wDgLqGh6kYFzor1CPkxCkfhBiVJFAhfApbtxj7Xfc6JuxJyzUxzhLqP3Z2nEb+aNzLFsFzUMrqVqGVYI12j1BPORNgz4NwjS0k2F4n+KAf7wJbekaa7/+Kiv+e6N1//tOK7+9A8IFyxPuAUFL0iYyFI32W642G+8Pk0hZ4NJ116zlj11rrZ89DtoE/JshBK7YC62hraYvd8xqqceDlvyoKQVB92N3YRm2TdoUwfIx0d7uNrRMCHXk3ViPZZxuJihUqOrBalGTmoAW9KBlvv/zk+vwYwCtCnG6n9pmxTX7UD7UlUtTxCqv2onlHeq2ZFT7g/l6fsgR5btl0pqPW+dnqbjMjUw00xPoL3ERXZS+rTAY+hEnXzlmI79wmnW/jmXrNbt1nIElyCca1n7bdVh6pjNboLnwcBdtAf3po9KTnhtgrsqSIibmerE19BHuI+P7BeIMRIuEIz+Vc29v16F9TQtxOIRU1G6uliLt3hpZyVFDnVLrIdGTXxb8VTDDauHAfqlEEO0+2wBfBYbrJ8y9xYc26Necqn3533drszybxS/rOSv0KmAdFlS6KTXFd6ccVX7JQWtwvrqTv8qYlFquKX60D0ODOVGYLEj6Ze7i151vmuRjJdRaoOnpHBG1O6RZRaXAhfAqL4U2lfKoT4IKqE/rpadbdjqfi4MQ8Dmo5Vr5uc36pl0DwkRthDR7W2asgwmrz5/zbBPToHYHIUkNj5vMPb7fSXs2Cq0Q2au+KGvjZCwn14xZeRM0p61dK66b1DN43A/LT1toIy84Vgdm+TqVcgOWdFjijv3Fg6H9PdiaT4FwunXSOhDU5eXIt8oKuWg/DLYyxKWvuvYR7phFZIegzs9fKcFHISghyb4baVgPS86Zv7hCj9+oLYhq3PDCBPxHpX6Xzik1oPKiKIm5CuQx5AOvZ1HnuzcYynMgPsLgLcve7q2tFjrx0OJwCKl67egebq2g1Q3LNUBDs+QZdPdo7H4T0lVvUA8fBGnesIP8MRD6w4C2NFl6IqkUnQi+KilcZPGXnXfzPnuX8bPd3f++C8LAWTKezH3Acmv90qm+BCE/EGnV03c7PAjgieqlIzoZLbOopQnNpQ4fCWm/BdrQt7dLQ4mhWaVb5ZRArUp5YXL/9HF6O1e5heeHEIN7JXMgW96y9t9c45viYIm5NQAeJVi/SEu/4jYIPzGCjmKyv9r/vtHyC6Ah8VNcFDxoJ36Jufwill0Ay8uT4+Ut0H6oZfDNBtBIahUZgMi49Cj4z8LSqptb8dXt/vl45ou6aOl34VLLz1vsS79ts9D6sAyFUM+Xjlrjoets9BXn2chzj7XWM463AoKTWiET0LEK1pftLDBRmMiYqAYJELYADwRx84nrLT91ieXrILS53FyDZezyJsq5BUtL9hfTTKBTaQTNE/Qs2IJO9x+IfliFyh2OlA68dbbwz/lD8z1Rj+QFRjftW7Vq7Y+EJjUM1pCGeUf+bIFhGu3g5Y8SOwa0mIqDzdZHUOfgYu9oltIdJsLdrk/xCJM1nBRNSkrALybPALX/6Er8UlK7QYlTHG6kNyGgeNAw416Ix1CwJxQU2JjAeoo+nZDmCe3Oe27Se887f3+9dd9/m5VYmpSXbPZn2P72Rmv/7bV6Er8a1LIJ+JQ2CciNTlpTXRt5/ona99EdvB0YZ0OamgA/X1tSXrvb74alu1PBFsWmxTt0zUeusSaWfvHBTUK3+6/abd333uqC0H/WpWXx7qBu/4PAu2u8A8dT+BJmEMbe0wcG2y9ro63H0WvtrulrOkwfy7bsDGhPWMpxSdh4JDTYo6Ft3b5Pmo7upk3xDtwSa5y+TMsyLUdVrlyvd5n+ve9Y50ub9MOTauhpsx0lIWjDCiSSwP0yLClbLznVmucstuaZi5AuAlm+BbnNvPkaPW/oyeriaQvUfOAGXX1JJ8MrFlwSK6MqDOXxvhAzQ/o2r275eIW7yiohirAfBgZ4HWAmf6uxK8veer/fk4paHsgm6GY56kJp2K0f6/Sq6woM7BPoq9t1kCslpxlMO9HVY/J4WggL7sFrH+IjmFSyOYG7fE/R3TNpqZAAodR40lHWfPLRfgwBJM9BMd1mGSiUOj3rfuA2m/m1r1vnH2+U1tG7a9Lar+bn1a+09msvt9k/+K7NvvSbNvt/v2125z5oBS1oHZjQzBdgzvHb63lFo7lPI5J3nKC5tF56mvWmIZ0gJ/iSPQkRZ3bAW94xi6XUpF6FwjuVPJzaF4IAHMyLNwuy1ePWetHJ+qy5zi4lJk708gZoSTymQBoNhd+Vu6z9d9dBqEBA8GjC5hnLT4H2cdKEEvWyp0TmAO+YGrSibBkM6sORol8znsHiJvhOLP++vA3pzlpx2V4rvgltKxVAggDCtPGAVXpv/Pirz4dmiSUZyLMQIu1/v1XvnVK/qAisJRwxfgiXEo4ULEM3NLbGmVjaLxy17o1TVm7r6OszXG53P7fF2u+8QafzHYigdDyBECr0xmNP8irYA0liFdTT8FSCRzYDmI4TeQ0zF2pTYBCs6xwQKyYkfgAn0Y5zMx1ESAAcQtxTBerNEs00l2EatH0gJ5AYAZ5JDGe/1kMcya2Og5udXfUs4W7e8nUO5+c1ouyHiI5f7uKKHRAwGNTc7A06nRiIIy8/U+d4otOVZuSnfaXCuv98k00/5bPW/oPLoS1tsOI7vKsGLkz8/ET8Eh+30LJjMPknCwiNvdbjsmoWKfGFedvaWCrtsR6WJxrDzAf/yiFsAR4I0+LTEDh37LPm07HUefI6aH7QpCBAg2UAXJaMI87nNlv3E3dJGGiCpGA5UhxqaE0I5MbTjoIHRNLDYLJXd7MiDjfR//EWK76x1dsBtOaPH4Nl0mIdXyBfX8geAFwOr1to5T60y5aONvspdMub9ujIR/GlLVgO71J5epv3+etWUA72r/Z90Gb5CYt1sj2jrLxuF9LBshDJ8CYA7wZqn06AfcDBUAODycqvS7/oNLPdKBeW1Xy7RQ99Rq2quHSrPzJDYapOYzRGcpcQszOFq1A04vQRqmsUKfjoUSdVHLpWwTUM0+ZgqSEVgO3GcW4FGvbQ41ALKTVpwrCbhvnT1MPYTvVwueGAGZAqA5GIYX8fSgLGu8sBf/SQyP0wv/rkUMzgiySGAY2n+PAd/urfah8DrLNda73yLMuO5oFDdCrjKr7/8uk81fYZm/2Nb1nnnTdZuQGaCgZ2ft4yaz19PWqPCXT+chv/7ONtwRefaGP//ggsIU6GtgFNg6nwFbnIjyenexBc+tVnGYHIauCcDZxcZhVf3Wrdt99o2RJoYc8+AWVDEISfNtDTHbcKIXTRBnzFLpe00sQ81FHPE+m0/u/ZWm5lY6ykh3FPZuQ3MGGp6QS4qbxj1jpvucayfZjQLzjRii/cqWMI9Q9OKHu5hsDJwn0pnjyH8M3XQ6NaNwI6T523rflTx6L9JvR2g8ajVlnx3d1q73pqfJmdJhyXjRB4nS9giYdwamL8tD1fjqd25V6aIsCWkxeY1DbaHU/t0EfP8jOW2sjLztIXkg1CM1s/ZvnqUSu+th3LSn7EIdqyL3gqKAvmgYT93zfhxQkfwvqn0QG2B21eRE5hIvbdKm4ytdjCsH8QTMgjYTgX1jH8Uh56DI3IQw62wVztQsOy1E3wyWbfFGpWx3AiRGpCoWIU6iFDMUnmwBMZl8GI8IrB3XBWweHApO9t3GclBrefs3HwfEx+0SrLH8GX9ZPg9IA2rS/ZYp3XfNcfH4E2xNPn1JpG3/xALBGP8Tg8gAgtQY+HrFlgrdecZ2PvvdgaT1xnJX+ht8JAuBU83cxlZuQV1Ux+DWoOdu4BYcJx36W8edIaZy+z/KEr9dAu3++dn+JvGxDAx8OZmqDUFi/Br//Xt3gYEXnUwTjLx6z1G6ebxUY50NuIMn53h+VnQUti+ikLtlnxta3WftdN1kBb5RevRp58MyZLXJ+2KZ0aRYCQakCQ56tGpKFI8EIraj58pZWXb4MmukhvPB151vHW/Mm1WN6m/bcoPC0WB0vd8vY90DLv0h05/djwvVLbsUSjW13LnGGqeqfItPgzWi8Y3cwH9ed7q0aedSyW1KPQnqZRvoU651V8ZZMOkWqjPqXpKVYZJALqTEM5mASRxJTcnmnYkqHsZ0IkuKvkGMfjVjTY/Vl1L8E0cuqExe5EOaRQ0x9iVE1UA2nMm6bupuFvLWkDdHQCVr9wpgalFYYIOzLzrpwLpJOrFh6/RuqtSCHQ91dpworY/BUuv7jFSn5+KrSoFNh8xnrLj8ek54noCkgP/70NUzb7u5da92MQbnyMg2Sw5Q9ZaY0LV5l/4jtyAVgMTni+E/1YCLI3PMAaD4ZwYdooQ+9q/OLP+RgLoCowLQ725ILQ6PzHLRKKLUxgvYBvI7QMqfFidfT3wJFOZrN/fR0EGssGBA9Rd89AK3ri0ZY/CPUIgYeJz/NSjcev0R1OLxPAZd5MaZ0P3w6tZZeN/NLp/uAw20gMMREZwQVXH6CLKbPGo1dbgeWZhOTp0OJWQRuDZsQ7eK2fP0Ub8Y2zlmKZtV15BnS/eCHqfueUzfzZlboDyK/DcEhQy9NdP3VrxKFNw7zrNC+t7NBeabM8S6DhnbjMtTIuY3d30XdLrYtx0/3MXWojxpBBG4fmrisvlCxavtELgv7RLuQLgUTAL3b3AfSF1Q8Jr5JNtkgKmMN2awAQmO1G8aOlSUW70Wae4SfCfyAjlEXZK7rccahIFYKyf8gwgmO42eFPg6CfSJ+HLvf1p4gEFgf7zhnr/N31STtIBhO98WOrrQltR8/qpTieOIYXVPz231yHX1X8inKfaRzaGAUNBnRvEpoRn/rnkmpgAMKEnyell2L59PoLILAW6FeZyzA+2V9NwH6mFfjRgt6dk2a3+PuaNDlRvvyxR2GJuVx14OMj+bmY5KuxbEIaBd9qGWlyeYYlLd+OGY+sMBtVGywxN5l42cy0vNOrV9g2SKP82g60DYQs6i9QHiJMr6H97i7r/tOtrg3ymMUAUv6wmUX4OFEFnjw/Clrm41ZZ80FLLF8Kre/bO634/DYI4psgHHZY98t3i8YHfrXJToGPYvBNnp1PbLT2f95s3a9us+JWaDrnLVEY3z/PR1p8wx/9w8xVR14Ymc4gyuO2JBycBGyy8AelcR6PS0D/uMNP5VNb7HwOmps+207hhNhkTtWqbAJurz2QrL50SU5cnAQCeSK+bPd41ORW2Wm7qdJPiOQjmQrMJ8+mbSxD4xx6pNFyyDFYe693GCLcLM9wmGg5Rjm/GNOfCX0Ehb8jdA9zDPoj2TpIA5d+GWkHDahFljP5NUHwX1y+06j1ZCux3OCzcFjijL71Aht51ZmgjetcTh+IjDjlhkkruAnN5SEPVJKHQScvtPLL+HX9l5sxaCCIKBx4CpqTmnfe6Me/JtA0ln/rF9rIb1HzWKjb/9lqPok/XODKUhrlphkdmuSShku9HpZ52bpxa/LEOG/DQwA2HrECSyhMKO7T1PbYVMblLev++23+rBsFChNnmWCr+UgijcLnpCXWfDHPhqGOoHGfKMubeoWvBBfqz+WZ3oBw2kLrfBTa1Heh6VRgQgF3p6xg2APe30TOE+oLR6z7jV3+bTy0T4HlbPtvb4TmAsHL1wYfz4+sIu4shA7aiXtC+x77SZt+6beM7/niOTRucvPkefMJa6z1/GOxRDzKbypUAiAhTXAnpoC6cJIj0aHhUotrPu4oREOZd3R015Rt2/noXSgzBCeHCaNHErhov4zpp7x0pZ9zINFCsITApk8tQy8uHppQebztkrMC82KyA/WcCwzPs0msbw75GxCI2gg86KhXle65qq7qJhM8dVOVL2tk/PJ4f1TOCUZx1NkGqRES1BpNnQ+6BCHdMENCMQaRWFGg4j9uteycCU2yHt8AsK1t7bfeCCEALYWaUeIlZOFXnN/bk3ACvzQN/opCgGSrMEkwaWdfebnNvuTrVly13YpvbrXyhj1ajvDjASy2XizH29eYa42fPsHGvvJEa/3u2UPLSoBVpGHGMHrSf28XGgKWa9BesrOXYECCtg/Lj/9zHOqwGOEdKz67VXtTfAmdhEmAafA4wWZoj2+F9kgByjYiS8pHTrhVZ/Re6ylHW+NhWPZBO2Qdcz5b97AV2rNrPn6Fjf7rRTb6x2dDoCE/aHWd99ziiewHn1ZKX4Z+XgEevDx9KZZ1J+s5vMZT10GTxVJ4ITTUXajPt3dhOb7P2v+2EW0K9x60I9qCDzt3L9tpGd/80EF5nniUtZ55HMq31sb+9AE29voLrXEchDX6R1qH/0PA8SJXraxwqDB1pAikQ2tq/cR6a5yApSx/lEDjHc0cP2ztd98EbbjPSkjIyFNlAICgHyEPZAvomAEaO1g9JAkh0hU9pREDMXGIm//JBFuAVZ4T4EXYTKdo+LmXQwzX2Q8NWO2ww4RAYr40GB2yqd/THXa4g7e5YsnI6Aufddwjx8aby7zxKADYWkhYOZEoRwX6BqnhihCC7rrZPx35ayQ5uXy5CssHfdcNP88UAFwC8a7Sjx9lzeed6M+KgVUDjmBZoa10//M2qfiN0/kmBNSD7z7iIUNMKH11BGOYHw/o7Zq2zj/cbOUn77LiS5v1vBtPmfMxFT6MS6GULYEGhyWL3o1eK2OFGi2HgOkiDR6VYByegOdhTSLD8tLWjlrxkTvgwQSAVmc72r6hTw0ugd+a44Tr7ZixxgXLocFg0lXHK1xoVHIeAi7nmSltukNb4OTkvhnz5AO4rD/aqPMfG6zE0oyvXmk+fJXvybGxqoQG4dOTNq4s2yIIzut2WTbZte6H7rAuhGzvbr+RkE9AcxsFJ4QvBTJP7Defcgz6DAIYE77xgGU2+nMnWfPRa63148dYC0K/+bDViNtQ1tqsRh9JmDNP2gjwvSMVIpVTwWSAHwGJ3234+bD1iYv1PcDy+j1OR/75kqaOlLSedLTlq8ZUL6JKm5aSwIXESC8YZQeNPHSyhVBn8IqdbvIxuF7WiJPSYnsqXvJ7gDN7Og6tAIry1kaj+6+v+4trD/nmOQXAoUCtSnKHCSFVCZ9kKJCGTQgv2vmqFSMjP/czxz1ibAxCir8m7IA0GNi4nvz+CGq0e93vbl6HQ2FHr9AOcvDBoibT+eurzbivpImODuZjGZiEI296UP+OTRXXnfwQs23YayWWiXzGrIf40laYNAYy09LgwuTj5i9vGvEuXG/jFCbiHiu/AyFFYfX1LVZ+Zases6AmkZ884ftE+qU9AJB2+ZUtVnz6bmucvMiaLzgpBSAvCLz8tCV6u2Z58z4z5Kf3YPFQZtShbu/EpMdg5d6bwMGe2oc9UvFCMPHrLLYPP7oTfvqcleISr/gCyv/FLda7HW3Atx8sbWJ5dSwmM49YpATUD8PGkeVID0Kd70XvvvNGa1643LLjF2Dio1wPgyYFocW3IvB1Ls1nQfg8A+axEAbLkReK2jgTS7BHrrX8uEV69Ehn2bg0pUE7KidcJJgQxA302NT2UqSy0NJY5LCm7fxOxyXGUIm2QN6dj+GHgBvo/F1ZjuHPF/WhrK2nH+t08qYoElYEPVWatOlINv+T389WJhpcsblOuvqFUECyFR8eCja4SSZdZMVzd0pG0PGM2eKmrCj//XVvvu5++9I71RVI1fLmcKds5ksT7gg/kJGGrfEhikiy1b7Osh9IjYIMox8jEiWCm4kmN20ZuskHg19oHsTrQWD0bobAwaTmhOZeSwPLGz7H5kuChEiK0SmQFuDXnedm+IAtliS8fS7tAppM/uhVeoRDryIhMBE5KPSEPuPBGJeILMO1e6z45N3W/oPLbOYFl2BJA22Cm8JzAclzH0ubtPTyZXEEstHQ5K8jXK3f47IRfu7DQLsTqCVyT4y8rVyn3Ily+wzqDe2P4TWw5NJzSYaH+1+tXz4TWmbHeps7+koOzwr5A85YuqL+/GgCP/PFbxGyzp5KwFMcBo9x8G5c75adKHPXiuv3QjNaYSO/fpa1nnuyjf3tQ7GUvBBL4fOt8ZB1lp+61BqnYok7gqU4k6NA4GfV+c50CFPVgoVORvtBToUb9VER0kROdFlMTLxIL8ZNVV7ayY3lbPPhEIpc8jEd8rJfUd3u5/HjsNUPkQYUC4RIqQqUDWoEQKDSyZK5TaRAlQvA4IuNckHkWoL4j2Clk6oiGkwkE8ga2W5bs/B+vScVVaq1ikB6vbrhr9PrNuPLX+BXqNSuY6LSYgsiVAxVTpWjcvUpB0Jw1LMOOwyR+LBUKpMGk529GBP7VGu9nJ84WmQN3s7nL7EwR87Uen5src492THj2g/R4xJjmPwURpjQPK9E/TFbgAnMu39xNwzQ+SFO+pchP75ZgHIEQoWaWfsNV1l5KzQVCZwhcJQhT70tEtAbLdl+fL86wnp7oNVtmEQ5IAihZfFQZsa3W45k1njsSr0OhbOU+3AlNEC+KI7vcCo+e6dOmvuSMBn948Lq080X/vEtmj++XiS+BSE/Z6llEMrN8xdbfhLaAe4GH4eRkE0RnTu5ifATsNEWjaMX2cirLrCxf3mUtV6ANjl1JX4sFkNTWwizQPXTQ9lsJwgi3jmNyRq/ORUiaTpidvaJ7tKYQ3u5xHIi2zbYNJvJI4/bzCjioQwjzz0R5fEbI1zi6x3o0KTK70Cr1D6fJ1Eh0h82ShsO2nTSQbp7VE8FJZ7QpILFHclHq55OcgeqOATbspFPZtlJ+JU99DhUQirAqkZ169UOehiW40A2obde8NB2wPscnZyaT4OGzmhN2e5hQvcO5Cd3JELQHf6U0mQHv9q7XLvAr6OWe7dgecT9pGMXakPUf3Zh1wYRk6EzWzmGZQ0m7AbEuQvLINZygW9Idz96t2sx0Fi4wZtDYJQ7IUC4/GBkCrG7Z637ic3ah9JEG82kjfGXv9yCHzc9tJvA/AkWhROUb4ek9xwIOAQVn7nTOu+8wdqvuNRmfvvrNvUTn7Mez3yBv9yB5dLjVmOZudeK7yQtjflR3d+EMrzjFuvwvVnQSHQAElB/+L+bcHNy/uIp0HCOtXIbNIbF0CDP4EcWetb6lVOwTEO7sTKhCXoHJzcvcMuuA7mBj/tLek8U253LXRrG54AJ/xCYcsgZpqtmUhb0kEiPuJyW4HtRKSxYFdlR8SpucjMjJQUbQr75NCxpT4fGyGAG8X1dM4V1P7NJP0ACrBjSXGJGlkqHqNs0qqO4cU0RFQCH2pF2cMAmSxqj4k8sDga6J8i0CdlUGDA6s+x1+HU69AghcKhRryPzDLtuODqHw2nLcA8WzVWwvb35ohHRyGhQ/UowLA1sdSgJdOvaR/iH6Q5SPZ6D7pofE5Sv2i2/vN3KjXy2q23dT262zj/ciskygQGHX22NAPDKQtzklpNJYWI2nnmi5Rcs010uTi4+DsM3Uir9NLH0rm5oIdxfyY4edy0qJVdeutOK26D5cA+L56ZOWWStZx8rjaW3bcpbj4iiMyKXkFyeAdrQxhCb/cPLbfaPrtSL7/gWgcYDl1nrJSdZ/oBl+mXg8288jpBjicl8uY9CBzUp48c5ufH9tus0kYjIrj5xvcCoD8zIb2Ep9pzjrXvlLitvn9QeXbYGGujFa6z5rJP8DRCsPxNSGnK4Ud+GP+B+56A70Hd7qLsCzj8I+qtYEiyJS4xzpFeR0Geyk67CTu6zu1+gjVJiyd588lG+3OSPHO8uom+63GO8Dj9+1ISZbYqm5HCJVKrkVDR46uVLRau8jEc+2Cx3RCUx3KqmHDBVWslT0dyWExcM2cNykJOIoXyoEbWmIcJdF0RE+MMOhCyqgQS0l2h1VgDEIUqFgSSA/f2MSWrYYRKgtfDLI71b9/qhRE4cLoF49+jBK/RBg2CPVKpREMlgEvIDoSNvebA1n3ks/KBhsuvuXgC8fLNBec0eP9fETXkkpiTIj1GizXmC2se5ECrHYHmzr2MdvllAzFUJvEWh6XEPSZOCRxjwq918zBosl8620X98KJaQ59rI2y6ykT8835p8m8GxEIyYRCyDliTMD2k2LsZSjftooPHuX/ffbgHPDpVDWiQw0ANysjyw1qKMvYZlqGvzp9brfBbPd2UreIYpaWrkU0WH7fCQKQwRNjk8snM6XdObfcCy0bDP2H5cWsFICJAxJR9CIHJz4Uh42jTqUhjaWGwz0IOUUgoMKHrQAbQj7yBSk+lRa9a+FMYzluIUUipXZAkoD/KSqMLRdidFjztSnRks0EEK6KKlkY0Lqf7Mn08q9Zki4yJeIDH7/IITtkoAegmBWrZLqNuHB2mUHxJ4KzhSVStaPSzcLMswPWhoGPzYdMsiAiPJ8EuC4Z9+alOR4YHAcPKKn4RkD6fvSFSOFkx0Lqey1aMSHD0siXo3TOrjA9lyLDvEWE8Jbh8l/RTp5fGBdeM28hcPspG3PljPq/HZLp7z4QPEfNuk3rjJO1+8nc7vxsVSgLKC5eADxosa1nzIcpilZnuxLNzdhWa3BRoON8hrZeCVj3lctccPUE5AUEHIjvz+Odb6hVOt8YSjoI0ttvwY31BvPO4oazx2jRVf3uoTiRrdgxZb8/kQqrxjd+ZSa/06lmnrRvR8X3HDduv+761W8gwYyhc5C8qe7QAL5W5cvNpG/gj1/qUzrPXjEFJst8VYrg3GSl5GgoPuKh05kp3cFcgoseTgDwmX49QAeUMA7d7bMoXl8h028+pLbepnvqBT+OyiiMNuls2Lsoh8quEI+OT3ru3n1/8l1ZT2aFX8flwewGUb6ugIw9GX2VFoAz41QA2rn0wMH5SLaTJVz1vCq3JE6vWItEFVGEOdQ7MjCTXS/dCohxCK5oGOaBAR8CMNpS/L8j1OO/Rgqx9qeM3cBOq0uolRQENE68wBZ/GmZselKO4dCq3DfQwPerjdrnOnNIPWgloP7ab79pstXz1i2Qn49cdc51ECPlqifRXtB3k8T68vMEWtJ8/lFwRR44lH2ej/PNrGPvJj1nzxyZafC4HFTXUKDd4Ju8A1F25Q8w6dlkP89eP5KtqroRXxZDjvlJ2EOFiqDTxzl0rCCaoScdOcL3Ojl5ofgzmBIXx46JK34vUW0NOXWeNcCCOUyXgW7JhFeqq/3A2B9cS10ib5KfTicozXK3ZZ9903WvGdbZ6OKjsM5IF/aX483U4mlel7IcVTmrjw55x+umUDFOCoE5dSfOcVyZx4fHd551N32uxfXmNTL7zEpn7qczb1k5+16Zd8wzrvudW6l2zFMguClUdDGCfl47IG6TAv+Zmmt1/QQRZiqeshTvXzVbwwvoc74Eb7sH2b1LwRpj3KBy21xpmLrfvlLXrVsWutKUqCBEkqi5Jk0knYKFs6gokIGi5u4SpB5zyJS3yVO4U6FAsAJdXR0cMvje1LnkMOjJZDAtZz2HAUML8wHKWYXTJ0h4mwOm++eCJvPvenjr1w8dKx1WW1g45k2SkcCFXjovGjB+lOrj4GfYGghu0p1Kmg8Hm6G/boKypaLlFo3TEjdZ2CJj+dj5KkzqxlU3M6RMAF1Sgx0flLr8OUmLx8NUvzScdY4+nH6oCh3lJA86AVlq8dt3wF95xmXbOihoDJOfI7p0iDorDg4UWdD7p4DbJAONuCNmRb93/vsPI725HHMms+/mgXFhSUKk8NFHibsfT42J06HFl8fBO0j1k9t1d8/G5NyvL6vZafxTdbLoHgwlJz/YTlD19rracdq7tpmp9IKqaE+2BSXiwWxz2LxhZTF86JWgAZBdAokCDo1G6zhV6rUl6/C/WD5gdNqYG24kb/zIu+oreXFl+H8LwDWgr3/rCM5XEItp3+oMW0nnGsNvdT6p4rLrQlFFBg0ZwiV+Lq10EXjAn4VT8E+PklBlDowNZZKtA5fvCDwDLr5kg6xsIH1VvQanO0pwS4ZyEofdrMr9ZgnpdcKqeDTLQYQCMPDEluV8G1MMLrS1efBoq86SzVlDV7H/ijN1xzVQo+pKAAONiImtGmYa+ECaFTF0ghqMKQTjv41KtLFjabz/3p4y9cvnR0TaGJ5b+W+zcybBD9jghthJLEoDqb4ASShoMG2AgSsOQpPnOXlZ/frMnBQZWfzlvd4xIqXK5Jywn+oUTrafLXvvzGNmv/1reN+0gNCCFpNZwo3AhnOqPQjLgEPGGxP/tFofXw1RJk/LJL79Z91vgJLMtOXWzFv96uOvN5Pp6napzlDwynBtIGbectV0sj41knTnC9l4pnrxheF1Zo9c7f32Cdd90kjY5fOuGziTyU2Xz28db48aOt8ZBVestB46LV1nwqhOpD1+qOlTbykRZbtV/9es0BelNgcGluDbENAG2jJSrr0+WdMPQDD55ewbcaFPrqTee9t+rFduXX0T8nUBtFW2yd0c0Nll0fRYDml0NL0Tf3tBeDcYK2br3wFF9mpTKo2VAmTf6gxbUqawqQDZO8qgtHLQhOoodEGBLoZDtBYHa/iDp8a6ffJOHdWgjcxgX4QeJSkGOAvIFIP12S193kCxvQmGclJBid1oeXqyLHGAHEHpUXRz1hxEObQfvbC0H2H3/8xqtvBPGQ41AIKYK1o5GAqdnDQqoulOq04GM82tnERLP5vP+z/sKly0bXQlY41KB08DLUqDIEJow6C/9o6Bg2jr67Th1OSWAaGDScuL3boOli0lNr4inpxhMgPB4HzYQ9zBjsUI2SsPWv9AJK7utQ7d93u/WwJOEBx+zE9K4lMfDfJxBPgzM/LcMogM6BZgXh1YWw5J2y7OgxnU5vPgpLzrNXWOPkJShKqiv/x5rW+cfroR1Bk4AWVt4AreOLm62LvMuP3YEl4oQvAbnkIygsoY1lS5rWevYJ1nwOzItOsebTIIweuUYfP2icCe2J72znq38lWKmqwWbfoHKsb7SgL4c4uFWcISQiBr/OiDFu9JeH4gKBzo9O/N211v7Tq/xjF1jC6bNYfG0Mlth8DEZftYGXr0JunM87oosgrKE1Pn09NCWYnzkemh76CW1c8tU2bGuUl4K19fh1/oD4EFgU2akwPolF4QVgAEE/Ddpdwg9CNbFUHNSiJPUAEPncHt+yUFwObYp7kFA/ebSj9fA1ekeWN4AuijIMps9ghsZwo6dq54GodCRPYmZ8aWQaK4ASlAt+t+nyYjAM/6hb2e3tajTz97zuDVfd6TyHFhQCBxusXdSwjn6tD2yiPHQH2EZWYA6021boVqwGPYCG1p+4I0o/KpvXfxXkiYsnOATShun9lAB6MIl7mCyaxByIiMGPYWbrFuh9TJ4ALwiLEZMSYTkDIuXQTmKjHUGzv/9dLOOmIaKRdj+awJheR4BlmCogVBZoX4wbw9mJSy3/MUyydVjicOJxCRQRMPFnX/4tLFFv0sTU8pQHCHe19dByuZGfgEIdwFcBArHxY2ts5A/OswYfI6FAWoUl0vJRjGfwQQkp+UI4vr44fjE02MP22qoJ0qxmNOagjWUKJG5oQ+D6SXbQZrDU2YElJTex+boa8AqMhLD2/7taRz9sBwTtDPLmYVj8SHQv2WGzb77ROh+8E5oJJvl1+zDp96KuO12AYenJVzBzT43fPczPW2Gjr7nAxt97sTavpa3gZ5CvX1a/DkHFh2F5aLwO1QWGEFVGdWaalH7qAwoA/iX+SADtxjbl2OFL8HgWjq8/ppbb/sjtflREwg4mkqdNJFtFCBZcUnYeXItHNkeKIAbwRwD7LM0TzZmgJ9vZw6PazILvR2bjPKpLsK51w7zDBI2o89QNJlJKsGpQ/IGg9qtaHCANFw4Pv9sCI5oj7HoUR5pc7hkA0ynvwgTazMOQtZQ4kDi401zV4FDCtOkXFfA4vIqE+am3DPARE9bnzhmbfeaXrOBHLJfgFxbp1svHeIpLXuTHCatX5UIL0McHILzKHSgbtZGIBwFQfGsLJnPXRt58nuWPXK07do2nHGWtXznVRt/0ABt73yOt8cSj/W5hHZEGE6O2wc1ealrwq5ViRgh0J9TrThvlFYXlHoVghqEQKq7fY8Ul0Obef7u134Gl5XtutNnf/IZNPfkz1n7n9ZaPYxnKiDRjDWs+6VgsKVdDOGNpC0HU28RHbNoSVvqVj+Kz3UDnB0h1bILloabHsrMOEA7ce6JGOPLqc/VYEl/bXHC/Ko501MBiswiw6vPUCcnf54BLgaSw3shLbcAWQ58pAO5IAOXgK2bKm5E3v9jDvqR2hbbhkZaUpI8tumkzkSpfdzKIqwT54VHezFOBPkfcQ9st5xKzwoLF43q4IjKAFye6O+9N98abh+0IAof3wQZrUzfMI4RRuLmsq5vhZR/5glf2gvG88ZynH3PB6tXjR3exrKgGDxxsYjV46ijlykbVPy/kcWhjEWFa+mmw1KGIye5DPlx6395u3Y/f5eq8WMG7eMRGfv10v1smRFzyIDy8Qng8D0764tJteniY7ztqPB1LkU0QhJug2Ry1UJvkunVOIcFoGMRskfITd+q94NR4+PweX3iXn7TI8uXQ6HgYkskncPO48XhoQ2vxi30almlYurV++jgIKywNT+V7yNHcnMRi5mX/+gsi4ZKq5O3P1k3tH3mybZQGwM96RU/unMES8260H5ZpX95inbdeZ91/vNm6H7lDH0vI+bl01CdrNm2EDz6v5nkq9pEs7dM0UWbe4Sy+sFm8yiuyo03QZps1e9b6P1gKU1uLstEBAc83R1AL01dpIAB5Q6KBJZaOX8Ryu0I/8Wq4pDyrkCikGGiTSFSt4z7ycETzAWtG5vtmIZy6n7jb9CZWacCg7eno60L5UWgDgnHEn2yC7gCSV3rJZm4a2zAa+SLAaE7AL14RnC/NFfnpAI/HxJXBTKLGjxLekS9d/I+ve92lkK6HHvWqHgyoqjWEnzbzCjvcdXMgWgKckuZqYbnV3mhBb1i6GZ6Meo0DhHRcKjAcIC/juw8IVwoH+i648StbXLqjtiyijZx5toXfr1N00uhItvJIhjQWhMHw8/t7vA3feMgKTGYM2hOwJNnN0+v+wHD7hV+19p9dhQm9yXob9korKDF42y/9hs2+6rtY0uy24jIIqBv2WcajAUdhwnHySaNgmwAUblym8RnAiVFtxvIVzHpnOpYXWjJF4zBCch4QiTdVQS669eoOLncXQEvi15EZBFr59U3W/qVLrPPyb1rnXdejzNus+9ZrrfveW/SOLAoTbuATTJp3MfVa5Ies1nIoyqSJMo3l4LYZ3VFsXrBUdEEFUGEcFFCcSHdi6ci3amrpFQB9w6TN/OJXrPMBf29V64Un29gfn2/NR6y2HpaVzj0YpwLIDFEoyMo2BVftoXcNRwDbxxl8jNJNAYUU4GSf8vXNPDoiLQk/WnxfF5elvQ37UkaAbFxoMwmacBMpSE6mKzpzdiqvcmFOuM0LbXCwfZLg8mb0+aR5RWbRI0JClqNh8atzmFATAocMrGHUkvndk6maL5kKZVlSS++os9Fy/pdY2Jj0RatWiCScrramM8gRHR3iAm4Qwcoxxcc3ylv4TFsVSVZ+zAJ/n5O8VQx6amACsBiXwRwsHJR8F9REy/IzoPLfOGXdf77dykt3S/UvoWHx9SPtX/umzf7KN/S+pHzlqJX8WjHC+e701svOsPGPPxaa0fEQClBXpAV4GXRltqBpicPBGA8+s6UDZAykqg2AZaYGx70y/tIzAmi6+zhTWPmtrdb979tRxq/bzFM+a+UHb0UZIVj5YYfdU5adBu0kaYTFp7ZYOYvsz5jQZ9d1y5/JIW3Wq7x5r+VHL9BDzDFx6s2p18lwg18PDCcikfqCmlW2BO1AuTeNOvMZxABZUI/uJ++07r9vsO6/3GLFbXuUd48PWU9j2ch6iXW4ITz9Wo6eZZhajKxakxH1dLj0AzjW0hiisMrXjVuOJaf6hHcdUS/2XrkdckDNPVdagQhLqHk9L7fZlJoaTCPGOf1MW17S4VaYu5PGlMKBKj4dJd9+4K/TOAyoD9dDgahiqn0F1jRo9TDaw2WKMEA/UzWo5cQRQsYpiQ7b+ziFwSNv/yJocNZyqSO4NO25b9OPJmQnTPjeh+LXE6G7H1tueZMNo19NLjH4xgEe+10xao1Hrrb8QcstfyCWNz97jOXnL9EJcUboYZnQxNJy7B8v0meu+Fnz6tiDzo7V8mddMTI11FLlYip5m+jiIKHygoduGj6mAsFArYsCurdxr5XfwFLtr6602T/4jk0/9pPWfvm3rPjMRiu/udV6W6et+42tlq1ZKMHduPgYazz1BCzRMmhSEF63T+v5xB4/e44lbqWVUlDcNmXF5zdrv8qXjFHmyimPXjCoUZAKzLppMsNAIHNvLecnzWG6X8SykFqeAlF7LP10Lg3trgeted4MgpcCt2obmMiuj0GKJj1slQAOb0+gilyF1uxEg1Xd+KGHr+I5k6+nobtnjTMXWeMBi6GooGxKrx/PCSluIoe3Qt2vOLq4/EEYkxOLk/v8CKDTve6ueOXxEBY9K7PdWfb++72QYhNEMwSCRsN8w667aRPBF349FlN20/aot1cNPsTUgMl21IXPQHKAu707mEKKtF/aAFhLPq6wHf2CxKUBpP2h7HQMqLbWGM6rBOiu23Qmt8jOy4eLs1OX6EsntmrEWq86x0Y//Cgb/dCjbeQ/HmHNXznTRt7wYGu99jy91ZHvPWo+/2TLLl7jmhhPtw9rFLUsidQyCvNcyaJCOBs3iyeg0VEQ9hlEpzbX/surrf0737bZn/6CtV/1bWu/8Wq9SVPpUasZw4SHZqfPlxeZNS46yvJTsBzjRjU0lPys5dZ43Dq9VE5x+B4plL23C11Zv6NIJ0/U8ygD6+RFFOQMP9qOX9SRAKUXE7vWyYgLXQbCUO8Rvx6aEmmYoXxesbhiuxX/7XfNe1uxHMTy2lOnORCqkVFBMZBwdGmUkza7YP8YTtMdOJr0JyrqyzNw+iGZKlHmSSu3dqz7XWjU6ttIiwkzo5QZyfKSLoojBRNORh6guYyBG3awqCzyMDASibJ5uIIROUaP29lheY9UgILhUEG1gQnhE+66ORC9HiZTFIXNdspOtWntF0FaFBqS/axOkM0L/6Px5U12dIKbQexHUIL85S/4mXFMrPxsfk1lVJz62u7AYKqjRgunCkcHLhBu2cmLrfEzJ1rr/55rjZ86znrb/TR5RnHMTyGtwnLgjGX+GAnz0XkkT4zXMBU06kChJcAtGvOlm2FwU0DMdK3gcu0jt0H4XGnt37sUFSIf2LkH94VNOl3f/fTdmNR8LrCw3qZZy6A5Fl/b4ftaFFKg6Rk5CB99ZCEJHw13CFY9l8hNYMTTg9J8NQnrUgkj8NNw3+0b25SOoPKq5KqC+op3xPjmTi49KezYTgOb3XBDIGbnY+JvmrZyL9eXiPapu232V7/p+ZOLNx1u2iPNq69pejphBzyUqNHhTMXzSzKqCmlzwO/A0XBfyhn5+pzGucuwfOeeIZbwzzzWGqcs1pdv4gWFDibuli5KigSmI2IfCksmwLwSu4dxvlBwksZA2FUE+uGG8TpCWJEfIVyNdBvlDuc7PKAwONhgXYiocSDodZv509Ad9AMCwyq5hhNPjZmItNkB6hT6xc1GHoxFaFNQkVNo6rD+QIWNSccXtVFA8nySTj7zhxysvGtG27lrcYRUgP38QJoYPOXMjwhQ25AAIhnszF/7PljGaY+GSdAwPExCOJULPSinDymAm/Lc8xgBjd+TQ13K3bMQTpts5nlfsfZvfsvaf3g5NKbrrfNfG8GDSU3wk+kvONnGPvpoG/3TC7Qx3rvZXyncgxBle/TuhNC+G/YmpMsHrXm6+/Z92kivbmigSvlRWP5ByOpto7y1Lm0JdH4bjwItOg/lpuCoKpRspuWVA9he1Cq5R8aRw3NWHBYUrsnOT+MZspY03vJqaCSgFR/ZAE1ql/MhLR6F4CMo+ihFbRYwS5Y7susXhqi77wFVcfup9EFaCsWYo7DKV47hhwn9fBe0Oyype9yPgvC3RiTEC/NGBfU0cNDkAGrlYhsE5ihuLDWruZGS7QOExFONUfgpyP1YQ6/XaGSH5fPqgVr3HFSwlvUmCjdtmrpgujdGd8nbs2WHY4yIYRTdNAy2s/NoqiTQFUWrx3Seig8OqeZwSiPjhuZtmHxjTfzqLbHi0l2+93EsBBQ1CY+S0Hf18yKUWsqWNgyDaDBp9XbL4PefNxhSUvlxUVQgxlAQNdAw2SVfIdBKPoS8bcaKz99t7T+/0qaf92Wb/rFP2vQvfh3CZdryZaM2+yfXWHHtLtML17a0XVhzA5uHVWMiLxmxxoNXWeNpx1iOX3tNaGpx5JVwQRvtRLkpfJAO3z1V8N3o0J5UFpUYhktj3sWiYGk20I6wEYcHGAe0ILRz5zObfHQoKuIJYQOofMYfBn5cgWXhp8v5nnAKdJ40f/QqlBHJfnYr2hVtceUOy1aMmD4Yys+3s/HQPH7WbB/iYWBpUDHD1OfpGui7AsMUjyHAwWKrC4dR3flzHsVjebjUZl0wDgoI1cbFaHN+DELsZKQDUCS4SRNdiQApsxhTgSgD7HAyvGpWOHx0oRxIjzyqyX5pw432FXeWFWVhUHcPH1LtDzqilt/LEAdyDwLzGAKjP6STY25mgI3O9k6Mce3HZ0wOEg+TUWDiQHBVGO7P3IIBPdGwxi+dosdQuAfDh4zJ7SkFghLoh/QR4bDFTps0Gi8TwdI6JV24CTyCSc67W9yTidv0mHTd72y3zkc3Qiv6rnX//iqb/bWv2cwvfkNvbCi/ss03q2/ea8VXMXnxy93gc4CnLbbilmkJEWbPiVVesdOXbsyPEx9LQmpi+XlYPrH1OWJQwJyvA+YXZcDDGwfU+vIzF0EQQGOCIOSHSEPWUgA3+GEELQlB5IPN+gS7hw+Ay10ejWA8r/kAOJl4w4HnwrTxDq2OH2OggMpPXgAhu9PKy3ZLc8uQR/FtPirTs+Yzj7cFn32ctdB/7Ee+TUJf5OG+VL0MyrI2efE3XMT94RxRWq83aEGIDlVAmATQ+KK//CQI3qVN435b6+nHW85PaaEN+wIFpipILQ1ZKS/mKZ4URndyEsw+vHLrghoyWiqjF1EX+QU603zCf5nnZf3jiIcch1JI1UF/GOYZdlo0DdCJsCt0yrLXbhdd3RpN7UdLzuSfE2nya9BxgDM+I6g3mFak4oloSIKmDqFNOj18hQmXORsnfcLx5XGY7EydwVFgTyXAvCKEGOIKZiZAj4Jx4WATvK7ycsmHX/7yim1WfPBWvfa3+7k7fQk3W1j377Bce+0VVnwUtE1YNuzsSJBka0dcOEBboCbU4xeJMUFH/uAcG/37h1rz+SekQYo8YCik9EVh+UlAGIRifsIEC6Q3BvCRFikFNOSjta1j5c0QeHpDQ+FPBzBdBkJI6G0O1BioNSJ+vg5azRzozfasuGE3kvWWS8nXgJD02I7uXq4d03NvrFO5wb8IzTt7/GGhQORXoqXZ8UHqFWM2+toLbPSPz1M8TTy+850PFvMIB8rF+rFenq9KL+xfjrnBOjsvroqOPFQRjgUnO8IBOn4k+EoeCm4ewdCs4JmtaWq4cFeDICWuqMkdHadlIOx6mNwJDGISAC0vU/L4pe9nXorPSPTjonxI6pV5N8Ma+vCBw+xgQFVzZ4WgRR6067S6O/x1+oDpQCbMzJSYZd5Yoian3MNIfBIzqbHdTmKDg4bu6PyUCK/kEDlADYKPX2BpUPJVJcdh6cLJetYSv8sGMDcaj08XkfKqUOeKEPjl9JhCRE9hHMQ81zP7i1+z7gdutuJTG6z4n9utd9l2610LrYHzim804F4PUHz0LjQW3GtHtYdWVYZLrDsxaXl7ew+E2LELbeSV51jj8es0kTWpb5+yEoKPe3pVmbiU5AOw0Ki4pKOA0vGJpRAGrD9ZnrhGk5zHCErepUtLRjU50uVDzFoac1kDAa+PTcAN3yCwru9No7MbFJT6aRH6fKBAYPPFedqARz7lHuTHdPmVmd0QSKchL0z43p0zuiPa2wxBxDCWZbKj17LwsRjDslNvA+XJePDMvvxSm33dZd6OFOoDpau7vVROqdMBeNVqsBnCNHx+cywM8Qqgo3/KWyBgx6BJnbHYejx93obhmxGiBRSVvxhwRAZJcDiBnQJLpMQzjMTOqAJ46FS54Pa5AChtBZAoEu+akoC+LLqzJdTtwwfU7KCgVu3KBI2IfGgzjHaYehwiaMPgYV5/HkY+MMFZMUZutKuc68m4wPBgRuTgUEBi85DoQNlg0DTBJOVShx/xLL4JTZdfUPmJoz0ely9k1dVTCbcjJTgA0sKAWyw1NxMQzf0638NPs1+7x3pX77PGQ1c4y5ZZaA4QQjxRfhIGN7QJCQ1MvMaToWlg4FOzyZpKTMuj3l0QUvywKCYmNRLDxGj9+mn6ejE3mnUEYCOWtpzUHstK0PmWhfzohVZuhoCbRlvwVSeQ0Pzseob2aP7kWmv97DHaE6O2WdWDSzIKLD4KwoOvaFOdK6NheB2I23zSWmmDOiBbQzUfCfYLT9Lz/Ut3TVvjAUsgdFbpwelyI+pGrXMxNEjugXE5eO0u16zUaCh7kdnIy86ysfc/2vKzocEgqLh+t3Xec7O133q9BLlGoSJwCnPEKLKqRUT1+qOqj8oHh8pNFnqpvqRBV49BAcv2bz5+tQ7sFrdBY+ZHWbVfJg79yaOITAcOujVQ6QYvnUoel0TWZaDxEmokZ2WcRFQZlVCNlrhyazdbzfvlEYRUowqsUdQ0DJXYup951+0wgbpb6HZL/Cz2B0rlSLmpPQdS6ROCVb46I50RGPqwAKL/69eY71PKToBAwHKk88brrPjYXVUS5CJf5f2+MUfMupcaBV8ut7hlBYQUz9IYliuNZ55gGW/Ht7BcOH6hL1VYN97RO2uFtL/e3gJLiWXSGrRZzFeacEnGzWwCywp+q07LDbbt1lnfx9ENAdVeRw70xD4FIm/hU9jxlS+3YjJDm6FwbL/pRiuv2Yv4XPbxVTYuMMub91j343fY7O9dqrtpmmfgl+ZDDY0ZpFGox0QesFRfhsaqghSn0ww0DyhYOubnoU2wpC2+tUsb5T0s28jXu2PKmo9Zi7ZZZHpl8jd3SPMLrY8XntvK+fYKCjK0E5e5+QosR6mZ8ckCCjqBEXz8uEAKSj1koHBCUBSPF8DlU3+sOOCiMOKh0kUQrBPo429st+6n7tAzmRLw4FFc3ulNaQgUHEnoyZY7wpIRGJbokXmE1ZJS2vTTnQL67Q4HSMhi2taM/Ejc3YtmiCrWbeZZDx82xLDtKPnlPbWgNyFCQ97ISn6FVej7FCbG5OcFvVOlKbqoQDDBzw1rPu+GpZDOBvHgIvdd+PCq4LyMWTeBursPxqGpcctK/iCDhWdp8lMWQVtaqMlTfGYLll/j/qI8vgmU2hwfsVkH7YJuCIDydgiKNSN+vgnygpv9mpAQQiZNgQkzP9hIo/GUY4ybtnyWUIIP+SQRomWizj8hfbUV82B8xOMnqTjBePu8+7+bXJuh5gKe3uYpm33OF639W9+y7oc3Jm0GqVLoIVl9BouyAHQ+A9mA0NGeGo856KAleJAfefuntAF0FDWy/NgJCCG/Q8hXNfG9UOSlNlV8ET8iFHScfShHPbrAJTxvGTMG2rf7oQ3SsPjF4x7fRMGEBuAJqCxyuc3SDSdN6v40UFMhPH6kAhqKwU+ssz+Lr2zRs5qNC9G3ygBphYCB3528MJBTiYi0EhK7Ks1BTb+WawAt+sMQZEsesSMTneMCKdjF4Q40eO+wPbdHRC0PBlIrCHTXDcG8humkhanzEeGv0Onq5nEFNRq5ao1Z/zGR1b84lCouiMwOVwhpnDwcEM4AMCTF4+ROm8+aVPDnfKiY2kha7kUPEsMp0N8PDdRDifDTSrQoILQSvllSj4RggpfbOtZrtqy3mO93AgMnPT8dflJ6RId7T1/apr1U3Zn8KjQJTkjwlty45nmmWWhETBx56O7bY9fZ6N88WF+wyR+8strfYva6jDT0MKw0EkajXkwNUxMdYJFTO+nhYS4RseRqvuQ0G33HRTb6tgtt5M8u8OUg96JgVEtcdKeUm9bQ1Pi+eKbLu3S6g4l+UdPSVkE4WWDjh4OvVNZeGrJVGLUzlC9ezpcdP27N5x9nzWcdZ3zLQBzadMBNL+K2/+ZaaIUQ6nx5HjTP4oa9EHisIKC+UAFk0+W2u1iq4Aj0x1AfSiEx0h3xlQLo3MjnHl/zCUdb66eOg3+h5edAu0Xfh8BQunSqTDSeUpVUQOMGhhnSHTQypu6qiig+2Ik1jDvEAQsO5MkfAmB3tnUCv3SHD57twUVUP0B/5MOep3/YELSDr06v0O3qJvggEiHalYix6I0NU48EN/uFJP1ipD9PAC4EOnsqAmj8DJQ+J84OZmT+8vMuEjUL8TKtlCkQtKAo6WRH2P4I7n46VSxqQmsXaOOa0LJmFwSElgLwQ1Dqwwl8dTDLRyF1GZZMetYQfoTrK8npjQOckBk3ZRGfwcqGNwYwMSjsODHi01S6siEhDPKLoGVhMknQpHLqESF3el5cCl69x0reNZtoWusXT7UG39n++KOs8dBVii9hwrpQkwKYfG/DDJZ5u3wpiLYuvrsdAgflZZpgw5WcMuLnBywetsoaF2OpCo2xcc5ilUlfhmb9ecj0Fixtb5i0YitsnnPjwc9Ihk2J5un8v+v8A6f6AUL8uxCP5eASjLkqSoqX7KruyU27T+lz7wcPlq2xKTdSoKGmyw+ccvP8gpV6xlH9o71BH5Mam4zrEVN68KlBSAoJFBADLIYzVuKt4uJCcpDgDjYFA86GfBGPQ7zo9PbaaqjnhxEHU0ixPqmKMkTdXxdAHCI0dVqg7iYivhVliRHMxhpowoEGVX8EAbHkHE6xikEkoZTS9EeY6a4ZlDQ7ARN4BbQVLvF2tSEQxnXAUR8CEDx+HXUK3VVFKnCAB1dw0E40VQQ0lq0FJ1/Fwr0LygXSFMRBjjC+TYHLPdAUOy2tquSpCUI4NJ6wGkIGy6ld+DHknhCzJJhIFxOcmmFKl1H9CgImsD58yvzJwp+LpU0XfPHTwbTg1MFAalOcMwybhDTgHSuknV8ILY37PcyHgoDhjEfBRQFD+l5oUtdDm2F5UoVUR8H5dUaKddrmp92L6yY9LRi+7qZ3NYQ0lrbUKNuvvFJvIFWbKJ3Myu0z1n7blVZ8YqP6NEf/KhPUu+SBVD6IXOVJ1D19N4veB30DkQbAEAqBqluClVoK60OtCdojPyRRXrPbii/f7f2cmBUXf+oTtpPIzJNICVfu5BToj8zgDqeYaoxBhy32WpTgyhv5DrP/RGcePsQM+2EQ5Q+7VrXKHnaHn2AZ5qIPo9ftlFzM4AcjsVUdBLBhw0u73sh1dw1i4wBBoAs2XCgARKGXHDBMmAYDQ0IME7X8zi6sE8CcWpBxHHNkVANESnIRgz6PSwpNuAmUZ7rEBF8FN/Jc1MAvL5abfHdTVBpk48Y2n1vzylSgptV4EpY/68asvGSHvn6sm0GRDRF1TQSlSwEYNOTFjWjjqW1OEB7BgPamO4RkCSBezmeJddufaSQ6bawX8oeuVHm4Mc9T4HYSNMQzke7C3Jd908jzDD5M3db7ozxtTlBPiP2l6jENLslWYUn3lDV+aptCinlCCGoPj2+55H7ZHRA6XMIxremOtf/uGpv9pa9Y8em7rbjd8+BHLXRO6dQJfYJemnPSJlPh3Tngdl9cCbbYIK0fJsAb3aMmJ1CN7hc22/RLv2HF5dute+l263zgditv3Gc9Ci0UXH+sO/7UJ6oMEtKaPqWldHlJGZAvrMhM7ZjcgSClqIoNf1U+gGXmPmA2ku2BLZbDhYMhpIZRbwG6w4QwGhZKc5k50W5jeHNwRqmHOGNj0ltZvzd91HmDLfhgq88B2iT7QKALhksjHhbkA5+8zU81fMusFVfiRwXlUTLVdahQQ2Coc4Y9zB+hQ5gpLH/sWmv+yqnWeu251njqeu2fEKo3w0+Z8DtWPm4rqBojTefDRO7dPKmXv9XO7yd4W/ThE04kXLhnkvFz62h/Th6dnfIVpEOTGmlAGHU/eofe1eSRE+Dl2zCbj11pI689y0b+HPV4wFJ/pxOrAl62ZuPhyy3n+6b4UVQt0cIkwKn3ZEEwcZ+uwPIyHwMx7lgyrYkR3ytOY0WfvNrTsRJ92fm7663EUrC3r7TGmUut+XMnWPPXTrPRPzhX+2cLPvRjWHKtSO3IQjGhqEjd3QcpdY6B8lYYjFdNdWhR5Z1c7u619l/foDuVXJ52v7UjaeppjKUkPS/2DdqNZYOpZI8H7o/IjPzBx0vYBLOq5UFUZUz0vHt4n9sjUhf+0EhVkF03Ue1wz2WG+YYNIXumq6GMFoyWCwz7QUlSR1dewDIw1mqQYFKgT0pnc0YJHU62ifTpJw5clnY7lny8u0WaLgpN1zmzqVKMq+dT543YdfQ5eHZoBBOp+cwTXGuoglBuflWZr+BdDSFCDS+CCD5XB8O3eGqvCSOvd/MeTXTxKCl3qwQRsSqOt4s0lGPTM3hYnmkDnG6liXAyUddF/5S3+gcV+okBECI5l6VHQXtC3t1/vg3LrS3QGCAwoR3qbh/idz5wl/OsxfJVPe5pVt1OmwcwIcB4d08vCpzBkpJLRoLCin3EvTseLIWz5AceeIB19biNvPp8G/3TB9ro31xko295kD44Mfrq86z1nBP9lTgcENprY75KEYgKHggeFlx9TlICdXeND+3HA6nc9C+wzOt+easV38VykwKqlq33kIPkvsYMm30a/shmoMFqNi3VDYxKCBcOGdIVBkMkljqpyMvD+twewa78YcE6EKxH3T2XYX5h6rRwB+ruCu12WRRd/EC6VElUIrFL0AyCXOJEkH4VyBJsKQlPKnUy0uBgkCYFr6Ynzxjx6AG1uIhPbQrjynkc9SIFTagF1FgEpt/njdBhrgRqbbw1T20uMmalaKPcfHyFn9iKBEWGhtX42WMtWz+mZYWCuvzlnqLLCTApSj/nKHPYaHNuSjcuXqk7fVoO3TWtNx5Eu/BBX76BQBv8vEPHr7ukW0ICBSuWZ+XOwmZ+87v6JJceNaJQ5bIx5ZVNldb+mxut3ICJSi2LeVdl9Lx4TGDmhZdY8ZWtvp8DTTE/Y5ELTm0KZDbyW6fZ2FseaOP/82g9DsO7jezb1s+daK2fWq/b/NkqPoeJZTNf7KdT8C7gB6CBk6AysgBeGpVHQpr1ZOqBWpzvBUZH2+pxJizrJeiRptq2Qso3QTkxXvLJy3lR46mcjCoPjccTLUhBq0Nxkg0T1c57tlX0w4h6K/ygqKcR1a4bhtPMRacdqIfNifZsoRfhel/wEi1JwK2YiRZeAu5qzsVFaQQh0CdwEDgvBgtvhXMicDCSyNvfD1tp5eVY7nECkU+IOPKkPHFRWfsY9Dn6adwT6jGTm5MlIiMffVSSm9mkQXhkR0MbgSDo/tsG//Ek30iujyFExGgbgqlKbCp5BLDswUBN6oyl1jh3Qt+2K3d2/LwY98iOHYP2MwrBMqM7dHo27859aCuPKnCJthSa1AkQJnx8ZRECIYSyCT7AvMTG/vp8y87z1wrzYxT8bHv3X2604sMoOwVhKi81pe4n7sTyaI/egmCnYpl79jJoSOfY+H8+3BZe+RQb+T1oRs892Zr/53gdVlU7cMRRFvJdUrzzSWHPMoHMlFXlOoKorFPeTIOaGl+lwsdy2P88rsGbAOpn59OPHJBi3TPQh7290MyPRptRkKeCZNBa/X42x1giCsNpQ5DLThSVNfHTXZUrhVeAXzI5eN1yWg0MhilRlqJbHtbn9gg2+Q+DqP33AvmYV5hU7QH3sAmEuzc53emgofCTQx9JDIrs4R6iVT92wyA9OmKAJ6VVRYQNkvbBeFePcUjirz/vdnGzNrXgwFggQJB/MAOhYkk2McgVvuCgn4b+ZFdByQEyHzTmS/j0gDC1Lp2vWmjl17f5KfXF0LS4x8N3S3E5tguaA4Uw4yIZpuxI6UceSjwx8OT5Bcu01Go8bJllfPPALrTH7TN+hw08FFrlxlnrXrLdzzqx3RifSfANDstGoXEttOw4pMXXrPC9UozYatrYn5/rj9qsG9PJ9/YrL7PZV35X3wgUWFhoS81fhZb0Lw+z8Y8+yhZ85vE2+g8Ps8ZFay1/wErkAY2pLry5DOTyjX7WIeiy3VMnD4BEHjmBFqYzYtB4qCH2rt8FLW4zhP8tNvu739YLAvUjppT6abnvewF9xVf1bEN/pH01nUOTgEcY+lg/hakNU4PSwVD8lT4MYtyyjThmnQUIR5QGfh+cTqr4EtKYFiIMNpNsLRq93+1JDVePVY6WCPeBhFKAtKAzveE0A1mng1U412SRgjiTg+5IhZfoUPEkMtzemU4gS4T3UUuvigAsbFmPrxchkE/vq/wAQfqAa0pcdwqZbiLGHkHYniGTDA7nTaE1d1CI4ArQXaNpYNINg2UTv6bS42tKqCHwDuB4ExMAgxqaoB6boa3lCcrHk+GsixKqUlGVKxrLqjZAnOQsr9mnQ5fF5Xt8P4mCb/WozvZQw9LjQ2Auv7rNtVAu/3jeB6b40mYrL9uhW/75qYv0mXqe5ueG/Oyrr7DZ11wmAZhfuNyaTzzavw/4J9CwjlqAFFObqjjgOXu5Tt7ztbvURCiM2BqE2z6FB8A6JCYP0fR3uvwEXDWtma8h7vz7zdb56AbrfnKjtV9+qU3//CU284Kv2Mzvfse6/7XRCvwQ6ABsNcB4jdzd5e4I7aPH9QFvZnCpmaLz7mtTr6auCSAWXJ3TL6mX2ukpKi64io9BCKv4RUgGoFekxEuofWHIorBEc7Sz8fx+qUmlGlc2EeIi7LohrW6CThzILXTaRYH28j0ptqBC2aiwEskbmf6BqB5EA7KOEYjHDZ1+ISqHoDhYHuR8IycmOG9tNx6zBqo4JgcGlV4/q070/Lw/fcDE3hltp5MHYalsIgFOdTvcfYSvzpHARCsvHPSvGNMvvu5+QUPR5jjPKQHllllMJJR5GQQX/rqf22y9ODtUT7bmllNF8Ly4f8Tn4vRIzLa25TwrxX0w/MzmFyzVl2CkaaKOGZZ87VdAy/iPW3Quq7dtytqvv8KKT91ljSccY00sxySgwJetHtOBz9bzIZTe8mAs00605i+fZq1XnGPNnztJRwkoTrxobFNY0hZA1Sx2YVP9MOiCMqQYXpN6WFzAwaUbjytQWPAg60wHS1ksW7GEo+bXfReWne+DkPoIhNFXtvoHIzZMIybKNIb6c9/str1oGwipmjaltJGHl9rdTh0EPzirZxkZDCOhj//eBDRCLvcUneFkIAvtwVSiZUinW36Nc8aHofJF0K90SAdPajtFl8FFkyT5acvBaOVsu11gDX94wWr8sIjqELTDHQKIdpgID3rwEvWwOVFg/ACpuclWa2Ci3uDqHBJhkyyg6+hOP1hBj+h9viFwAJ2wyEbe8RBMnJOt9afnW/PFJ2JCQgu4e8rTFMJRpQinuzVA5Yyh2gf9DKIdbmKYr88RXDAacMmmc5G/PVRLE1aUbzzAL7y4MYE0eLGsaECLKW/YrefdGM0vNTthyAvwIeDl2odpPnGdtV55ujWeslrpFFfttvI7u613ywzYkBP3qHbMWPd/NkDzmpFWlZ8OYX/yBLS8RZYds8RG3nCh3mvVevEZNvLys6z59PV6RKdxPrSkpRCyvEO3t6M9qcEiprrIR5uAm02RnE5mPKdLgLCzeEeS9d4NbfDqHdb5y6tt6qmfxdLyW9ASt0Hg7MJyeJeVN+0UrzbXKeiv22vF7dB4KNRQv+azjteL9Zhu91LwQuC6kFIJBJZRxVApwuU+uUEqt3h7MZhLdWqS2qfDsnig3h4dTHT083CEP6SRJ1lNM1oEiFGOAVSZwNSDUzz+0KLppltFD2v6w4so+g+COWoqkD5XWNBpUsvJjjJE2IGAH7luiR+7wvsotSbtqoFTdHV4JAVbTuevujyRFd2DPHoKHgA3RVsN6/77bVbcPW3F/6Yn1DP8gvKlc0qfqBwCk1LaRFWeYS7HcLZzFcNRjx1ctEFnS2Lpkz0cmt65WCpgkvNxGC6zyKFb/IvABM2nuB5LNr7WBL/+ElNzFEqp4qK4JCC+7oTdss+aD1xi+TnQmu6Ysfy0JXq1CN+BXu7tanOcrx3RG0Afvtryh63VYz08MT/y5xfZgk89Xo/ISHiuX2gZHwfhspAayTTSpybGpZM0JRaCmTvC61MthfvFwXbmvk4Y3nVjB4GFZ4+0bPvH66z7oZut+45rbPp5X7HZN11nPZ7wvnyXDlPyPe3dj0Nr+vjdKEvHWr9+uo1/4HE2/pnH2/g/PcLG33uxNZ56tJWbpiB0J7yc+DHo8TP3VVH6ZfIxhzLUaOHT++BvwLKbZWWNuJlPzRQ/Nvwaj3giWrIHjh5UGEyfbh/toCVyjPNMggyOIJAhMokOryK50NPwzbKZrOge1uf2iBAQPwhSLSqwGgFVqWaYT91N1MNpAnV3HVlZ4L+rh6rgS2zeejC14ujXDKhIdESybkdfROx69JrTAQKf1Ss+v8m6f3GtdV57lXXfc7vv+fBdTbpVXIm/CtXgqhCE/QLmBMtFzsFYvEZdiKoGCIINdZMPP+u08nV79HI7BmvpiXZpnLfUms9er9PY/I5gea1/qKDKKCUVfiYpEnj4JZv2n1xps7/zbW1681R5eflO67x3gx72bTzlaGs9+3hrvexMG3nNBdZ64WlYtp1grV8+XWe8dHufmhGPG+DXRgmzN7mk4YRhnsMgTyoHbfUbbXpZJzqAbAH6ID36Q+22d9seKy7bZuU+f7sl93vab7nKZn/vcuu+8xab/YMrrfPPt3tk3q19ANrlsSuhZWLphUyKb0JofX1n9fhQtAeXhnzh3vi7LrbR17OOJyAcYWgfvf2B+UehKtAfdNpEWv5Ba9LHL6YgsPl66guXWetpR1vzbPwIrB4P1n40YiB5BoRhgDNLf0PFnRWNjGC5xYJ2UiPCUwmqhMrLSz+MrEVZ7t27rYdftsOLEBg/DGo1lDsM0w4z7A8aEWG02SpDrVahN9vuop16/jEGNW6CuHGRVICJsHoqcqfw6gobdO1pMHqiBSpuBFD1znlYkgfsqO53oNJ9+E4rr9ilPQkyatApApF+xegiWc7hHA4A8JIzkto/FkMilKj5UaH8uEU606QX07Gx8K+9GvxK85UrfOcTv4LMA5DFd3boYV3e8dOzbYHINCWr8czXD9+J5S2Wa/lpPBW+xhpPPtZav3+ePo8++lcX2sgbH2TN551k2YpxLF0arhFROyCqItORMqj34zAYFMEUZoyCMuZ8oR3vtrahcVHAQQDO/tW11v2rq2329y+1GQjRzt9eY523Q0P6xla/WQBB1HrxqTb62nOhZS7Tfp2t41dlkNYY0jx+HEtTaINcskGINn9ivfUosHhXkT9C0R60uc+3D0tQ1vHUZZaftVTaVHElhJTqQ8MGi8L30afARQ/S7n55u7fReMtaz+GRiWUSuH78YDCZKvmg+QCGgyaInjd5gyIeJ9PTD2C0fmI1O9wO/shh6O+ZWM3XThxe1Ebl9w1Vrwb6wwTCz3zCDNPCHzTaRNAqQEDx83s+4gdC0KBq01pU9gYHdkDu/ZJM/UH+cOJXKLnFzQv9JPCXjRMaqjkfx+BeBR+ETT3PyIiQ3BX6/ootlSE2eR01PgTPlYrHGg4b4iQTytbgnSH+qtcjYbIWX9hqxcewjOFeB1qy+H83WPuZX7bpn/i8FZdsEd9AsVJZ9GoVLM1G3/BAG33nQ635olMsf/RR1viJY63xmHVY2qFt0C7UtvT2BaaPhPwXPcR1FIaITGq0ejDBxofRxja3gaDVdD+2wWZedal13nSFzTz7y1Z89i5fGkHWtN99ky/Fv7jFCk58CC8+GB51yh+40lq/drqN/OE5eneVPq+F9PNj0JcrRiyb6en1yd1Ltlp+JpZxi3MsEflgMoQt00jFIvTFG/wA5McvttZvnm75YyCwsbTt14Hc4am7aXt7aBxgzksQcslIZfOrW7Bs7FjjIqSVFg1EPW+i8usH1tva+40XuGvlYD699Cks9of4FK4IEcVR0YMAqPEQlGfbep3G/UpI1VE1SQL992SGhdNAEx0I07Nl0en0OiE4vLVhQjjQTxKhlOCRzXDac8Ej6MqL0sJ/SqfqUN7eP2OJZccvsMbjVmm5wpf8l1/dbiU/2U2elIdHDUIieuKeYHJqCZbggosB+6NOpds5+3EdKT5+mXkXkrf0qyQjEoy+lcc3c2K1x6//8s2V5aXQprg0pFAb/pkIRFoQzDk/Dc+He3knDBqbTUKr4PKNDKlzJIDhdkGcaEqAgJ981PKovUnbA6/OMoGHbLwbeMdefXhi5vcutenHfcpmfvrz1vnr6y1rd7BUu83Kb+3wD0dggutVNitQ5/GG5RcvxzJznbV+fK1lK1sSyAJPc7fBmzWsvAntwLct3D1j2RIIs2MRfz20qTtnrPgq2uPG3XrvONtLJ9oBjQmUlWeaZl59mbXfdCUIPWtCSI+9+2LYR4mvkhC0av2dLkAKxw9eef1u35SHQM1XtfR+ru4Xof1BS1PTHQBKgUnTJH99PFV51Owqd0SSO0WWux5V5a+ZFNbrNfZmK/kt8cOLH1RIpWLvh1rNZJh+mOEwmkDdXUe0K5EVbb2aU1+MYRTtSZBDsZM7IGEDU/0YMXCAIdmK3Efy1seZANU7f9gqLWF4u1xfJOE+CJ8Zq57498Iwjqdez49UGJUddFq0/T95+wNpGClWhf054ed7y++YtO5/YQJfhmUoBQD3gbjk4mFBaup8KBfLVn5gM3/0Wsufcaw1//RcG/v041wTSLJmYIbI785qX6mqK2wVHmCjkZ76R5AVvPT0RVVvT1ufr+9Nwv7aFuu84wYrr9utPLrfhjb0sdut+y83mb56Q+GLsjd/6lgII2g+60YsP3ehzmbxne2Npx9n4594vLVedob6RAdtsZwrv70tLWNZLhgKLLST3r1F2mzPGs86Tkvj4sq9WP4h7YVNf5c72q28lZ+9gptJEHy+Dhpn94MbrPvuW628cqfC/BGWqmbJiQvbotYGfR60BgUe2sClH7S4a/da93Nb8cMx7V99TsIxEL5IgaiSFxBSDxTqBA/X8RD5PTLdVXfHwJefFxoyQaD2yh29G/X+nMOKaPofFKlGAyCN6dIeNqRzm3GuMBpi2F1h32y3mO1225IHMJwgLqjSwFePpSi0SNTYSQ09kBzcisRLGIfYk6Hbo6NjJZygSTwcqv2vYrnz8BVa3pRfw0RYhF9sReaFqaNMyd0HaU50y0VNVSo46iWsI5JiON3hr9DI/XW9L/2mzb7sO5hk0O6oLR2/EJrFSms89wRr/tKpNvIn59nI2x5sY++6yEb/8WIbfdODrPnsk6B5YdKmPZAog8pIQ0JkTAu286R2x2VAE6wiElVq6Q/tuKBh3S9tttk//K7NvuJSCCNM+P/daMW/3OrLN25On4blGCRm45ErzbZPWuv/nmYjb7jAGj+9Xksy3bHcU0JgbNN7o1R2DIzmM060xiOg0UAr5GHbzof4iXj8iGicMElcINjy05cgfiEhZ3wkZdWIf8yBS0AeeuXDyKct1kFOfcSUAoX14pKWmjNr1C6s4J7XKNJQnVMerHJUm/DBSgdMLQDCU6+0oTDioObeJg/E8k7oBNavMZYTGDtAd2VSsnIrDg19AbY6/IlPoYokBwjULukWgReHBBaNI8+yXdkpscF4+PDDCikiasK0aKJW4R4OJ8I9zENzQHRnIcvLjPfMpbKyEaW6UoDIH5PG3UqNhOgBBSZEeJVlsms8lRNBml7LRzXhtXmOX9l8KZYWj19jxWVYHvAgn1DPJA1sgfZgXv0iJp6K98AIDo9XBxPLrPHoNTbyG5jQf3K+jfzNhTb61gsxuR9oI38G/+vOs8YzjrP8rGU6HqDjE3z9DDWtHrQjTyWlm8oaGTnRsX/mLgM4ybihvZDSkQSG4MJ+ci4pDTr8eCMm/2c3W+/b2yEQZi3nF3BOGE8v9gP3EvwYPHQNfhhIw8Tl3UEuLffMaBlWfnuX9W6bkQakt2gyAwgqPg/Y/IWTrbh52jr/j0JvkxVf2uKCB0xqc5RR74MnOHZQnmzVAmjKqy2DYGqcOWE5lvXNx69FOlgGc4+NRwRQBn62vfO+23XiXqOXRzhY3qhrzapsVrqa8CR6AI8bdHkqfxxlQB3zc5ea3qmF9mOaHDuJU9e5ICUMUL1owKs/0hXGPMMpUaVwkj11VIJlU/mcItDrUQFQOT565e4s+yIa4/CCzfyDoKrLARBVpGEeHCG06/RA3X1PyKZmuCdVtOO1uewJtm10FBFnSPwXJUAaGcMNo0lEm0F13kEwqIoGT3bWcuu+6yYr3nOLvpTbuxyTZVO6C8TBmpIiu7KkHx7+lqVEGFIDQjRIWBafRA5GqjwDqKcUHDphvnLUWi851ZovPQPa0fGW/9hay85epjt6en0+tQR+7aV6jq1elr67nq6KwT8QRWPbs5xkYn25xOSdzqt2WPnlu634wC3W/t1vme2DAGSvA4rvTsSFG5MzPx/lmoAwo0AbGbH2666CJrPWWj9zvLQgHkbNlkNzXTmONl9mPaRX3rbXl1f8biDPVY3lWh7y/JPOWLFMfGUN4jSffLS/jYEaFo8RUMiwEKwPDJe8OV8SuKplJTQxvTYZAic/eZEVV/DMFITRR+7Qe8O4b5dBc+NXZIortlrzsauscf5i3SHkl611B3MYKgzzjJqHnegs70bEvX2fnnXML1imD0j07sJSjx9iRd1c6EScucFUFZpYVDca+P0kPg3B6efufpo0oImNF/8x8XgAhX+UHxpoPmqH/ZEY4gcVUnVEbYlwhwnBRAzTwk2EPwwRdoXZ2bLsdvhmajYkTZ/FmzJNHtAVUg2QGsRAG4bxqf7LjQuDhuIM+DDmeeel/NwWK2/lgMJE5CC+EZPnMkwe/NL6myM9Tf/dYpkoopJbCfGaXJzwcsENB196KD/TqdXPkeLARIiKnGxNSGozFA6QR7qtPQvDDfHgighRT0VMbtAimJdw01bzwKEPV06i3t/dZp23XG2dV37Tuu+7wTq/d6l133mj8bNVxWc2Wedjd0AbQFmUmDIBWDfUizchHrjCWm8+T/tLvQYEHYRn46HQZCgspBmBj3tTX91iGbQLvsUgP3oRJjZ+ELhpTxZ+/PSYcf+OIOupHADEy89bjvT4VWBoZhRoDI62hVDlJ8qaj4ew4ee++IgP35DHYnLvbrLwekLLzBdAOPFbhdzn6kKInbVES+niavT5hmkrrttrvQ1820PUMcAGi0ajn+Fw0E3yqAs9ambdS6FVwu7xE2GoF9/ZpddUoz8UNV0PBIUmFpUiZcnsBdh8CDngZB+TcjOSIrpdxeN5KvphCo4ta0GtPPwIIXEwUKum0o20w016nSfcw4gm2g8QUny8qptEEJBY0arpNwBO2GkC9id5n+ZsuNSCHImnipMAEmOy4/T8GL8IfCwMhJve/cMN052YtDfzJWUpDaTFzX3P0ie+u1J2EpQ0TDRcwQVb5YBT8esInn4Q7aCKxrju4GUIQaPNfOhm7ORmmUkilGiUyq98BUz3PTdb582XW+fvrrHi43foow75WiyVLlhq3S9ss+5H/UhA5+9vgOCB+sa4GvUpD15QRgqwTJMA7QjNSO924itcuNxh+/C2/9Y2hMhyfT694BsVuOxqjPhSjZrG2nFrYEnGx3ukJUbfoW+ylQts9I1Y7v7rw63xnBN9rwllEAeEVL5+IZanTSvef4d13n6rtV9/pfVuQh+OQrNj2kjLb45giXfdLiyJUS4skdXX0J50l3D9mDUvgtCiFs0fh2GwvqpzKpeaARcaCFJ+n5DLRmppPLumO8cPXakvS/tBm2pU03OPcL6ElEU1FWCrC4YQ6TJI4or/ihQRnUZ/t+BbutqH/bk9Yo6WvddgDeuGoB0CiYgw/raTHibodROou+vIpqc75Wyn6ISmwkGpzlAorhykjI1GJU8s/YQYwKTJmcLYIbJrbqIeF275qAHgl7/BjwlQxQ8tDNAA5zNY1B5AVP7Ik8koKaSt/TO6NWKYpgqbkkhXWV6OqsjVJVCP4aC7X3q6whdcw/4EeqvI9TAva0WhhwWa7kJT2gotAJoktRpMLr5NMj93CZZPmMQ8Tc4lJQRM919u1oTnkxWqpfLgBQZaZ/e/77IC2kPx0Tt0AFWfbdcvNjj4IdTv7rb2O27RA7idD95p3c9Dg90xZfmpC7GUgyZy86R1//l2K8HHvtHISmXWcYZFI9Y4EcsyhnmQlwN18U/EZ1byAefVcN+4zzrvugV5Ytm6Ber6JTulNVPDk4BEvGxixPJzVlrzxafqQXN9ixFLQW3MU0ilvPtgXT1Xmag/NEHWqfjiJv+Rwz837vMzF2JsQfvjkwy8g5pi8uo2EZRBhJ92mBBMPuZSuzNEdLjZDsmwEBz+/jOlCM7GcNJ7NmvtJip6+MFuPVhgWpEeWyP8dBPhDrtu7hVmsdIqilLLPQENKLmS2tU3GvGHHDzRCKSVmGLmM4y06EmFJZsgn+LI4xa1J75l4HTeeaoBA7T8KicuBBVPbidImAqpwxGk7JMw9KxFSDZBN/KBFdEVO4KFAc9AbAfiM3EQlYQC61y0FZJsmLpXfvB4Yf2PbgioxmPWWm8SE4i9qP2etp+6P5Obvpi03IinxgPNo/vhO3Rqm3uIqivTTJXiWaPm047+/9p7EwBbkqpMOG7erfZ6+77269f7Ct00Dc2+y4AMIiiOg4P6o44L48oo44jLzPw6ijIDOiOu4++IbCIICijKLqvddEOv0Ovr5XW/1/32qrrLfN934mRGZuWt93p7NfjXVxV5Tpxz4kRkZOS5EXnzZoas29Dr4/WgPi2ZrD4uUfn2m/7f3Bsal67FhwNmUJheDD6JQMUlFmaxeuYSH2DHi9u8qM420gXBqvjHDxLyUuGEM4X2h+8p1Msa0F49CA/Lt8HnDuqkZZsZdPkbxMFNh9ReAQGm9Zyteo8gl60DTtA2dOxeJ9bN2TQDD3lWVAX3n6tPfKDxMcFahWGOoqD60AKWqZhRYozZvV1eXq0WuAe+LaNSVzRQl6gI9EiyUt4UOiTMy2fU0wCMjTvUbWfsERT/plzucfc8EWmeif5tF4t8qq8mR8rnOLEw4G/3uIZYBOtoFMSx5gmhw2hMVCDvvENlKKciOnBKkV+gzwEhRI2zp/X8JP/U58DU4zY4m+J9RIuQVmw+NK22KAWwHvDKxjqpFouBA9vUwyLQLrZVdtwfNcNONu0ewZOaJ5GsnBLg87ZEau6Q5QkSfTNwXLlBr2RvnoFP/RduwCwEyyOcXINrMH45i2LxbjM0r8CMYN/x0P/EvjDkEyzhgyp5Z13sp/XjYTiG4ER5rJZ2/ONLP5uXrQnt79weem+/JQwx0xnwSwre0Y6gYfVgWbauHbL1LQRDfMjzhtLcj8H60LyaClvK+EBAzFiyTTiOaAKDIO+ZYoHsLMxkkO1fjzrvw3DjbPB+1MvAERMfrjf2a5eERoffOqKf+QUCyg6//qBeRcVbC/SD7hRsAEUI5v2/vxtBuBPar9yCZWQ7NBDk+CsGPrVU+yF4eQ8eHkiSvsxRU1dCdX4g6XIIoXMj9UCf1ME/98NYbXREmo1jw+z0/7iYeLRBKoXvFilTGqB4ericSPkUdbIcA3yAz83j8yvtXK8xiuwYoGNxEKzTmYOSZThiST1R73Iz9E3iM+YFCI9jeXDhat1no2/JHAgG/fdj5qDrJvEgl4BWQKiq8af20bXypCigMrE+ymFgQwSqKKZCL1Pgz3P4g1qcQAyWg8NYmrDeh+bDwrtuC723fC3M//p1YeE3vxL6//1rmNXcbt8m8eZBnFB2DUWe5VNUdSQyidmGCDYYswfeysCZjgLHPZhJ3XQ0DP7+HvvRMvtkdSsM+CQD9NXgw/fYW186CCjwRM8OvTnmBZtC+wf2hNbLtudVEnq+0obxMLj5KJaOJ0L2VMww9iAwPn+j7l9SsMDJrhdM3DVvj0P2w5E7iQTUejLmueGtA3uxFHz6xjDx988LrR871wynEfB4vYlPB8XMrrEGS8Yr1+pBfSwYXeoCe/N520Pn3/ONN+vsFhTsM2eVx7/nM6H/j/fbU0i9QF4QwHjjt5R6qQWmgxn6rXEuPvjOwpKZj3/m9S8hLcSc9WC1H0eBpT1p/IgxP8rkHRLzOWBBO7fFUEH5I+3xtt0gdprBkfpI4bvoYD4d+Z68jjodkfInw6DXG2KCnZw4oyAD2MGzneaWFzwoEWmAIkvqzhVFKkBAaGyesCWff1KS4CQcYGAO+RJKFCuCSgo7+A7xMOSgK42i2BDnVA+/7eEzohigEGj0qnTMKPiJvICA1PudG/VR0MAMYf7N14f5/3ZD6P3VvtB7xx1h4W03hfmf+6ew8NvXh97/uCH0//zrYXjnESyx+NkRkbZXZzXqYeUawADJMXQ9bzjmm1zOWx36N/JuccxIdiG/c1J9kJ2Pk43LJ36RwKXcVx4K/T9BfbwwxbbjP+9WBKLuf74sdH7xiTo5/at8u54I02mcvJuw5Po3O0Pr1TvD4E7s971YEiG4MSBxyafXemEGpKc5VGcugOrKxcZoi+PIH4zzto3eZx/AMR0LzW/ZpH0JD/CN1Vi6yi+WetiX3jUHdAd/6biqjZhy8b4rBP3+x/ZhfxF8ODubx4cVP7Bi3XkxHPTB7Xzu1oHQ/+KDYeEdt2O/sMy89nBoXYAApbWVwxtOmlbs8rJ0JGBEO0txvLmAvvKxR+BsQaex31iLjU3Kh0dP9OdqVzGPNx5pkPJyth/lRJ0HJOfr8oTLTwW0G87zoVIYoF5IXev9G8EskwZ6zOiUJ0/4WeKUkMMkTz6NKA6KeJ/PMzbqU9aWfNEOswz+wLXuZHEUVcMGyWtUXowRDtbhRNuu89yDmcrH+MPZfWH+P1wd5n/my2H+DV8K8z/2uTD/+i+G3ttu1ExmyGtiO6dC+1/tDq0Xbrb36vFFBTjxsh0Tofn0DTgZHtJzw+d/7suh9+e35U23ipN2k/WRSl0LQXjfsdBHG7jPzRdtQ2DifUwdzB77mKndpd++Bb2GHb2NWRDbMPz60bDw+1+33weyX9wltjpdeJGdX/dz5qT+dkoTLL0w2+h/8WCYf+M1of+ZB8LgxsO6Czw7E/uEJSdv5tSLIHip0icgBNzkiLxfI+TW1Vxezf/EF8P8L3wlDG/DBwyfz/4AgiECDGdpegvyDUftbcoq5CWdGvi188Kf3YYPglvs/YdYEuc3+MKUu8QSvPWg97s32SyYs1leh0Ogb/LRLOcgSC2gjEfCvIpyXYR/TMeeEkyy2DYFXefDXoUTeylwTKJTC2fI4B/n3OGx+c43zUwq7ReC+WqwSWVpItJ82qOuXwrD+V6fj2uJ2RGQ9yQAxO72zhdSngdHCTxHU7UlOnjuDeD1jCvXYwmywQKS24PvfwTB4gRmEol5wgo2s0sNIJGIAwRy8MODJ0L/9zHz+fVrwsKbkH71utD/9D2h/747wuBv7kZQ2h8G12E2dBCDmt8WIXDyeg3Ltv+fvaHz5su1hOGypfmcDaH1mh2YHWDZ9Oz1ofkvNofBZ/ajrQh8X8IyifcRCWwTExsgQRShfZjFDf8RgYaPL7nvWGicNRPaP3GOXuTJpY++yeTryb+GQMkZDk62IWZevEM/YzBjBInHzV2L436rvkKaW6Af+Ru24Y0IHpiF8ckDg5sP6w3H+gH1LNqNPm++DMGQs7dDJ7lk4rvFDetlMJ1FkD020P1dvOVhgKDaevEWLaOzvZNKzWetDc3LMdOLQccChBoOgOfPfP7XLaH/uQcwmwTPG0Hfb8HcDmwBvR9xPYL5nTjfebEd8bn5/PWh9bpdejuMjUOWYR0E86SFjFsbQ+TdzluU1lfoHFYWFBvX5lYqmpYhH0s0Gocb3ePflNektL/GCvRXF5zqElGlsUdG4/jccJ6/w/ZjT5I2QFDfYgOlHPIEAm8fULEg+NJYoEMm5pWiHe29suhTwMnReNp6O/GY4iwhfP1IGLzndnsBgfzEIuQj7BNdYRMZ+gcnmT63dM1o8OUH8In79dB7392hz5tHEZC4tNKnLx9dgpmNAtAzECR4AXkc/njnNG+B4M2OWCo1n4YgihOC9wLxKZ16Owx/p7ZrPHT/6Mmh/W/3wi+WHP8DS0UuJ1U7k7Ultlysro/BpP/5A6H31hv085Xs0nWh+dzNofld20PjgmnNLHmiN/giVfRJ/8P7Q7YVy7Uf3oMlziGclFhGoXlWQ9xX1UPEer3fQXRt6MJVIXsOZq2bxkPjbASNjd3QOBN0Uyc0+caZ9W30z/7Q+8cH9QC+/FhV4bvEFE14s2iTP72ZxY6xHLp3eOvx0P/Sgzgk6E8+RoW/zcRMqveX99orzBgsveX8Fm+sjRnprWHuN76G5SA0fOY7gvTC790SBlzy8qK7jFEFxkT/CziWd2GMQMS287gxMGbrecEcRnE8CKqGeTLecNNFC0BGgsvSwFVF7qkwzj34ESnAPBL2OUOQGs62v6mCVLFfhY+4R6VEHZPzLidSnSPla3H8RL+H9V7fB8pIUJ0fCDD8h8xFhL7pyI+WA3mWLbmnDW3dATb89uml2205xWsV/BnHpq79rAKzFH5iCu6n5I/wehmgsDd0rcGINIcZxLM2h/avXxbav3Sx7rbmCdRg4jdlcX8UHDdioO/mA9sQADgb4ECnEstE3hSY6Tdp63TNqPksPsYXsxrelPlhfNIfwKzo0Hzov+NWBUXuRy3YLPql7Qfv0fUbLm0bO6bD4BvHwuBDdyNoYd9fsAWzHD5wjxfNqR9Du+Yw+9sXFv7gG6H3pzfLmeJxCelpRY42JuFMp/0jZ4fW87F8xQdB+0f2hGzXZBg82A99BA9eoxreg8DIidpXEaT4hUIdYtcKdI2k7uaxw0yItyCwFRlfUoGgwWUsl2Capd59IvQ+eX/oX3tQr5fXBxK/sNh/LPQ+chuWut/AbBH9+zx8aKkeeOL9U5zZKhoh8bChXxb4ZplPPoDlIxrAIbKho5c58M031jFIPlD9OJdAZ4vBtrvGzo1UUiB3BxWHvudZFT82yUgW+1/AUhe7cajReOU31TUpgj3gyf2kslRXp39EOD43WMDJifWFdSYTnSVdanAFWVEcOvQ0D4QdPCQdJUrA+wCRDjQSwT/J3IQOeRGYS41X7MTh44VWzFK2T2B2tS4Mr3kwDPkeNs1OYpmI9NgXoJBDyypge1hjdjmWGS/aGrKXbpNUJ+52zCh2ImhxMB1EN6xDEHryGiyLZjDTQhv4C322ja74WBk+J4lPb+CJtQqzn92Y8Zw9q0cf8+5uX+r0/ujrmjmorGpnsvboBOOTAHgdhXp+7U4V+pO3JPAO/P5H7w0NBNfWCzeF1iu2htb37sSyaWPIENB4JznfB9j/KL+ax9It/oTEvFtdtu8O8P6BMNHRQ+yGOFGaL9kesmds0bKSv60bfhUzFQRqfgvHoNHn42k4y6zrZAaLVBzdC3wtFgMGL9xvQf9uR8A9A7Id4OGLfcd7sgZYznHJyeCz8Pabw4kf+1zovfk69DkC8VexxPtLBGt+u7lxLLRfiQ8w3jPH5R2PFdrV+8g+9AH2BSb6JvbBXhhgKdt+FR9BHBvkY42EvMaoFJESpEXiXywV89ymfeq0AF2VpN7f8kRiHr05rWaDQYq9dNrhwePRwPeVvuoSd7Oa9+RlyZ8KhvPHe3yqVDGTih5qHbh3URw8GJHlwbNDSfBAOB+bxKwZGjhj0YABz8S9oB6fhs3v3KXlB0/g4ecPhsHH92NWgSXAe+/QtSvVGf3IJXkyhFNAy6lomI8Xvm4bMzT+EJYv0+TMqPWKHaH5lDV2fxKsuMTLnrBWbwDOrlgThrzrnSctfXA2xQf18Ye0vC/p1qP2nCToW3yRAPIZlzoIPL2/vDMMb+a9ejWNy7DDvA+Mty/EH/7qXh7MpjgDaGLZx9ke79bWt5ur25jd4ER+F5aqX8EyFQGccr4Ugj/O1jsB4dZScixAxHHjDIJTY8+Uvk1svXKnfoLS/9S9WEaO63VcvFOb9y9phsjbB3gzqTxHyA+QiIQoZ9mM36rxAYBYXvKiOXWDe+fD8PrDegie3lSMNg/vO25LwMNzYf7tN+kpp4ObjofB/l5ov2Rb6P70BaHza08MY7/z5ND91ctC8zJ8YDEgcTbGNzK/63a7bYLtZuVs9+bx0HzmJhwT1ME2eSByPmbFlAaP9Z4hDUd2ZpjEejfV14HVuCWDop0OVoLSPsZOfzBYlp/EEDzdHinYFyzvvVVNqY5IaTV5H5JfEieO9xYWeghSseXe/e7AUc0L0bsdyFgSgUFUrYilNBgAzxMMVA4MPK+AL61sveYMuy7URqDC0oCf9AO+n+0fMLvgI0a8qLv1Xl+0tzCM7bHmgOObkvmANs6aNiJY7cVy8n1YcnF2dCGWW9dgRnHdQ2HwqQdw0tzLbxbQ8/DBsrzQiwDF34Txd3QD3jWNT/SFP+Xzm+7WN2e999xp17kQcDnTsTZ5C2IDuQuYLfJmSgZOvYCCn6lUM+A8DzO9Azi5H4J/BMDen98V+u/Zp2/ums/aEBrdls3kjmGJ9vF79N49vWyVJ7AqKChdiueZwuMAl2EDZ4NdXavjkzLDVFe/q1Mw5xcGaL76HYEg8J4s7196osORsHGgu9V5THGMh/v4xcCcfi+oa3yYUelDCP3WGGvoh8DZ3lWh+3MXhPE/fkoY+4tnhbEPPFv3jvEZ6i3O9rh044+mNaNFG/gEzmsPYCa2X9fq+Hs97SNmWXxxBX8kbd9uUkhExvP5pxY3CS9Koyg3QaR54WSbwm0NGuowyqVg3EtvMBxk2XBZ7jYn8sP5MJH2QJoc9Ms8KRMmyznvdmmZlF8Sx070e+hQfp2kvF3H8ehvHeudKyYF8laRW2ELgcoqa9o8OMU6RNOBEs2U50DkV8cc5OdMh+ZLN9tNjTip+++8VY8W1nIE0GOmWZy2Dvl0h8wyhEpo1fOr73XdMOQFcMxU+u+/Q20e3o6T6eBCaGJ5mT1tvZZsA74IACetlhwsDJKhHK/h8BXmDDL9v8YylCfJAcx03noTZlP2Pjx+Nd5/Dz7prRkRsR3cRz6BFLON0ET7+Phg2lGNINXcOxNaz9kc+l/DbOmO45id4XBDz2fAs64e7wXidR7MdPi7Pr5kk9/E6WZJ1QDbOIskxGknWQFmOhuwD7wfCcFUT+d87ubAe5AG/IYMfcMlpQINv7R4EDL9fjL6YCPNTRmw4V3qc//+C5hF3oEPGMh4XxNnTJOt0HzBxsA78njTbnbemtD+hYswS3oSloHTmqE2n4dlOK/xcemM5V2Dt4uwOt6IyWUzZ0lsP4Mz+/p/oq+xvOM1O95Lptk7yjWfuRFLWlTuY04gz/0nif2gXXEZEiFZWq5QcBwZRxjv21STQp8LpgTjx4bbxkJ/PmCKvDyIR/MRId1L7QlSGoicjkpEyp8STswNelrusTNj0mkdvaijTVzrOSkWD4o4s+dWLYoFTVhB7t0oAkJ2CZY8vG70JSz3sETgSzH5yT/4u3tDuOGQXX+gNYpqzMWioqpKWjJCcc8UymHmwpO09S2b9EgQftJnF+DE4AsG7kOwuQWzcH6VPsYLvlgK8XoYpuf5LnB2hxOv/7n7w8Jv3hSG38AS7wmrQ//dd+miN2c4uolyCkEMQc+XS9aa6IRAP/GNxQoA/LIgbzdsUV/rR89VAOl/Aks+zBwauxA45hbCwv+6zWZBaFDzqrV6U/DgC5j1ffZ+LIO8HgAHo+gBIsmjLj5LangLZo1YNvKuer5CS/0ww4AIS872UL9uTeAUDfusj0Z1uvnIAZVuZ/jyA3r1VetVWEJjudb8li2aFXf/3bmh/aPnh+4fPT10f/upofOrl4f2K3cHPqdKfjhm2Dj65gwIy8Q8KFFOlbbQY6nc/zssez95n66X6T2IDLZnI7CzzkvX2rXARYiOcgpo0AO5CIwOtBolCUHOQwx5nh+Eb40uhtka1Pv45+cTqpjPmv1jUXXa8UiCVHUfPTClQcn5VO58Fd4vp4LGocNY7fFxLWqFdz8U/omy6EAClRpYhsl/o8SlEf3RzEx5iMBp0CVJhUDJkKgwKJZ0jSvW6dlFWn7xpZvcU67lP3pX3qSijTHFbBlUWDVsg2ZfnEnxnhrMFvh1eP8T92NWdVB2rK//1huxREEA4W/n7kHgwYnDphGq8yg67H/b8534nCQ++4o3YOoZ6PxJBq8z8ToJaOB1F9arxlkDGYT0WBEEQc0aOrDjNRS+WoovsuTs48E5PRWUZXjBX7MoXsvihWbOeLjUu/oQZixo2NGF0Puzb9iNnHGWyZoWdwkllob7sIS+BgFwH2ZrVx/QrQ98m3R24So9k4o/Z+GjUwZfvj/03nWLfdV/A2aWPA7WmWQswSUDQ/aUjaH1Q+eF9g8jKL3xotD9g6cgIF0WWq89K/DZVVq+8+c9R9C36AONibxN9MnELDWx1+gbcvUf9ejvuf/6Vdigf/mBcPccPhSGofvWJ4XWd+7WPWo+wyac5vAD6WONGxv8hrxAIgMoZWI7mCzvtqbzbQp6UTlspJXbxvHQbR8mtxzgIXwk8B4hTRP98fOLlCnVOaqyVHcyNA4eXpjnT2N47xOL8tjpIJNXxxrNj6N63FgHRToAEbJlGWZ47Yk8DShQwobJHYtGHe30O67NIXs2pv/8don3y+BTvvnqHSHwVd4fulMndd42FCHkKvJkjOc2l8IepRhMupgp8ZoPgkq2BcsfBAvpD2LZcxeWbHxjMe94xyxlgNmd+oduEEAamydticmAwGtL12K88aI+b4DkTZdQDe7BJzzUDEb5k08J+uFM4SCWZ1gSZhdjaYssA0Xv164N8z/4j2HuX30yzP/w50PvQ/s0S2s+fWNoXGi/bdRjcffwuhhmIQ/AB9u/cwJtwKzzU5hpYhLn0F5j45QnlwIAya5pBcUGltZ6csGd2If7sOTlBX3e/8XAfDsCLK+7zWNGePshe305288dyw9oBPqDP7tpPhPLcz4BdAoB9ziEmEny+hsDc1pCPDfiXMMEXgGEiRL0N+rkseZ1t/nfxQeInslOW+gRpIffwLKUP5+5eI0tz6FSM6k3Nwk8l0jZIaJIXlCZxCZC7VAi1KORs221hOdJaZPBP/7nh/2AT97lwSMJUul+FntfpoTrmdKgNSp4nQoaR4/2sNTjG2OiBK3RhWjkc2dkYiv9g2gp0FTJDogVjRVoPPigkBJ8WjlZBjZ86ra+Y6fd04TBPrgaM5y/uU+PGln4zevxCRofLxwhj9EtXfpNji7LQSG/ReOPahno7sSJiBNpwBMTA59LJt731DxrSsb80W/gL/bVTvrGMN0wFprftdPymFUpMKC9qov3M/EaFrPgh/EbSYc+fXl2dlHPDOrhiyuxv/333h4Wfu2rof++O/WTlwEDEAPSmTOaqWXru1hCbdF1s/7tmAVhaUn/AwQ8Ln/5rVbvj2+xa10pYt3xnNdm8EUsVX8LfXg/ZnKzHQT/Pfa7uv3HQuvlW+3pnpjF8t15fP55Y+/qkF2xKbQut1ePCblDViDGjhuXWlwakieo9hEKRKmQuxDYM55LpDBS3+NY8WF5/Y/uK3xxxol6uIRvnsc79XEgWFeEvGBjwXAJ+C5oHIJx+/TAFUL9pZpCR1cFX0WuGQ6PYX78TTeTIny/nfqhJXXeE1HlHxEOHer1sN5LPn8dOBT06j2b1iAZD1UVUZKXow+cQMYC5JHzweD2OaKcepzcjSevDw18OuoNwXx7MO+dwiclB0Kfd2nrRsOiHd7e3D1BvgLODrKrNmBGhaUVTnrNAnhSwZbmfP8f70zn/VN6xdMBzCBwoihAwbmuiSFQ8Fu57HKcwJfOhMZq+Io+2A59W8ajtgrLv9gWEi1RDszpznT+HIlPs9RcGYExe9qG0Pq+PaHza08IY+99Rhj/7LeE1nchgBzG0u7zBzC7wQzzqTgZeTGZ/cqlIWY+DKp8VG7/WgTyT2A2xQ7g8jGdwbHyiVZYeMtXw4lXfSL0P74/DG7GDOTmQzjx78FsbDpk564K2TmrQ/uNF4bxP3lqGPuzZ4X2j/OpBJjJbcfMi0/39E6S67hjlolZlyWgyFPSJHNRnNbMG19wAoMwdmfhrddjiXrI9o1A//Elpu3XYZm6157kYNUkZeGqFGvqIHMagiHPA6aDyIyUCcxZWWr7YLK0smpZQOrGieF875vqmlS6J9yFUYm+mZwnXFdFnawOjUPHegv4cOQCpIAycEEKkh4rOZbKgs+ici6slBOjwqA+GJgUUSIoZ56UxvhkbP3oOWG4BssR6rHXmuXdcVy/6Rt8/B4tAbT0iv68uMZZFNsmAfW8N4lPg8QJID1mV/pGkcBJoDetbIINr88wGPJ6ENqkQEW7KQQG8tANvnAQsxKbiQkM+XwpApdze7FMY/ACpOVsDYF2sH8+ZJcwKGC5126G9r87L3Tf+fTQ/oVLQ/PlO3Q7A5ddjUsQBPlgQP4m7l7UwZ+zsN0DzNiw7OM9VM1nbwytb9uqR//2/ucNYfA1zMS+hjbxPqy0f7lUPWMqNF+wCXVsRx2zWE6uR5BdC7+8Z2wPghHadO6awFdycRaoH+iyv1ietNSxkIpXBlnSpL5RiOY6TihjLqvlmKchUjPTuw/1TWoSePWyDATW9vfttd8B5kV4nGRhdRi7NNT2ClwkZ+68CguJSasiJQppin5vcLTbbizLSxgIDx4PF9wb3yP6OFly+2ovpPmqrhbHjy7wF8Z8lmHsbgLUez6yBKmnKnJZojQWXuFH5XCwy59qVMQCGk3RMD+xMAi3TOhnHJxZSUeCFA7Mh/7v3BQCv6FDMHCouLFGo4AkBzKsLjsXn76cKfGerEsRLPitGQMKlm58+0o4gNkbZimNVfi49oJwxusrzeds1iyG9/u0fgAnN4KW7YPZDfk6cT50De1nKZNGcDmIengdTD/LYRkGPn5lz9kiAyaNuVt8dMuLtobBXZh98dvOr2Bs80RlW3lhH4Gs/znIP31Ad6jzNU69d96q5aQQiSj6sPmi7boxsvOfnhBaP3SOXtaQnb3KntXEbyW5nGPSgbIWc7ciB97k/DOAph8sJVDmdhFpMSOxWMXOgWPB2d7C796kbyHTJT77rPP68zCTjLccLHJhthT7uJNJXVWSwYh2Vb3GI4UJlY3LiGqYNSe2TYHj3hweCes731QzKQf30cuT97zz1ZTqyKdlTxWNQ0cGvWFvqLvhbG4ksZH8pAMbP0HTDxyyaYlElSM/vuS5wWhhVonOUgOHBjwBHW8ZeBlmFs/fpE/25r/YiMDBb8Mwg/kUv3m6zYp7YEtcpedNJBqsuQnKaFaCoMDlGy/wSkz/fI8eTlbeYsBljoFeUBonB+/n4a/ueV2o9cpdeia5Xh7K99FBz7kpZzb6HaGVMpBBwwa3HQ39zz6g2Y1mat7A6ic6Z2q38HaBw3pf3vCWo2F44xF7pMuDqP8AgtTVB0P/tiPynT1vM2ZWm0N2Fl9xheAaZ3ECWV7sx6xMX/XHgKj9zM3AsC/VDmuUZk8R+TeqeYMBmSJfmBkUGRK7FG6OjRfTaa4yFgR18yZmnQy6gztwTvOH3uwvpuO90H4FZoNPwPIXHxqL6yk5llZZl9UiKaNC0WdaRu0DRNI6fVwX1KSG1C2W98eGjTXL8uNiwgPFwwX3pS4RpNWA5DzTo8KxuUF/rpfOpPLuBOBeWW7AK5vqYy4VASWLJGNjFgJRY2UtyoNLnnpWJCFOMixrMJPh24J1fWcKu8/ZB1L24o26YVLf9vHCdQTr8fODhKA3Ji7VNPYwyLn0GdxwODQ24KTdilkNv4XicoxvMEFwavCllvyWbwEzHJ3s8mBO+Q3heDMM/wkB4nP7dRNk9+1PCs3X7sSJjxlJp6H7driTcU/ytuhOdP6c5giWfTdjZsRvwPitlOBWAGZx3Lf5H/mCBcQ7T4QGlne8d4kX3DM+DvhNF4Xu254Uxj/5wtB+8xWh+aRNuhWAJ7cez6vKk6NGBnLWon6SMKm1KILEDfojnpgSpYbaRoFlE0CQ29YgsZeZHMOb+guBncWxzOv/9Z1h4S03Yn8wDvhlA18RvxEz1KvWhfYPnW3LYOxPOs4M5co1rEA97hAssrhcRDoGvQyzNmgXwaWqQ3sQ/VMI5C4gwF4caYS3YFq4PPCP3IcLrBW0HyxP3ik+m5XIe971njxoOfV0KqBd7zWv3HnhxvVju/savBTFgSITwmQ6cH6U2fvglSsMhUq2AvowGx1AGcMPDr6OP3wagUJHFJQ3V/KVSVzyYcbgb6UNnOXwqY9feiBkz92kZ1ozqBmKSrzJIpHXiYqlWP9Dd4XsjIkwwOwkvybFMqhbF8n3ndAbe/l+OL39l40DeAGcNxTyF/4ZrwvhU53+en+ApRZmZa3XnakH2eUV8uIvHy3y2f2qU/dHrW3rLu35t389DO85phcl8MmW/OmOKuJM4hiC08E5LGtwQqIP2t97pq7TNZ++JTRfgJnEXizV+LJSzjJiVUbYp2LgyXg2PYoSpmDjrtEam8KA/RCPSp5SSYFEogqRV7ZsNRJelMcBHwCD6w+G3nswU+ZxRyBvvXxz6P7KxaF5KQL007BMvXyDgrHq4vhJ6rERTFBnRDk0ifEwZhf3S26Y0Hw/Yp4lcidp6aqnokWuIUUj/rE1/R3vJ7scKD7OHx7YfpatBhpPlDMgVeWE6z3/cDFcONGb403F3qW2ROFhZpeqWwHoeLCYKKMpeLfIj6P0NfDWOVV9gMpho4OeDHw5dGPwCFTt794Tsmdu1M9B+NMNPnGAJzLva1r4xa/YPT3xArcXyxF5b55+/oNlHH9IzIvgvB/L72fSQL4Zy7HPPGD35PBrfz4hlL8bdMAmO2dG16cCH3+MT/jBNQfRrm5oXLk+tL5nj822WCECFK+n9P7w5jD3/Z8Lw/gkzMCXJnCfrz8Uwj1YxvH2Adt5VaHHw1y0Ooz99pNDhqDU/ukLQnbF+vj7Rdgcx3Ktj5OUfcc8T24gn/kgT0/uUt1pqhJYtHqKexPkWn/UUkjOlPpQAUxKRA9u6hXmnW6khFgkp7ThrSH3nwjzv3yNfprU2Io+5belU+3Q+8C+0PvCwdC8OL4GTcGJxbkt6tEIjv1gO8gEHiK2n1lvv1PCRjSZlKKQCGnMy3XkBbNnjnWrfklNTqg7kMXEfNkumhM8Qx4JeDHE95aUfqrJ9r+s9zKPCnMLjQXOoujNvman1A57UQU7mzyNYlb5OEjikfYZkOUS5AIw/KcZkmYrckAhfMkOG2uEZCrLi7l8NApmD7zuM/j7/brBM3suf3CbhcFH79ELEvT4kwp8XIlEqg1/ktKEr0/yCZlYcvFaR1TpfiktIdE+LrVuOqxgY84AquKyafCxe7HsvCMsvPkG6Buh818usVkXZwAAny7Qe8dtYe6NVyMgZvYkT74E9KqNofni7aHzK5eE9o8jAF2wWvf85KBz3gfFu+MZDHkNiRfduRO+I95Pkhlr+2rH0UXy6q4p9H4lYt6zRJ4jqSQ7+WGhg8U+sH4gKMn7SBQpb6MRMyLA5DxAHv2qhwH+5a2h0RrovrDBp+2H2Hx0C3/M3eKjWHi9jfZ0wbbLj7XL6rH9N5CxjNmCxz9JXgwgH9kElMgqUs/XWXtg8hLsF5O55WAwHDSHYdnukSIWnyGnBo5mrlG5L2mys2QxrSairtdOBcPDx+f5xhgtMhRkcrCDi+4uYLyZxgODI26WfmjE5LIcUUC9xSVYi5pc9aV8DpSY74fGbBdLKwxSPr6EF5TvOqY7pnlNioFg8BdYHjC4VI9E7jPWzQ388QevfPqlFHEmIkQjDWQs+Qb8Nf8xLC2pQ3AbXPtgGHxqv2ZjXCoywGUXrw7tHz5HL+bkQ99UCQrwZzV8Hnr3LZeFsXc8LbR+4NzQ+a9XhPa/3BWyyzaEJt/swh8Z40RktbGpFUBDJUEDdRj9gyq5HInQ8bAeZCr5BaOaUqH7jnCVxNykeh0wHmNT0FfZjRtHKqVbAPZJRCZSgCL2F/57b70+9D50N5Z7vNEWHxD4wOAXBOGe+dD95Uv0LC3dGpGD5egAKR+H9I3996pyxDqjuVgWQ4qa0aC9jNySBSMVqrQAj4TGXNZYGLYz+w3WMqF6ajwc8Go/E3dFu5NQwnvGaQov80jQOHGsN4cTlGdV7N64BYnhhjkjeS3pACCTZwrAVuM5ZnNAXi2hGRUpkss17nRkHeBxwmcv2h6a37lbs5/B9VgmoYeaV67Wt3K9t90Q+h/ZhxlVcY0m9wjiIrWdM6ELV2F5ASnr4SyMBlymMWDFHeS9UA1e+2BAnMaS4w9uDHOv+ZTdZsAZDn+agiDT+U+XhsD7mxhs4MeDhH7OsncGs6ZtWLrwMSXt0OArxvlzHx5dzp5420GEt5GIHiKocS0pdTGfF4LMxaAkFUtBPE1dmcCzuT1PfAldgjwOjtmlIcogTRqIVAc2uVnuuQxes/vQvjCPY8jnXfGJpQzwehwLPlBaP3Z2aD5/C3jMsGKR1BfbyGqKUYz+lZr5ooTgxVyMfI0VkEpohLxSISrgmYJaLzGRR3uGmJA0h8v2BATCA8ojBYMURyv3sprom6lOl6KaPxmGDx3p85mSOJNcErs1Rhh2NIOVOpwKB+2TvLLIV8SVDFDJK6uCqAOFfcloIyzS3DGtMTP5gb1Y6m3kWtV+KvKZg2HIi+h3zYX+r3wlDL58QBdfDSxoUHFHhr06Y1qzMj3mhLcPMGBpFqSaI6xdA74wk9/o3TenB+c1rlwXmq/eFbr/7XLQM+EPh4dLRvWb9ZmfrLwQr7qpJwOqvKnVwsjmYJ7yxfCCXgpUzsiyTlDm2Z9kKccmpeIBNc8rcWFEOYuc7KKxlDYyUheUab/ZYdRT6QaxX3KQd/14Kwy+eF9Y+K3rQsCsafCl+/XBw3cO8kfXvPm0/b179e0r3aiOvLATl8WxKng+sgIYExucArnX3LYOtEJyG+1rzHvKmajj1ho+3+gPMQVfPjzaINVD4vUpv0jugSkNTinviXD6cNF46PA85tXDvo1vHF4PCtLiH6wNRzv4pqENKZWsGrpYhJ+ylCjL8qRLwV1ha+WSNvAf1MY8MpTz03VVN7R+8gLdccwTXhe9aTOZ6Vuz3i9dEwZfuD9eozLvDrmhPS9ofx7j5VhfyzM9aM6vCfGiLH+HhjTkdSR+e8cfOx/FJ/ordoT2f7wodN5yeWj/6hND44lrtXTMq0FjuSdst3jK0W42r4q8SKSE87Q3vq6ka6uUpJLPYceu8ObHMlrWFRHsuNCvSohGL6orFotOCq82YgQSHsSicvCWaUwgQF13IMz/7JfD4DZ8EPDCOe+25/PEnrMhtH/y7ND9uQt19z9/F2kekzZQIhZU/W3UDK0FUru5Q/qUWsvrbM0kLVDhSRSEYhK8DQ61rTcYNB6MgmUBz4hHC+4Wg9SowESQ0q7UBY8QjWNHe/M44Dj6dBddawA5DxL54hPMUAyUBFEtDXiOlyoKD0ApA2MUUJG40V/JCQpg+ZWdMRU6v3apHnWrd//zMsUhBJW1nZBdPBP67/iGPX7Xf+vlYBWDQVj4hav1jr185sQvD8DzNoDWa88I7TecH9q/f2Xo/MlVofWaM0Nj12zgc8+5dONF78Cf1hzBZ0q8QG47UtoZuLV8WVpFoa3a2V7z5LG/wiKl3jfciSinKD9RsZEJ+7Eop6MpO2hcTMb+BVLnCblxSkX0qzJG6JXCWI48OcsVg4EFoOW9YJg1zf/4F/W7vAyzpuxC9O95UyE8NBeaz1wfmi/dFQKfPYUPAnmJ7tyT1c9clDiLfbE+I3gkwCtLe1LXAS4Hwy6KngSqlE/MFwPK0hgFKgXVgmFY6Pd73/RBirvF5IHKA1QaqNJEkC7ZhUvh/v1zx/p88B1qsAPJYVa4s76mJq2OWByi7MPRSnvMy0+MXFh4EAp3+McmDi4rH/lqRVTyWg+f1c2fzXCphhkWZ0LDaw+F/vvuDsOvPBSG/4TZ1FHMkLiMo28vy1kUrwNhn/XuvO/ZHTq//+TQ+dhzQuevnxVaP3V+aP6bPXrSY3Y+lh28xoV/7p9mXbzdQUu72DCRtJGsi/0QT9lYtaOcTcsZXO+UFoutXFJxTjn3UYWoi3Zg2Y8la8/E4JTbVuBmRVlwbup1RZ5/1JsIuRhA7NtAiiLlNcTP3hfmfuTzeo4XZ73NS2ZD69u26Hrjwv93Bz4wpkJjvHLnfKzLJVaj1akkQmp9b6ORlG2gjirKoiPCDNENJnMXRG6VmOeINoL60I1I5SXn2SPYzk3NNL+pr0kR3KOlUl2w8p54JGgcODA/jxPOninCFA+gjjOoDjVFQFGRDYtckedAacBBZYagcZjQTZR5KcEz1CUKmTKP8rqmI32ppC2/XrU7tH4UgYp3I2OQ8zGyfGcbn43OFyIMPoGAxUe7dJP7nDD5af/nS0P7Hc8Ind97ami94cLQfPJ6/daOT+XUjZRMDHxcynF/+K9GIIH32y5sS3kdrJ88ljk8q6VJBXWeUquCr5ZVTcYS8s18tJPK9ZVarHMX+y4EJUjMjet9P+TGjrerbDyRWB2qC0GfTxTlN3l8XA4DVnbWVBg8hJnqNPhdk6H1fWeH5pM24FjxMm0Z9KhT3rLgvU7WwWSQrNQebKHWmE4RDUj8Wqw+kKKKqDlUEdGX9Ng41UGnEwqiTdaYD7PTy/a7PeKxClL04ynuaSlV4bI63cnQuP+hBS5yeD0MsA5NuhVghzvrAyMGL6XEmgOQWfUEbMFLa4XiQM2ty4g2Oc3hApaqlkQdJxCosBxr/+Q5ofmSTaHzc+fab+lYF1+P9J7bQ++Xrg6Df9yvn5rk7rjMQ1k+rI7v5pMYm7rAUYA60+uTEbbWIttX4whKycX2st+Kojkt3/JhcJMUqdXiEl4XkZb2uuPGaYT74RE1qR1RMyvXInlRNC9bIEpUjoYptfEkUI9jMPjs/rDwm9eG4Y0PhcZGfLjIFHZH+aDBB/UChta379bvCnO4E3dLAt7YangCShmA5VC/3LivHIWAQY1WlLh/8WAWFRPqpF6KbOTRga2Mz5HqLtsD74jHI0h5cjlB3tOjRXbv/hPH+/1B/MEjXbJD8S/vPLmKquykSg+KHcxUYi6wkdA0i2yAar4EKOUCKX6wwW1RQhfWPfHsQc80X7ErhLFu6L3rztD7/IP2OF3eCMnHBV9/OCy84cth8Ld8s0oSqHx/tV/mym4/iIkkt00R6wUsWLkLG+BW1nwSRSiLcBVN3bwCl9XpyqhaMB8r8MZL5HLSIjRR5lLae9MEd8MN+NwuouDBoWyxpOOG/eLBg+MIDN/n99d3hrmf+VIYfONoGNzfC42JLAyRBl89pNsysgvXhuzyjXZbRlHBIviuuU1hGveMG41dMDKOif9xvzyf72iEfXFjKisqoxzlXBUsGwubB8msLwZY6h38ZxmkKPNerOar9GHj/od6PT7jUZ2piABXGmxMALL5MRLDqkzAbmeuqBxyN+EmnvzKUwWqklZcIJtkC0ioU97cKXjwREDeG0TKOuJX+81v3RkaW6b0mzc9KYHPwL7paMguxczqnuNh/ie+FPp/eEvQj5S5nCPigCwhqtx9jtwOew4FdWyhu8hPfJVJnRY8B6tma/Z/yqCt2xfl0salcGvXs4GRF7W8W7DdRhO4CyJSNrse5tPioHtCAk/feqIBPhv6n743zP3iNaGxphWaz1hn1wp5+wfffDPRDK0X79CsWPeq8ZiOguoBsWqLdkWGYkLHQ+2JiGzxBQJAWZIVqnpsJEIikahaJgUNYl1qJAs3stDrNxCkzourluUBA8ijhQchwnfVU51/76qlumwpNPY/MDc3XGgsFMclMupcMVa7OpqMiZUVZzJD5CnmRtTAohwcsiAPotLYxFKLYZXITs2RoTPRubeLX7KBtF5/Xmh91+6gR6Dw9gK+bOFTD4SwraubJ3u/9JXQ+3+vxVIPY4W3KMgNNtGdg1nWUoILaI56WTX3SHulDA2YKs5yuNfYc2CVqKJkRLFR3uo15r8WqtRYUe6DWDsJRaVMUC0D2H4XYvNiJS0wxCwM9eadA/Oh98c3h8Fn7gkN3ozJd/ohcDU2dULgq6k2dEPnP18S2q/di+OCgrwW6M6XAsxYTd4udKbyAo8KFGxsDuQpAidp3JhFxU5IZBioPFYOH4JpKUMqjEYsyL4YhsONxpuSNezpx2MRpLhXHqhInWeqw1K6U8Vwbr6XLPeiO0UP8H40yLpYettoVgD4oRZyA8ii2Aa2nQzKI9GX2RqiqowotHrxRwfslTpjyniN6ucvDO0f3KtPaD0GBcuM5plTetQJi/fedlNYeOOXw/AWLDEm+UWqN8Kc0qZmFwokbbYd4wCOwtw+NSIodVnhkcW5Ud94XihsqojNWgKujTRvCvJqL1lsYptlBZa08O1bowJZNyIbVbl7cAUPjLdC//oHw/xPfSHw+eSNMybxYTEWhg/09AJS3kDLn720XnVGaL9sp91KYr92B5J66+Bqb5Py3MR+lBMJAW+wEe43rbSsA2fdgE3UF/tsMqlxHhTHBjLyUEgHJCoDzxv1sTJiB/1wQLplxGMRpPyuc78FgbuYBqpqeizQn5sbYF0Uc+x9dTCTdbIOSNTbTyIsWFDk16lUTBZA1FkTcylseTJHHsnjnyOqFgMKa5L51SyGedMaw7bG9vJxLs0fPTe0fu4CvThBL3PgixH4rrvxpt2f8/67wsKPfSEMPnCXroWox5MWuEuKtP+eXwQro2BNQ+4j/mSqAkjaUaTEgU4SZrlPOmkkzPvH7CMbkasA8tF7BXJqrKj7wYbO4/ESzdtjVG0S5xLbl8jKleBGdEGKDSlL6xqm6sFA/oe79QYcPrgve/oG9X+2sQsr1IQPj8ZZ06H9ixeH1rcxQJkH9pUth2NlFAs5UwbNoqkdJ24oYGuiIpbV3pGFf7vWSpa86XUswObHL0LlIliH57xYPVyJeiLbbA7vN2758FgEKX49yYWLThmAPVmXiJR/pGD54ZFjC8fsmMXe1NFGijINVR/UMqEuH74mYl5HjanQyYkMQDgAScVH9652GyNlUOjGOYk8YaNTJzsdK4tlRfOVu0MLywh+ovPiOa9FyWQAmxZ/KPxQWPhP14TeH9xkTxvQ/VQRsYHa5UhVpVWVIBHQlvsoY/Qby7FQHPyqXGA/GM+2KuCTyld6SpRhWksEPTB5vihHzjWeSEDFQmcVGnK1C6gq2qi2O6WoWg55iUlbYNCPvXd9Pcz95Bf1RNH2z54feh+4Oyz80W1Y6h0PjTksw/FB0v63+CDha+V5iweSBTjW6hUAZFVPzpSRiPLmo6Fk2beFml7dR+oLUh0Xq1/jQ9IUnovHxg1oC17ZSBch9jPIcNhu/LMIUro8jMQuoL90NkWQd9DO+yWVPxyo/JEjvaOcZZtH9igoPRZHXX0tWTzRvGIeNh18HgXpmFxL1PGRpllz6yRHXlqM5Xgrg1/fUhNTozjgJMPJ0HzGptD53StDYweWe+vxKc5v/bKG3l+XXT4L82Ho/94tocdHvdx3HB8PKK9ghZS4i7stsdzTP9MiRCHLiFre76sqwLz1Hp0zJIj3Pmc5Zi23CC5P9bFklNVpCMqZYl2xHhOlZQjLe+nUi7sQyKvfEPivfjDMfc8nQv8T9+g5UMN9x/W6ruGtx2COfcQMqvXqbaH7y08M2c4Z/XqAD7pzd3mgtEy5noIpgzaOxN5v2jQ1t+xjh/uCDPVoFENknNnFQ5cABu7bN4UoUs8lgJ38DsORKFk2PBZBinvogSlNRFXm8keNhw71j8KZzhHzGl2TaNCIMT4/cnYg85+s6EQj4pETNRgX5SSxjNyZVChK1CEaA/myTxluSBi4jMs9sq29QWjsmdLPW5ov2qoAxADHlxsMrzuq6yN8ocLwg/vC3Av/LvR++wa9i093sfNIxP0V8X2ne08jYSdHca0qaZPghbEvEHn7VYbSqDYvXmYx3AvhViqvkkUdBuY9RZlYbBIRYc30E9xV2JKh0u35zR2Wz+yz+V+/Lpx45T+E/tUP6QJ4dtakzPRCifOm9Iac1ou3hfYbL9Xjm4e8QB49y05Af3iGfUfeOsggWs1HkJd9FHOjHSn2IzfIjQiTKavKbSzr0FlHkCmRoiwAvsimCgK+4GjQx3xx4Z/HNSmCXVMXqJgW98BjgAcPHT+eDwxWobMlCuzMJ2M8j5yLZMaTLB5giViOeSuvk0+cbVWILJK7ZlXpuBci46XSckKkRRlsySiRR/K2cpYINL9nb2i94Xw9NE03cRIMWrxXhycMX1/+jlvD/Os+GwYf3qdP/SHvVI8DlXtCjsmbkQsWAULpvC/MyJak4pAod09JH4LxXivblOH2Dlq5zEJUapFqEzk7v859PDhpKfNqVHfhjymKh8En7wlzr/986P3WDVpGU5edazfUsl+zp6zVj7pb37dXD/jTAwfjLQY2c7J9Z2JOzUFGFn4c2R43UJuljcZLgyZFcT8eyb4QagcAEg+3gXUbE2lEkvWitfB6M+xxI1vW3+0Rj0WQ4rUovx5Ff57YDdX0WKFx4IDNpDQrUo8n7tXD2LgoP4AUxCPAHE9G8VHg8pzllgmS1ISFkGwsJAqvL4H8p6kgBpXhhgOQ9RQnvhiI2q89M7Tfcllo4FO9sa2Lkwmf8HxteTx6Gsxfeygs/Icvh/7v3mB3qvOVTzjJ3JcPeLWH1UgaUcrELA2xg2qNeAq5odaTgVJZShTlIMYVdo6qxL0SZcqta9WACOQpsgrJRGI2LiXIKzZwaTfdDsNrDoT5n/pi6P36tWF4k724c3gEs6YdE6H1r3aHxs5JPSyQHxLtn784ZOevteV2XodRCxpkVAOIHTe7xun95jYS+aYA5XUUZj4K1PYcqDXfZwfyEln/K0leQ6sCwGUkuRiVxmuUvWzym38mxfLrkHDG5IHJQT5NjyUa99534hg+/IpnSuXdjOSfJDpi5CmTQFTLGZ2AQDQlw2swkmFrw4zK3EDFDSa34xjnD4lZipI4zYBn1tqALZI3m44lZwX49OYPhLPL14XO264IrV+4KAzvWwiDrx6N9+agHUd7epZR61XbQmMM0/S/viMs/PQXwvCOI/bUT9Sk17jTaawjr4sQnwpMz4Gqa2lRxeKaRahxbm9tVV+pjDaJu5xZBCtXhlsbLefKvliyKndvkVKM/R7y2U+3HA7zP/DZcOKHP68H1Q35elk+lYxLP77zb6IVeu+7A0vAE6Hzm5eH9r+/KDTOXmWPaNY+0RmTE9aBFEUGymxcqa+JRfoEJV0FMPWulj8vm5eJebULIPHkphqgRRGngjkt7JGSombbCPPDZnNZf7dHcAQ/GqxF2oDk+++77YmoUiLlHwka+x+cO4YD19dx4IhQ78Itqfe0qpGBcn5A46cEkuktzFhQEpcOSNlVUchs6UjG8lWUxGkGvGVRDxkmfluEiKDamU8jCZ+gsH48ZE/eGFpvuiiEzfhc4EVeBKXG9rEwvP0EZgFTehln/713hsDnHb36k6GvbwExM2BAS17eUIIaok2OPM7E/ctDEfPWS1TSIkJGkBR6bdU5hPmpg3siLZukucVaA0q6WP2FDJdm/sqw++fCwi99Ocx91ydC/x/uDY0ZyPnDbt6wyfcW0owzTr4W7LYTofX954Xms7eEbCP6l/dACVZ3XntpR2JQinyB2BZXqkiqHwG3TUxNlIcpwAyKFoFqzMJKIvY1GIjMItkaW4B52NmHkokczax5pNPMlv3COffskYKzp11Ik0jdmPgKK6ZOpFwGchg4JVjno6mXGD73qWs3vOPtT/k5DKMpcxd7Wz0NKlHsdT8CbiaGhAfVhJHA1HQcABYuLFcUzg1BI2rELnKU8tE2p2A0BJXHBv+axZChzI19H/gYlvtOYEZ1JPT+9FbIMCPYN6cXPAyvfigM9y/oJtDA9909fb3e6tLotEPjGZtDdvYMgh2C2lxfd1LLu1ezCGiBghK43EgNLsssw41lYn8XfWmaUchdKGc4WZkCsHJj3rHPn6cgMA2+cTj0P3Z3GPzDPWFwxwk9Eqd5xRrsN5Zu+46jDPZtmq+hOhIau6ZC6zt2htbLd9rr5uPsyb7dpGNSrwZ5F5X0oPH40MbHj7qIaiIxzVHNp3B5YmOE2xGOkjZpG4+RhzS1P4WZlmCHjZaDGzrTY1c2Vv3psj7j3K8lPVwwIG1GmkDSXSZIHpTIe1BKE3fde6jSUw8bjcnJTvNff/uOp2NqMCZvPBje286mgUQnTqQOZyHTH6gPLv4R5pG5ctgqCgNgqTcruYtjRRuTIdXBxxT1ZAUwfoJTwYFmXpiHgL+0xxKmsWkyNPh6Kt4vdWg+9D9xIPANxZrmY+bEJ3NmT1uHANUMfQSz/v++DbMFfDA+NK+nSza24vDxyOCkzMf2CKhv6BdG+mMehVREbWUqnJg9KX1DJrH1ofTaFmDeS6dN8RoNpIt57gufcDrkW5Y/vC/03n5zWPit63UrQfOiVSE8gADOp2l+Pl5ewVKP16D4Vpzm0zaG9n+8OLResNW+rGCFBF3HhrBvNLwsC7Edj7yd2NfiOGKTBGizM3uqlLiRPWXOU16DKJe7kjkZ+GbdUsU6mJPA5GyHrr2qIHhvKEh+WGRIxrzEf74S8rbmhs7vvelN1/Dpu8sGNe1hgsFoI9Js5H0W5bMnpx68qkHqkdS5CJvWdrv/9HfP/YVmO1svj+r7yDgv6kcjlYNJy5BaJtqRmqj4NM0tCkQbM8Q/yxGJkZ2oRdk6H6oiQW4b2+oDXqBDwgzQ8+ha/A+vO6gTc/B3WNLIKRI+KrLzpjGjGg/DL/CZ6nzcMM7EVhays6ZD49K1ofkizK4uWR3CDA4hHz98Eij4sIWxj6x7fAcgEDxP8MRgs03m5c3S7ReDGrlWrswLWKIx8PA2gv7HMFv66oNh+JWDof9FBGoE7YyzTQSi7OJVYfCuO8OQ3+A1UQb9NegNQvvbt4fmS5EuXSdfeptLqZ8jjaJS3SVA4/uvRrpl3T56wAJScY5Fe2mgKPdtdaVdbmOs0BmiHxpKXByHsm20I5yFqom+WhgMPzqx7f4XNRr/cPKB8TgiaeEpgfa8DoVRXQpQHqQ8QHmQYqVk61IAADfKSURBVHDirIqJYPmHW2ctJrpZ84ZPv/CN4xPt7bx+XvQ53JNnLTp6khZ6Qjqn2MgGAprH8hZv3MiQf1KlNNobAeMnL7XRjHxeZAloPLm9HLqAn4Re3LZxZBpP8CQ8wtnUvWHhN6/XW4ml5TLnFVtC/6P3hXAU/YQj0diEw3XPnJ5rFdZ0Q2PnhD3R8zlcDuKzh0eNX9fz2g4p/q0toHQKWgSbKBCS9kQZ9XEXfCN5CVGceiJi18Zi8APKF1BQ2v/U/jD4+7tD72/vtZkhlXxw4AHsEx/pi6Xu4KajoflEBKlbjoQhny6BmVO2dzq0/+3Z2l++vJN3+ZeX1mWkTU5Y8NozcCwXKdtAyIh553NioL0fUJWJPJGUWQTZF9SDTbnIIqMiC8aPFznCthGmAsGYwbFHZHrP2JbGKxuNd/IXJcuGUhtPAVNIa5A8KKUByimDkwcpBicPVATre7h11qLbzhpX/+1zfnL9hvGz7U3l6l0AG41mZkA5GFxXnC0S5YNFGeYTHtAwjHbJkMxpGZD6gADysZEY15eLoMLLksUmH8teUBRMfjJQSEQDfs1OYKbQe+dtWOLdBr4X2t+9Iyy89ZbQ4Jtj+MJOLP/CQcyq4v42VuOwcTZxNg7vzUftleDPQOJLI2Y69rORibZd80JfN/iNI284RTvU1ao09k9sQhnx5MC/Nz1mkYeOhZhhG2iQZViioi5eS+Pv47BffJjccP+J0PvtG0P/I3djudtUwBp+4xj2B/azyJ+NWSMCse4aP9oPw2sf0n1R2XM2hsG1h0P7e/eEJpd1DL5sggYOK65BKtaOGUuUVGi7fYsGqRTgcdC4S75vVNuMnFr1xGLUCmuQ2Nn4oMC9Wh1lIySJTecfwjaoiGJcO8i38KHXGw5/u7vlXT+MIjrDlgtp206GMSSM2kUByhNlTB6g0iDFemxkPLw6R6KNMfyJ9z/zdWefOfukHq/R6GABGjAR8QCqykRsR1cMUlT4weMm+rK1vFiAw4AG1YNazgnIFmWxoUtwCjikJi3DBYlS48jz+f7FjdoblVEluVfCC8h86tY1BzC7ui8M/uLO0OjxB7IzesXV8LpD+o1adtnqMPgYXxqaheaLt+i14LqgzhkUZc/HjGPzZAjbJ0O2YzI01iFoTeIQYwnJ16fzupcvS3XBmeWU0AbFAPDxpFWwoYgjgTM/ytBG8ViicenGgMj7lgZXHwyDfUd1Pan5rdsQIGEL+fwbrg6Drx0KrdfuCv337rO3JDM4TzZD6/kbQu/P7xKfPRXLOAySRrsZmi/ZhpnTZtQHO+6bOpaVc2uzCuYkdcaRK5QTSiJlXEKAVxb56KzYUlVxJrjtSWCOCsQihdjGqPZH1XhdTglovS6IfbgUMNs2+m6hP/gvY1vf/bMwp3DZUG7faHCI4GMqD0RpkGLwSuXVIMU6mDg0T7W+kwIftoOP/NlV333ZpWufNa+viqNrEh8gOokjJDdWGZlDQJl4II8iLE8BNglLucYjMiI5ohPZSCDkA5L+NEvAfzSrRVUB+zjOYzYOQgj16e06UWxUnpWQAsxz1oSTePDF+xF8MLs4vhD6b70pDD5/MGQv2aR7hfoIUvScvWxrGH7lwRAOIIgd4gwfNa5qK2ho5sTzG0vFxtoxPQ2AwUq/LUSQafB9c5x1dRC4+IA+yTAcGITYEAauQwv2Q+kFBKFDWEwc74cM5fufe0BfBgzvOhGyCxAIN42FuddfzT0IjTXt0P2dy+y18rww/jEE3M8fCM2XbQ6NmbHQ5xMhMNvKtqNNT1sXev/zG6F5/qzeL6iXm6JNAYGKd+Zb/9ApUuy/2KNRLIV49bEYJBcnVDohDwvgoYwKXp/UWEE90ZPlgUgAq8vGKik2Oo4Jza1THiCb2zALnsXIQ8ZambMSBe/W4uI4stmYSQmW7uL4zS2En5jY+a7fiOJlg7drKTDw8Fs8Bh8PREx1QYp5Bifa+izKg5PXdSp1ngoG7/m9J/3L5z1zy0tO8BVNRQ9HHpv0RCbiwZDA7RZRbESjIA4C8hQTxcVHK0a4rgQVj4MgtoVe8qoiHYnESHbgS2PX20rIf8y4noa0oYAvayCOLehFpP2/vTs07j0e+n91D44WWjWFGREif/PS2TD47AG72ZFFMTvKrliDtDr0/vh2zGz4RQ90DDoA77tS1RM4zNMIUC34gY7BZ8BrXrThhvYIiDbDQp/wAX4ILnwEzfDeE3ZTJcttHw/ZJbOh/6F7MYIQ6Oj3vNnQumA29P7XraHBLwIQ/Phmnea3bAnDLx4IgxsOh8Y5M6H9A3sQJBEodyOAbsOQ5QyNSzo1NfZDtY8KBls/uSs8iXwAJsrhKjuuXgLIj3lR2EaQ8bQsRkKEsy4205LJIrgdaMkMMgu00UnankV+F7emg5nU/GD4/eNb3/X2KFo2MIAsBQYbBh6C7ff98OQBiNR5JkfKE9X8o8Hw0OF+vDoc3eqEjDQfIEgSc8PmI7md6ygWYibPk6HMjaKCWcEGZT4QhIK3YBKNOWDULivO5i0FlXUb55FcbjXztGCGwgjtd6SxPgkYMBjMceJnV6wP7Z+8IDR//pLQ+p0nhcZV6/UiS856+l+Kz1rXvUJWdPiNI/rIyc6ZhlsIuZTki0e51CPPxMfpYpk1QMAJdzPowH4WwwcBZHjTkTD8+tEwvPs4AhISv2XE7KzB5R+fl8WbTOGjwW/kgNarzwjNK9eqPby2FK7B7G4DZmwMdGhbA2btV24PwwMImNsm9cLTsT98amg+e1vIno0Z1pkIZAx62gd2BhP49ATNGeoAmoL3Y2l8BHXupgJam7jsT8clR1rQHC1yRQGLuEOniwwrcDuyeZXpiCQPAykjjfZmBS1IIpZ0odcPrcZw2X8SQ9ioqAfbzNkRgw/tmPhx7IkBzJPLaOP2LE+eNE2PGZ5x+fotT7h09aV84vki1woO7H1ljHdQpwHrMuops5zpSUxgh5l8boADi7LuA9Q+RVObqKdc1YB3tatilqCJ84LbEm6ME0+clo4aelBFHWmlTSbnhnmQQZSxu+iL91HtmQrNV+0K2Yu22hJuGks4qIe8zsOZD5fSDyEwTLVDdunqMLzusMncv4C28F6l/fP2ZFHOvp65LgxuPYZRkdm+8WI1y7DtLErKe7lmMHzind26MD83CK1XYNn59SNhcN0h+1kK9Qiw7e/brTa1vv/s0PzWHaH53C2h+W1Y1u1BUGKAo1+64jVKgQLWTpBPUGo/gKwfRcuq1cqJq5i7W8q9u1MT2afK6MnvGSu8V+H2EWIhi+WWRNSLyLzYo3J9UkaflrypbjIYoOezwR/8ym9cf4tJlg+xSbXwQJQGJF/SkXKZR94TZXUBi3WQEkvV93Ax+Jkf2nvBG15/3r9DkLJeFvyAkkYRQXVyEAobVwAJW+IJmVMYi0RnJmGOg6HIWQHL5X4oSv27HYiaQ9EIUJcXVTEWYEGT2f7HfN4XgE4SUtpLgJToCR+dCBKaIT00r4fr8d4rXrjmW1Eam7sh2zsVFt56Uwj3zhVePOjwGtRaDAFeAOc1oo3g13VDg7OhOzF7mkOJeIe77BVM0Gc7xjXLIuiTuubT10GHPAISL9ZnOyd18Zs3rupiOL/VY4DzQmIczMhTBYk8PSNLZQ2pBw9WOWrs3aSqkg/KK32v0AGZH6bS2CHxKlPqiGbCCJ0PaxsnJnMmrysdO0TsE1mBx6z1WGu88bzOxnd/WvplRL4LFTCoMOAw0HiQYhBiqgtSrvMgxXKeWIfXM6q+R4LB975q5xm//ssX//TCAuqm57zTwSifCiOfD1CCMieURV1pEEdK5CIcao0wCijyoey2SZkUia9Um0vB+Hhe5MEzUEhPO9ojZ82lArzvm4xIvSAhQSzIQpYtEOWUdbAEG8fh40jAEm1w/1xoHETA2o+l3D1ICF7hzmO6LYBvuhGNsy6b/dAXWjcDPwgoA94aQF8ZNpzpTLYQdMZRD5afu6a0nOOF9mwthtVGBMSzZ9AOBKTNY6Ex2wlDXvj2IAd4s6u7sGiXRloCpWzU52bO2Em9qLRnRrj1UqY2iR0LUAop03ggIS822iccMy6UeSKvIrWNMFHRFkpM7X5ApYg8KD93Bv3hweZ489ndje/8J2qXE9beMijzAMVhlc6k0qDEIOWBygNUNUixPP15eiwxfMkLNm/6o9+67I0Y8+N2pkos5WKweuhEYlPiIPHjVRws8tGWiGa5DYMBmNLvomgOOYdCPiilkYltFvnBfyqLyMuMQiyvVsgHMybMm+0nhPol8ZiziSxFLFYCjqKWa1wC8vdxDBa8vnUMsyQutekfeT0DnBfF+WNm8LpozZ/fsF8QwPjzHM2EeLMV+XEMFS47+bx2fgMHqsDIuhjw2A6nNU0lRogTuIU7IXVEXTw5cxuZYBP70I62yezYRiRFnM0/PQC3jCbYRIkEZkONSc2qkDog8XKFp1NDNC12j+OF+0BPvlfIuUtVBQ3qGwyH+7Kx8MyxDe/B1Hl54c1LweDCxABDms6kGJAYmFLegxQTbZm8LKnXQf6xxPBpV65d867fveJnx8Y6qxe4rODJwn4ndCR4AKIgBhQ7YQEe+OKMlsjKUiZDpGhDyD6SWC45zEC0i7kyCqtixAB0AzYtKS023txaUBcL5WVZBj1s7mHAYMEAoLYin+6HQ7ak0YZQ3liHNFGdu6OIH7k6qk4BNpzaWB9nT7a0YQAlpTA6EMAgDml2ShlSHhJgxj5eCrG23CrlF6POOoHU2FgnSmQondIG2UaJ+ChL4NlcpZ1Hzvsosbf9RB/kfISzaV118EqYyDs8j7q1B25nG8CNLc9tE8tpnE83NFrN509sfeftUiwjqoGDbfTWO89Eu6oulbnccbL8Y4KvXv/Qkb/7+H0feeD+E3e0mqE/xm+Z8tZww4MSq9bAQ6q2hHo/O1zvWeUh8JNKpiZzM5YVJZsULmREbg1CPsL9kQUhJy0yam4VVEZXanbMyg8DEnlloPEA5dB+RF5yJM8L0RYBowpZY8PkRUT5bRtnTZztcHbFxN/AMU850pA3tvMDhLcbKJ/aRVssD/XNHf65YT9aWCg1sBYsku8WUlHCfBQgrwoideuYkmNchrXESzqsayGnvZerGkW4Sz/WEsgeGzmgf/6RM2uzjPZSQG4qQ1TlcF0qp0xl8a+6Y3tzhdUp3+RALI//rHForHkivjZuecHZToo08JD3WRVnUk59SefUk9syeXn35emxROP4iUH/3X+174brvnbw+tmZ9kMzU63J2enuqox3euou9GiZo9IMPzguV5bUDpgdsQooJ3I7M7RTynylF0VNR+QFjVgxUV6TsMEDyGWSjyhlVSZnkXxoozjKklfzcmmEZ0U9wwpJsMlig4RYQZ4HIqtrS4CCFmRW12jQxvTsF/ZSET6Kvio8xD0wTjvKPhWR5mQoShfU4BxpITV4BZFq5yi31rDVxpO6FPuh/clNDSwKPu8fiFylfVWHiYmUoEfwKOTHkDKWNY5IPHkxQmLXjbBxHmq2mYLCsjBk3R2cP/0wuK410f7zN/2Xry7rK9YJBhQHW8rhlwYn8h6APBh5oKoGKaZqWesNQ9ETjx3os/n1O44fetcH9t14w02HvpaF4X0b142tnp7pzHIw8EBoIOjA6AhZKc97s5SlDjJSCqIqp5IhyamDSgwqlMvDkUzMyIabyYuCUSbDqGPWKcz85KQsWiwC5fIYDQpb49yHoP1FkijKBMqQJHJKloxnClCiOonE3JFWWSAKaJ/3LffN20iUC9meu5Q5CwhLwfotZgCy7mc0qPdGJ22ho7xfIE/7yBhRz0ld3RUpQDwf7QnZqw4aUGByq5eiIlh5qOL4SkOLYAa+SegI0KcCYb0lZe02liWD8KVWduQv3vSrNy/7bIrBhGDbGFQIDy5pwPEgVA1MHqzczhPLeyJS/vGA2nzLbccOv/+j93zjM1/af/VYOzuwddPYmonx5jS/JGLlHA+CWoINj5SNCBHBLCNFqup8UDG5PrIGGwQcgBSVB5bbu3GUezYiDS4VVT1yI6uT+6XZzqJ2g2q/AO8Mycgg7/2xqNbcUUmTuqWJaLVoBaoOG9tF9+twB0wyiIlAGbDp9cBFiKKkBLxYHYV1Wq6wLMF3SHzcuEm+wwarIWkN9ymNAIWp2OIwYKNjUDEQpYFlzYJcuseRc0HFTY2ghOg+gnvgvrm13+31B4PP3NcffvA3fuPGZX2WFOFtJfXgxOTBhoHIv7njBXJPlKUX0N3Gy9BX6o9wejqAtV4YnHvm5Kqf+sGzrnj6Uzc8dfWqzuZOp9menx/wm4viOJIS3jrJkdEAIm/ETuAIDURSy4qBPQeenRQ46Mj7bQrp8MphqjIlwKt656MgNamD1+3xzS9Wy0Nsm/aJTiROvPmJRTnhyz71QWIXYS6iLqpF6AZHXdVWwD5wsTUltomQq+ivBPYdEfct2ms36IOaUrEi4yKXVOliKWGakoiotq2SpUDHGP/exWW9wUWV2owpCU3g42ZRdZRYJxb23ikpFhe0POWE85F6n06MNcPxuf6bx7c339BovHMeomUFgwrBZnryAMOUBqs0+YwqnUml5VJ/TITT0wHWld1/YOHE+z58z02f+OR9X1m/rv3Q1GS7MzGWzYA2+c35YMCBH81zisQDHrPa5AeVej+qBPNGSwEKW5uq+0lGxBMt8gWiP4liefJgReU3qusgGyQ3kmFsAzkwynGfeGQICrWPUiZlY172MZ/DjRxWh7icQYKZ3DNbLeIGYq1/7DwDB1XeamW8MJPrxJSaJVa2jkQJMOeeiEJLLtU6TyRy+rbGJTLyBbxt0pJliqaj4CaOog/BxGMjG2x00Ts3MJ22slXWNmWTIl+F69wO1D4ALPGBd/1+/4Pt2ff8/ZveBNEyIw1STpnSAMXkQakuUKV2aZDKT4kKPZ1gnc177p8//p4P3n3jJz99/3U4Gne226G/ZrY9O4Gg1ec3TjxYMtXRKrfYB2gyePKTwgdJlPlg9bBS5Iz3rRUyrSGVgWrAFP5IIjcasahsOY/0Al6WGySZaEMBGeepRJ63FVAuSoBXH3iekAP/Vz4Pv24Gk1KROtDA/iPlRjn58340QAKdHSuaRYtYznJFCS9VpUTqdWnAqroTno9OmLO9L+wkY/vQOJkVqhw8BpSnKvnQwbGcEd9Pq7Cox+uMifp8rFKfwsouAkWl6lRTyHTsB3/Vnr3+M5QuN7zlHlA8OJF6IGLyZV01Ue5LPSYvR8rk/p06qvnThT7SYPum8cmXvnDTjhc/d/Mll164+kmTU+01C/GmwYEfbMKPbX5mGDE5MpSLMh+NJdM/eG6jjfJIsOPwIqK0QDR36q4d6SeqmzmUd0FSSKJc6YrI5+2KfOJ/NOTM2Cp4xP1LVbpDUreUQK0LaUBqJ7Tz+ck2ErBHO625S7QnwkPX0pbU0IJwviojkK/2VeTTUoR4FxKJIi+KZCzbx/2iEBsfh6D27a9ZSk1zwHlScV5ZqbyJBDNcDLeJ5k0GqVb43u7md/8+1csNbzaHl9N0ZvRwgpTPqjxI0bcnwmmKOtnpgK5ZddtZ+6mXr13zmlftuPTpT1n/lKmp9pZWM2uxVfajZSA/4MywuWAiMUp9zBPp4KAQPMeOXfC1TyoGKakXITp1ZfRp5cvUEUsYyMQyLtTYFhPLgi1dK6s6rlZwqjCX0b8kVneUi45CXVnfqiw3RJRSzHYizyClPUFeNJavguK6ZhSy1GIUjUjYxag5ushWPJRAOfUOKx9LeCd6doSnXEr7dEwuNi1QtUG5DOUHgzBotbNXd7e96x1Rs6zw5nlQIU0DlQco0roA5dSDFMueLEg5rcNSuscLClhnbB2f/aF/s+eC5z5z45M2bhjbPTHRmmk0ssAH6ulGQx1NwE9kNjUfEDGvE1xGkVcml5cHbywzClTRhCx4t85LnaR4qTxZONFPVqo3eRL5PkW+DqX6vLwLXGknqLTIlszzTA1oCxsFKNugGUuHc0IaFOSXBPLBvCrHZsR+UCqTiLKVa1NKJLxIxSZV56LYF+CjalExopKt54tNRLlfrC5Ax5GUGYA8N6W+SA0SRFEG20F/eLTZanz72PZ3f8ikywsGIjavmjxQpQGLwceT5123VFBKUZUxr65cAnV+HkvQf3bwcG/+wx+/79b3vH/fPx09PPeNqcnWiU670R2fyCbGx5pZnz9F4/H2Ij4aKfA9EF/REZEtzJgzZSHzMqAyNj3ztJeI+Rj8dAqLjkCiEMuByoTypkoNKnysI6es2a9RsX1qG5JEyOe+XBbZqMpP1Go+QntDgfSm1D57XkCm6ohbirBxKxaq75ekTJIchZZINTW8CDZqD0p6GxPWiG9jm5hlRUS0S8s4vPV2MZtMvhHyfo2WTNWwJamU2OTHEah2fgrIeT0K5kfwifYnv/Lm62+LmmUFm5umNDgxCPkMyZd16SwqTbTzgOXlPXARaR0p6vKxh3NUbVKk9tVyjxT0s9DOQvelL9q84elXbjjjiRetuuDM3dPnTk62Znjtqu8/4VCtXiUFgA8K5ylPBoYGLLYcaCZ2RwlisXw0+jZmcxVRKVqL6M9NC68Jqu3O/TuTYlHpAlS5G7Ix7+eIQH2tCzPm6WY/hPXeisj70R1UHMUyqdhYbonCNilVA2rTMtV6kFyUUqJkVpQzrsiLJFlHJSswwDlsSHADgFggYy+xbNxTiIrDZprCccyPQKvdCAv94R2N1vDbJre89/NRvKxgaz15UPEgQ8rg48mDlNNU7gHNy7mvqn/2EKmD8jqaok5GUL5Uj4+Snyromxfaw6YN3fGnXLZ27bc+f+NFT7li3RPXrRvfgZHT5nURntf8Ub8ubLJE3qzIpqAYMhNHO8m8jJ2UpKUBncAsoUMZG7ASC/UlypAehna+o5Y4ms1XpTR3jjMoLoj96CmQ0Q40abdoEowFlOE3jRJHM7cuwBylBfKTjXzZOHHgTFE2v5hOWalt9RilKZdK60hLxDpUISlEubqwlwg26eyuZJozBUzEvTA/VtL4oi+9oHkrvlSxPKlCdllkdCSGodNuhvn+8PpBp/fK6U3v+0pULCvYZE8eWEgZaHw5lwajanIdE209pb5ICfKE50lT3lHHpzKimifqZCmoP+lhGoF4FR0Ba3137OUv3LLrW1+0+YnnnTt7/vhYa22rlfEBJmEhv50hVsPR5KOKlNK89jiIYi5tWq5RtihLkLMsbORbFma6JFQShAXovyjnTSSiy4SJkD6W95LcWQ9iqW0CN0/rGGXrsGBjdXm4sh4hHx2WqEzzvtfsQqpCn5guAsWuLpu5pIrUUSxRLRzb78jFSBZ+0v0xkg8XkyRaVyZ8YpV+++elFvWVmzNfPbYJup1mmFsYfKmZDb9jbPvyP6aFYFM9eKSBhckDlNM0MFUDFAOaBzUv7/7SRBnheSKlo3jvcaJKiZR31MmqoE3q+1ShGdblF82ufc137jz/ikvXXrBh3dgZ09Pt1bx+NT8/1AV3QYNHjGrSt1GiJtVgRZ7jhjDiTYrUWUe9qOLXZHUo5IUX2fuZHsWlazuJXAzvSnc+RW7Djen8pIyZnBQW4MHkXVVIrU3koLPbDRyQy4F7cRq3EqkQczUo2xc5Q9lr1SLhpaqWBlwNnfVj/tFTwDMsTiR5b3aNZ1Pm+2YW1g01dQjRS95XgLOJiBjrNsOJ+d7HQmP+uyd3/NVdUbysYPM8EWmASQNPGow8WKVy8tUgRZ6gb+adEillN7kt4Tpv01LU+RSpnr4dXpfrXVf1kepTH1U7gsGqNzvVnnj5izdtf/ZVG3afsXvqjK2bJnavXtXZ0Gw2sjm+Mgoe8hMMZ2P+tbkJYk3lqiQSX3DpIPPBTz3FeUBJzBO2gAs8KmgWFNuErLmkjpQeAApzpQN52nmvMkkd5akps1EsO4pcn5eLKOVjAZDCxGTWnHjqqwz3ARozl1wyFon5IrcYVsYoQZ4oSrgFkfIE8r6DakyUef+BVwmqUY4tSVHKyWZxTamN8uWdFbUZFS0MeZPchsiF4Bcd0xDwIRtOzA0+2GvNvWZm6wfuj+JlBVvoieCQY2KegcODD1MaqDzvPJPbuw/346lOVk1EakMwT3jedZ4n6vhURtTl80MXaQrXn4qOvN6Xv2F1a+KqK9ete/oVG3ZceuHseWftmTl3YrK1eogownuv7KTiYEqrNldypoENzj0vAvRxYMkFWHkqxNHb0nC9bLHxcVsCBXIOVAazwZVEdODtLwpGanJz4zYpV+YXAxo0lProyTg6pMA2QGJBFdpTLP+cxEwFRUkDeWKxJZFapRbIW8VGXYYOLn84FSWNerkoTODHR7wRITflRgeQkphdtPWyNfWIN8FYNwvHF/p/frTb+t6NG995RPplBpvpTU2DgwcUD1JpsEqDUjXv5TxV/TmfykmJqoyUcDnhfJrYu25LUObUeUcqqytHGVEtV4Xb1tlxbiI/q2fb3XP2TE2/8Dmbdj/nqvWX7jlj6qxOu70Kg7Wlp1piIPPWBqLszHLFkHZthXoBZH3cES4+VeTnFHh5Vp41R48UEH7i5SegrCMlUlkkqYpI1M67mYtHQnUb8QaznMmilxhtY87APDPxRLQtUXApXJJqF1sy59IaWmmPoWxn4spRLtQ5qiK3l7SkTDNGjSuVABdtPPo5BcY4kxoM/3Biy/mvazTetOw/LibYMmtdwTPx5GVi4PHgUw1Mrk95t/XkvqrUec8TVbtqItK8l3NdmndZHWWKR0lwGeG0ilFyB/WpT4dfUibNLjxnevbV37b97GdcseH8zVvGd493W2s6ncZ4p501+Iy+ni68003Z2WLHURKFJByI6QkRz8el/aQKoMhiSMOBDW36jQoFCWREmTdxgWhbd6Yx7+WIRFVnLVSE6YzIHVnWPXAb22xGpSY/ErjnlC7GKCuvOMpKDphhtmhtri5lIpAvdp9luKcEtpRjJ4t9dAvjDFWHALMUE1HVaWWh1xj+xvjWd/+ESZYfbJq33GkaLJgYeJj3IJTOmjxAuV1K3Qdp6i+V1dlUZQR9ElU713ueSGmqJzxP1NlV9X5kq/I6LCV3P6RcFjYuv2h23UtesHnX5Ret2b1p89jONavGNs1Mt9Z0u81mbzAM8/O8exQFUMoGWnWQIe+jNsIDi3htTwJ3m7iSCBt9uCJHn1S4zAzJOE+K5DSH25B1hcl0CiVlxILPT7JFvsqQXW5jhiffc57E0KGcN2eUJUGdV5E2p75pqZZAXp0VkTuinBQCtEVsVJXggsRdDisKeOnoQ/sWlaL892BW0Nw+boWEtPhqskb4pfbWd/28SZcfsXmiKU/wxGZigKDM+VTuyWVul+ZTmfOpfCma8kSqJ6o2bue864g6PVFHnSeqesdS+arOQbmPDs6uGLCaO7eMTz33aes2XHrRmq1n75nesX3bxJnr1na3jI+1xnr9od3aMBjYQKyDi0uDPw5OEy0NH9ji8Y+TSedTHOxqcQq3LzlG3gpZGb2IFLx6n/akDmaireuYLTS17qVIwP4wO+wt6pa97FJj8g6zSXdLeWlOjpPbuEW1fvKsFHTRjlFb2CfWOVMyj3nZuXEdkrrMDcYDsqVvbB1RYHY6oX9mbNd7fjURLSu8vXWUKQ0KTtOgVE1u47ynqj6lqZ6JqOqcr8rq7JmIunJpIqoyHhD36TKH83UyYhRPLKUjGLB4daoxMZF1LzpvevqyC9auu/T82V0XXbz6nO2bx3dihrUGJ2WmG0f1BzcYhMUIIhddJyxBtiI6KXRi5M7jaSQZuPwEYD56zc+YhKoAWZctAZT30yf3gI3cjgDt/f4gI2acB6y0LWYN4oGt0FJQe/ImGK1zDb1VoEq8llhpDuRjO1UymrmFl8pRyhhSUfxIyqmQOwMTeSNx/Lg11SjCn8QMhsMe6OvHd7z7rdE8Ols+xKYL5Kv5uiBA3vPOV/UEg5nLUts0P0pfp6uTu4yJSGmqJ5wnJVyfJqIu77ROVkcJ8mneUZVVyzBg+cBorJltt846Y3r2OVet3X7VlevOOXPnzJ6Z6fa6ZrsxlTUa7VbLzi5e0xogzA1VXCLzUqmtRlQCBysHrfM01knNnmPeS7sTnYSATsBYIIVHBHesPBVuF8tEE8HNUhPVT4EbGXIbFFJT4CTuPfLgS06IXAt34FXG8pFZhMUeRoEa95NSB/LeD1QlHj3AUFa0EBoTRfsI5Cn30oSrVVp1ICOjaGxK8BX/ZLiBHV9g0h8Mj4d24wentr37j1wN0HTZ4I0g6njSNBF+ojt1nomo6qo2dfJqPpWdCl9Np2pHuJ6UqOpTnqjTV+koHVHV+1hJberA6BMmulnnqietXvP8Z2zcffH5a3Zt2Tq+fWqyva7bac6OdbPxTidrDLBEnEfSk0dRRuOUhWMN5ZN3BKDWCSzw0xYZ+ZFHExPVE6EY+oDbef4UEE1Jck/OpK6jwJZ8pMjF6qwpXoDICwHmRFpspMnbX6qgBJdWLYq8lydSnkhLEFGX9xlRBA+i8AuuZGfwWCfeSF6j5e2Y6RhSkARGZbE1O/KWa2Ja0R82Huy0m9/X3vLn74bKTQh3f9qRNiLlCeaZ2Dg/kYnqyZwGAaKOZ6Kdl03LVFNVV2frvurkxFL6pfJEKiNSfZ2McMqyRFVeZ+syH0Yud6R5592eAUvLw3Wz7Ykrnrhm7VOvXLvlnD0z27ZuGtu8ZnVn6+x0e/3ERGui1WqG+YVh6C309RQHombMF4g1eEVe86KABZpfsyJcT+eKFqkCPO9Q9+tUhG7BMJYoZhJlF5KAz09IL5PvRC4wW2zSOYlvzZPZ0jK3gR/pvQ5UrMAnu6iInNR5rsyT85N9sRXh8hSQVc2J2AZXJD2jbW4b3am/SJEKV9iKSZyLtULqAx0/b/EwtFuYSfWG97Y7jX/d3vruD0PM8WwFCnraEVu/CKnceafVE9FPagd5T4Tzabm6vCcuEx3u2ykTUZUTVVlaJuXrUp0tkcqIqjxNRJ2d01E8US1H1PGkGmrKGZhn0GLKNq7vjl9xyezq889ete68vTNbd2wb37F508S21Ws6Gzqt5nSz2WhwhmU3lo5AUgvHtD6Eo7HEsXbxLogDPqclQJZ/kjvcPmaroDl1sUzCVjI1gN+yrVdSLuQ5BYFS26sVlPOphqhaG9xPHdw6lkwLJyIvLR77oN9q5oJIiYRPRYTnCyYiOR4eBjutRpjvDW5rtMJ3TG5/72eh8nFJd+7ytKPa9CpSfR1PmvJOnXf4iV/VpSdn1cZTapPKSIm6cl7GA15qU2efyr1snY5I5Wki6uyIk/GjdI5Ulg7PlDpPPWdZpK31a7LOju1TYzu2Tk1fcs7MhvP2rtpxxlmTu7es727rdFqrcE6O4wTVWe1OOONiIHOkjh2SUQCGA1zXQdySJzt5l5VOforcLiZljRHr6ljO1bRgJqpHgu7lDSeiTm4KKdCPoc2nQS3HVtaS5GWVc43bLwY1hX3BF+XIpagpkbcnhbetsCQ8Lwom10c3JT3leS6RmQIwne9fp50xSN0wyIavmN7x3msh8nOBRc3JMiBv7gjU6V2W6paSEeQ9ESmt8qMS4Xw1kNQFB8pSO7eppqo8LZPK0nyaCFK3IdxHlab2RFqGNJVzUHg5ItVXKZHqU5QGFxw2Ou3Q3LxlYuxJF65ae9UVa3ade/bsjm1bprbPzLQ2tJqNqUYjG8fUv9XCJysdcs7V5zUuXZjHoKYQXum4OIGRS0+2dEZlhkbTtySTTeE2CSTCJpYwpC7Ap9VK4YGJW+jLM6Uoz+HOEqcgkizyXYaXItysml9s5XyCvG2kzCMlWYeXztuUKoncwFgiZg25MDL8EMk71x7TstDr/9Oh44N/ufnc990KIT/kvRZdE10O5O0/Cap2deVOZsN8KnPeT0jXp4mo45n8BHZdmk/1pC6rS1V91Y/LnCdSGVHNV+2Z5z76zC4tx0Q9UZUTXja1Yar2mcPtXZbqUlvaEBp8Y+3Quei8mZmnXLFu0+UXrdm+fcvEpjVruxva7caqyYnWTLfdnO12m11emKeH3sIAS0ZOTFCcMxb8yXHdWe0ng4MnJK0lSppKolYV+vw8Ssyozs+tEbCg5HZWuNgSLG0Sh3QoVwQnMCeraBF8/lOFO6nqKs5r67LZjpc0rsaw6qrOjHnvUOkLgy5mUif6g898+vrDL3vBCz7CHxfLWkqjzp9WVHfh4cDLpjtCMF+VEamclHCZY1TeZSmtnth1efKeiFRGkFbtUj8PJxFL+XJatfFEpLQuESk9FRnhfNoeHgfPO/zaFlNz7Uw2cdaZs1NPuGh29d49U2t3bJ1ev2FNZ+PsdGv9zGx7PYLXmrFuNtnutLIeZln9/oDPx9btEHRfus5TnZZ4CwiNCG0iT6HD/HhcywFe5xlS6rYWMvD2pFWQI0wvOzhUQIBzXQNKz3SxST4ils6l5ImylaMqjdYSY5P3F7NsC1nL+5LaStj+6MPBA6mpF9NILBv3jRQCeVP/8CcxjbAwGP7te/7impd/94/dfExCK8ZE6MiebsRdeNQY5afom8WgLNWTVk8it2FyVGVV3mmaiDo+rS/l00RQl+ZJXUZU86l9asM0qh5PhPNuS1rtn9SeSGVVudOUPxXKOjkwSVX/+Hize9ausbGz9k5PbdkwPb1z+9jandsmN27f3N25Ye345u5Ya9XERHMVBn7XLtLDAV8/Aiqn3CAp6DBp49URab6s07k0Wl2BGxsrM5zMFnwoi0LyuZ/CYTxv0U47oQXZw8aVI5BqC4+jIKfGOl/yn3owvsh52yq1pKJcZZnCHqjY6fXqw8EHfvInPvmdb3vn/rmoTRPh9LRBzX8ccDK/dfqqzPOkTOycqoxwSiylT09wp6MSkfIsW5VX83UBJNV5+91XXSKq+dSeSPWe3HeaHGneqbeVqOpSm9SvgzImR6PZDNn62U5n1ap2Z+P67tg5Z87MnLFrYv25e2a2rlvXXb9p09hW3svVbmXTOE3GECV4tYsxzG4SjSclgxljgCrIP7O9CValzR4MLk0btxhmxSrsFE1L8DRnrs4TrYstHRSP6D05lraKPgW3jPXnqkpdiupRbxwQZSkX9UJ0QZ0jVVsuGoG2mqJ/Mrbjva8FwyPDo+BHwmnq7rSg3ObHF6PqqpNbr5V1zld1VUqM0pGeTJYmhwcKR3ptyeXOe97LVOVVGRNtHXV6wm08v5S+akPU8Z4nUh1RbVNKiToZwbwPZFL6yXbsGB+74uI1ay48e2r9WWdMb9qxY3LH2rXdtROd5uosa8y0Ws3xrBnGwHcQzHgnvb25BIX5lukBTlLNykCLB/7FymF0sktHi853QmWoSAQ5TFZaspZAvZet6gwurVqMLuGAVgawzI1jCeW5oYT9Y6E3RWmVaqaxuAnK1mbM3aOfbDj4vbHdf/E6KPi8OP+WuJpOK8rtffyxVH2jdC5n59TZVGWeT+XkR8mdVuV1uqoszfNkZBvTYJHyTkclwqmXq/pK/ROpPk2E01H2Tqv2LquTp5TwNqX2RIlHRG/oi8EicfDTprP3jKmJc3ePT110/uzqXTun165Z3Z1dj+A1O8XH2GSz7W5z9XiXF+7DdNZqTnTaWauNAMYgxdjB62D65pGf8xBoWYlWeaMKeM5O6vy6DCS2JcolZBvrIYo45d6rtECaO7lVakHUWDPqMPqIdwuzKVmXMovh6hSUaUaLvhsOhm+eOvMv+JiWMSQeJ/YsE8Gi1eKPO0bsyrLjZO1yfd3h8HydvCojqvI0T5rWUdU9Ej5NRBpERulS2cn4ujwT9yP159QTUaVVeyK1qdoTVZnbeT5tB8F8eiIQGZaQ7d1bxsfP2zszefbZMzMbN4zPrFvdnt64trtmcqq1enKqvXpiorl6stucnRhvrmq3mzOYiXWarazDqhhQeK8XgxaXjvwWUsEmn3LZ7KEAM/FQR5IwgPHKuSgitTK4rVHXl6lzKSqOvYTEkdesjlmXF5A4pam+pKCgnGUwRn8xKP3y9J73/iIo3wjlQYpm6fFh/rQh3Y3/m1Hp3pGo6uvsXVbnM9U5luKr9qmM8Hyqd+p8XSCoC051AcZp1Yao6qt5wilRV2cdXUpXpezfuv1znrr0GKQ2BHVpIloIYM0dW7rtTevHO+vXjnfWrBkbX7e2Nbl5/djk6pnO1MaNnQ3TE+01q1d1V09OZOvHJ7JV3W5rttXKJlBDJwyzNs5J1IW5CE52VsoL5GpI3gKqTZZePE9jQz6TMTIS9aq6WVzqyOUAG+UqBalok/PprLAwFcRAUglqlYmZBakwnF+Y7//UmrP/8r9D5EGK7jxQMRFOTwuSZn/TgG1OO6m6D66v27e0bKqv85GizrZKHcyPsqlSYtRJ7Imo8lV6qjKnS+mJaptSWid7OJR4NLaEH1/S9FjndKwVGlNTrazZbbanO63mWXsmJ3ZvH5/cuGl8ateWibVrN4xt2LRubP30dHPd2FhrZqybrW61mpNwNp41si4ctXEmt3DytpoZr4/RawxoqoIzNW6Rwz+vlSnnyhp442jivCH1mloRZUtBUVFMpObRvJR12qZRNGHJe7zj46yxP8cOHznxui0XffDPIOLLVvi8M5ZYCVKPIU51f+rsKGPnj9JVkcqq+nSGwER+1KyhSgny1bzTOl2qd6Sy1IZI81VKuH6ULqV1+1q1cR3hlKjyqZ2jKqvqq/1KOJ/KaJOCeZ58tGltXjfWecIlU9O7t01N79kxtWrHrom1WF6uXTXbXT853p3pdBvTiFZTjWw4hsA1mWWNLoLXOILXGIIaQmJAKAwNfo3PE55OOUuzC/4IHahJFHk1pNoawZvryjRf4VWBscIIcQmuJCrl+CUF2nf4gf0nXr3rig/9DaR86u7KTOpxxlL7Fg+NUDlcpQNQZ0N4nkj5KtLyTNV6XeYnGpHqHXV8VeaJSHVEqlsqWDpPpPlUTqTyVOd59++6lHek+aqtw/nUX50+lRHMe79WUS3jlPZp0jwpgn46F503NbZlTbe798zpqc2bxia2bp2cnZ3pTo91svGZySYCWdYdH29i4pZNNJutqWZziCVmc6LTacwggI1nzWwSS9UxuGvz/otmEwENVWWYzvAJrEMEMb7Cn7MxS+Qt4NmGzYrNzWdHCRUb9cikS8ACkNAmVYDPmghS/eGD++4+9tKzr/qbz0FKrQcnpwSp86cF5fb//xun0hfJYV1kz3ydnHAdQd5TilHlmFjWT7i0jrTMqcqIqg2T15HW5aj6cXsv6/B81UfVjqiWc3oyu6X0RNU+pcQonqjLu4z75DSdWTDRhvurNNEOrTN3TXfO2DM5tnHdeGfLptbUqpmJ9uqZbLI71hmbnu1Mzkw2ZtrNbHx8vL2q282mx7vZOgS51Z12c7rZakw3GtlYsxXG4biNmRv8MuhkClysLp+VMQu43FvLOKRbNSRIdd7ciFhet3tkg/tuv/X4i857xt9cBxGNuJ9poCJiidOHpLUrqEHaP5WjuwiuG2V3KmUdaZ58nU/mXUe4PrVzvds6Up6o6k6md9TxpGl7Sat21POETmnVJqXpPqR2RGpbrddRlVXtUv+j2kK4jaNqT577k57QTESq43125BurV7ezdbPt5rZtE62NazD9mp7ozIxnE7OzY51t29pTUxOt8dWzrZlJBDMEtJmJMf4UCbM1fhnQznh/GWZsfJJFGBv2sy6Wo10ErCaCE5LFKiZuOa/iBXIKNM+CAcMYW8/ZXH8wuP2aGx947pXP//jtaBvhAaqaTiu8c1fw8MB+48Faqv/chhhldyr9fyplqzbM17WP+aqMSGVL8VWfKe+oyjx/snLEyWzJM43atxSeT6mXc+q6FKnsVHhiKR3hMlLW7YE5RZr39hFVf41OR1e1mx2sI3dtnWitXz1s79g5ObZr58zkpo0TU6umW9Nr1ndmZydb0xPjnVVj42G62+nMtscaM51GNp61shkErG5/2JhAQOOXBB3EqG6r3fj656499uJnvOhvDqIetsGvSXkinJ42VDtgBY8NfDCerH9Ppf+XsvF6iDo714/Spajapnrnq75S3lGVeb5arq5dVRuCdtXZ1qhybjNKX0WdfFTZOnla38n2h0jzVV2KpeyYr6uLoDydxflMiMGGaI6Ph8aznzjb3XPmVPOyC9dPbNw8NbZzGyZs02FmrNOc+/HXf+Ef/uQj99Z9q+fptGOpjlrB6cFSg87hNlWc7PjV6UfVV5XXla1Dalf14fB81X/VdhTvqMrcB/FwyxJevqrzvOvcLp0BpWWq5Qkvs5RdXTliKflSPl1fhctIGXgYtNLEoOSBibceUEY+TYTT04pRnbGC5UV1MKb8w0XVl+cdS/mt2hJ19m43ylcqr7P1fF35Ohnhcm9faneyMlXUySmr2yfPu440neml9tXyKX8yuC/6IJYqezK/7sNpOkMi78nzKSWq9LTi4XTaCv7vwyM9fj74vXzKnwwPp85qPSlc51jKpuonLVstV7UdhZPpHamd+ybqyo+SjWpPnS7NV8uk9nXliLSsyxzMeyJI0wDliXkitXP+tCPdyRX884MfXw6wR3KsfaDX0aXgdsTJbJfCqPpSeVVfrddpnR+iWrbOxkFd1X+Kk+mr/utsqnCbpdpGuddL1Nm5PqXOe1BKg1Od/bLgVDppBf+84QM8pY8W7ot4pP5OtT3Vk4f2dWU9fyo+3c5xKuVO5rMOp9IOx1L1U+7tdT6lhOurlKibOdXRZcGonV7BCh4J0pOFqJ4ojwceC9/VdjtOtf11dqe6327zaPppVLk6n5Q5pY7UU4rUblnxSDtlBSt4POAnDeH84z1G3X9al/OPR/2Ppd+69hJpHaN0jpQnltItC/wJkytYwT8nVE9E5h9PVOsjXJbSKh5tEPDypKmvOr9L6U9mv6xYCVIrWIHBgwhPzlEBpU7+eCANbGmwqLYx1Z0qlir7SPytYAUrWEEJHqiqqJOPsl3BClawghWsYAUrWMEKVrCCFaxgBStYwQpWsIIVrGAFK1jBClawghWsYAUrWMEKVrCCFaxgBStYwQpWsIIVrGAFK1jBClbweCKE/wOS674leTLycw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AutoShape 14" descr="data:image/png;base64,%20iVBORw0KGgoAAAANSUhEUgAAASkAAAEoCAYAAAAExQcnAAAAAXNSR0IArs4c6QAAAARnQU1BAACxjwv8YQUAAAAJcEhZcwAADsMAAA7DAcdvqGQAAP+lSURBVHhe7L0HoCVJVT5+uu+9L8zMmxx3dzbnvIRlYQHJQUBEfyJJEBRMGPkhiiBgQCWpiPoDAVFMiESVnGHJC5tznNkwOb907+2+/+/7Tp2+fe+8WRaYmZ3l/773qqvq1Klcde6p6upum8c85jGPecxjHvOYxzzmMY95zGMe85jHPOYxj3nMYx7zmMc85jGPecxjHvOYxzzmMY95zGMe85jHPOYxj3nMYx7zmMc85jGPecxjHvOYxzzmMY95zGMe85jHPOYxj3nMYx7zmMc85jGPecxjHvOYxzzmcT9GNmQTdfc85jGP+ynurxP5Byl3L9nzmMc87ke4Pwmp4bLST8Fzb+pwbwTUvBA7wvAZszVjZhehg0+GvbxpVrTMNo+YXTth9s01ZvsS6zx+hHF/EFJRxrnKWqcNC6zwh/Cpu+fCgcLuKc48DgH+2mz0dLPnQSA9H8Lp/CVmi0dzsxymi/BOo7UlzxrfGZ2Zefc/mX3gdWalx5zHjyLmmvhHEqJ8c9nDwmOuutwbAfP9Cq55oXUIQQF1tNlbFpm9YKXZwjEIJoPqJNMgB6wyt4lTz7PJLdunmrdveMdOs9c+yGy3h87jRw0cAkcqhgVTgP66YR1ohukHCiPCDgz77wn1dOZxkAHB9GdY1v0qlnMLRyiUFsAsTgYqFU2xuLQ9W260xT/9tAVjj3vMb4Hlr77uHPP4EUT6bTriUBcCIRSCVveHCWFb94ebCD9Rp4e7TiOGw+dChN0Tzzy+D7zD7BlY3v3RcmhTi9GiTXgMKpUE1SgMpFeYsmhbd+cuW/LiX6VmdX73+utm/97siwidx48YYnIfSYgJT7tevhA0FKwRRjdtmtoQ3i/sQKbOwzQj3bod7vAHIiwQ/jptHvcSr0G/oTN+HnJpMeVRi704nkws9Wo9nIGxffeNtueTH7JFL3mRjZ5xxv/9qtmFCJ3HjxjY9UcSYoLX7bqAkDnOjst3227uoXLDNPaIaAdPxBmIV/PX6QT9RJ1Wt4fd4Sfq7kCdZ67weSR8y2zdi8weCjn08x2zn8SabSFXdS1KqoUw1KYomEJIRU8RcHduvc1G1h5jI8tWjcxcdvmSt/d6/5VC5/EjgiNxAtUFBlEXKHQX11z2y6cee8zyl462uiWwfXpvd8tst9g1PdnZmWXlrm2b9uy59fa9+zbv3NO57va9M9u2NXp53mjfeuvNvV27tveuuaYSbsOGCJtgnsN+os5PDMcdjld3//8et0L0bDR7XGH24lmzB4O0cAcWdVMQQ+vgWYfWG6GAWgrDpV5oUBRUbFlEDNNDpNaio23JQ59gd7333+5sz84+/KFmtyF0HkcmhufG90RMuiMFLE+UKdwhpMKe3XzLrz925bKF/5o385VWQN6QimqXPQzbrDdreT6bZflUr1fMgL6zKHp7p2eKrY2G7cqy3o7ubHdzt1NMTpa9baO5Te3eO7vbes3ZvdOdmQVjzentk7vbd965Y2bTprz7wQ9e2/7iF2+PafG9bnVHmdkJYQ/j/9cC63NmF6MR/xBa0xPYoOxUGggpHXo6BoZCqsW9KAopLvdCSIUmxYjUo2kjoR4ij6891bZdf8vkvm73Fx9n9h8ImceRiwPNjTlB5iMJLE8YIsYw/bQ5TKdvvfolT1l/1PJ3NfJsuYTUXMgYBe1AmyanSXQ2D0yvROQSw7xnk6C3ez3bUxbFnl7W21n0sm1g34toO7KG7Sst29Webe/NGhB+VuzJR0an9u4p9rVn2pPLlxSTN+zbN7XwuMXTp77ubzr2uvlzO8N4DVr/sWa/NGn2x2j6FZQx7KHo4BBSR9EgYJQaFIUUNarQokKTYuvGz0YbBhGz3Zntmel1QXrNw81eD+o8jlywF4l7JaiC+UhAlIVjNuwwDKPN4Tpz1/W/9Mw1q5e8Lc/zCSvuVT0PDKYsgQZIkMHQ30g0SC5NirK0HlaX4G9LqOX5dFEU++jO82xfz3IIsHJvWVCwZZNlI9vTK/M9eaOzu9vJdjWazd3tmZnd0OL2LD566W6z9ZNXX/3J2bPPfj90gXvXWfdXoHLZ581+d8bsT9CUzZDgbGFWnA2wBwZLP1sFczTMxCjCKKSoUbVg6iOBkdQnMBRSiJyhRbd3qEzbn/2Y2atAnceRizS5ZMdwOCCC+UhAlIVDMez4/YwhSvfshute8vNHr176BgipBRqWhwNVs8IRRqVKAbTY3BRqNN0eitYrQKaGNpvlNouidjK4oalNIzqUimxvL2vu7RWdfXlZ7u41iq2g7bRehqVptg18e21ibBsSxPzu7LHsmHZmvymhhviHqeI/PL5k9kIoO1AxbSGVHxaczUV7CoZyhnRqV9w0p5BajrbFTxCkFQyXfDECIiLbmpHQMhRS5V6zLWhfpPGHTzL7c1DncWSDPUlD3KOgCqYjAVFomhiOIaRoYldiZsPVv/iSo9ct/2MIqdHDJqS+H6hVcYFEcpuGNIKOWpnpTNpaD0Awp14BFygF3HkbrTGbQXj1imK6V5R7ska2F8JxK1LaaI3uHivyLdDq9jZGGtssb+5tl93Zkebsvsk9RXe2tXdmxYolSGsS8/cqpPfUIsted4+D4iBBFf2k2fnI+D9gTqOmREFEsNrTMJQx7FyeMqCwotK0FmYNzAJqUxRSXPqRYVhIMUFKOUjAGbg3Q1xBXj3/2WYfAXUeRzZiRkSP0syJYLyvEeXgMAybpi6kOH5p2rdd8+LfPnbN8ldkedbQBP9RwEBPDHcL6whaRU5umqh+t4B06xWgYa73ZuHZjbDJrNnbjJactl65FUvWHb1eYyeWp7vLRm9fr+zthDichGTc02uUM618dhoCbybrTM72Rifb2R1b23aWzWTZF0O23FuoZK857rixB91++59C7fsdKDrWQV9RAhMhX8gYe+OsCjNaBrMaZgUCRyioKKTiKAJHBRmpT1LCIZEuEtsJ2g6zWzFALvwJM2if8zjCwa4Pm4Y/OzGaBxCMRwJYlrmEVGhQFFD8Pe3cdvWLX37suuW/nQE/MkLqoAHNGN0uDQ6malUSAWqfZWllp6Dm1oawmsZydBKse3o9aGrc4emV07wrih6A1pbvQkOD1pm0AhpdszPTbNrOTqcLudPdVXb3TXd7zb0L9zSm7eSbO1n2dQg26/2T2RmLIOEgR1ZRS6JcwRJYo5FaFGmUPTwSFR1OIcbOpqBaCbMURR4BIUPP9zgCWAV2OaRZhgTaSHQ3/NzTwvr5z6BFvRLOeRz5SINRoJtmTkFVZ7wvEeXgOKU7xmxoUCGkaMoN173kVevXLfslK8E6L6R+cEiIhZ3cceOAbkLtC9PljQMItRKyJeu1e3kGDazs5j0sPXu9WQi6SdCh25RTRbe3c3qyM33la7+0ZsN7r/nJKaRJLUqbaUlIUYtiylSS2MnR4TQMZ0dz35yGK75RlKfJYoGBReJN3TZs3hGkgEJ6V+w0e+JLzTbBO4/7B2KU0aa5XwkpGgqmYSHFH93uHTf8yquPXrP0xdQG9q/SPA4JKsGV7LqAE9AR0NB63Z61Z7o21S7s0l/7mG343xutg17tUkjBkJvaErQedTaFFGl01w1HKzufJxBi7zy2pdjlXBZS0DGdyczugPh89i+ZfQXeedy/oFFUMxweA7OaxCMBwwXlWOQYDSFFwzFK07vj5l/506NXL322dTiU53FfgRoNUVI4wYPlIZZfpc3MFjY1W9rXn/BPNrl5iutJCSgKKnbusJCiPdzp/FWiICIv/fx14iAgD3udYTSLzlxRPuiPLvrYSU9d/5Xe3vbuslXsykebu7Jeua/Tnp1u5qPTWVFOWWtqprdnb7F7fLrTblt39eqtWCxeU0DGMot53Hdg1xMxDDiqBvokGO5rRDlirNbHKwUTx2wIqdbmW371z1evWfKThokwj8OPEE60S2izFE40sxBQsxRQU13bt3fGrnjcP9sseNrgoYAKIcXoFFLsveHlXnQ6hRL3q8gbdwXpZlio1dSwznnFw+24P3+C2V7oVRCGvHdQFN2y18NSNEP2ZTmdWW8fhOiePLc9vazclVm5q9e1HZaX+3ojzR15rzuDEu7pdbtIpNjXyLr7Ot3OdK/TnirzmdmxbGY6m2rP9ordM9kpN7azTLdt53HwwGERc592dLdAwpGAeiGJGKs0oUnpxxTq/9htt//6G1eumniyzcz/CB5OUFtiN9FyzQlTuwstCabdhgbFZR76ZN9kx/btnLaNz3y/BEwHQkqaFGMnQcWNc4aFMIrOpwAKIcQlHoUY3aFRxSF0/lrx5t7yX7/Q1r/1yWY74NNo1sXBpahuFqDA9b02yRiYEqlSsOkmAirBvf28NwP/dMYDumVvb5ZDCyu6+3QjoZHtziHYUPF9hbUnrW2Tray7ozeG8NL2ZVlnX7vT29taPD6JSu3ObBRVXIiq7iyz7P3zg/XAUK/UDMHhIgThvkS9DPUf1LClPcFISB291BZeccVL37x81ZLH2nRVj3kcQkg2JRsaijatu12enCys0y5stk3hVNr0dMemJqFFTUFI7Zm1qRd/VJpUJaQ8AXU4Zyy1KSZNQcROjg6vC6k4eUDDO37LYRiHdwYppFa97GG2/k3QpCAUv3+koRf7arQqQQbDAikIFSadd0WhqakBYHoFKgahBsWqU/ZKaFi9WQizmbLotrMGq9edRvhu6xbTkIK7kcxkr5HvtLyzA5WAwIM2V+R7rYB/6cLJbKzY2+uNU7AhreWdw3Se7UhAtHjdcIio/vQcCagXri6kYrxWS70LTmsu/fSnfvWvVqxefLFhUszj0KIuoDgnuazrYFlHQ+E0jR+KaWpQWOJNUkjJptDq2ugffs7aO2esXUCYIQ0JqZQYOzoEDTuav0Ds4BBI8asUhq/dXJHcTIum3chs7Z89wdb9zkPN9vwgQur7QW2qyIlLkGiHCdCt5SdtXNB29PN50V6WYQJ2i6xX0HSxBIX2VkCLKych7GaysrcHjHvQMLuyVm8XhOMupLEVaUG4NXbaGDW8bHevOTJp3d3Q4hpd27RvNjuliZ8OpGtbkdmJ9zftjcOAYMvRzZaTFlJv1vsKUYYoXNj1H9UQUs0ff8KqNf/+7uf81eIVEw+eF1KHDiFPCCx7rEuTlnbcd5qdhSCa5v4TBBMFFQWUTGEzsx2bni1t4t+usN6ld1m+fJnNTE1hOciXUqCDkXiMSAoqGnY6O7ze2dSi4mUI1KCoWXHWceQyjq1ZaMe9/em25IknYP14hGvVoa1VgD+eSKgAvxoeRmEUbGGjflieliVFfVlkGTS3Xm+ql/WmMixPueeWac+ttwNZ7cSifGfRKbbnTdKbO7pWgndmXxMKr01lUzbaw29LtzOWt2aymbJtI0XbjjoKE+rt3ftoz40NESbkADuVB42OCNQLyLFKmwJqeNw2fuX5xx33F3/+k385sWzivHkhdejAuUHDO3c0Ek7t0toQUNMzEELUliCgpD0lbWoGdN7ZI98sloFjV262Jf92uS25+GLbu2WL7bzxRuthjaN9KZgYiSF4ODNIo7bEJSC1JwonPs9HGsPJR37uZ41csM5O/8hzrDmBIcLC/siCrVS3U13pZb1z+mEyCDO5XWtTS3HfDctyPkcKGhTXAktS2wfeqayR78GSdXdmxW78EO3OGsW+Xp7tza23tzCefysmG9DooPlNWSvbm5XZdK87O521R6dtojllExM8BYJl6TsOxkRkbeqGQ4GV6dBzX6Kef71wNKFJhYDiOM3+4LdPPfX3/++T3rJw2cQZhokxj4OH+jyn9sTT4Ty/2enAQOjMwEg4UTBRQKH9p6faSUD53hS1LC0FET/bPm3r3/ktW3Tcabb0wQ+yG9/3PmtDm+KDAjnSDkEVv0qkscOpMXFznMIp3tTColE4hUDrIsKq37jIjnvj4832Sa+ax5zTicKL/tS5FGTad6PNMBh2ApejOQz624quDu72SmlsUH/LWSxJJ7O8nAbfNAbKNFapEHLZHqQ73YNQQ59OIQzCL/9Mtup9X/4BtLEofBQ85MB9LqSIeuFYKNoctyGkQpOikLK//dMLLvj5Fz7izQuWTBxvWHLM4+CgLqD06ArHa+F7Tzz7NAshxDt3XNb53hO1KRhoT1z6UTi1OzAQZOTvMi66Z9XXNtrKz91s6573PNt+7bW27bLL0MMZ5gjfeuMdzk5uIk91MmxqURRU7HB2PsHioUgy/NnOVi20M774QhvDkk838ObxfeBADUY6WroKTm6aSltLfmlqMNTUdJcUYY3Sytn2n+Urb/7DH/B5z7DDUAb0OEaOJLAlhhGFJ3ojE+OtPM+bc3LO44cGjxZQQJVY3ukOHrQoLt+4xzQDYaTlHLUmLetcIHEp2JFQonDy5SE32PF7bNtPW2Gdo5bY3f/+PlswMWGj4+MulLDsa0JYyU2T3C3YoVmxi6U11QwFFM3a33mYjaxbxALDN4/vD2yzuQwFD2y2qUwiUX3lYwMd9EwbZpY2fj7a+Bnp4idFr6rA4nxklWWNFS27dF99zt5bMLcA3WH4TdgjHixoVemJhc1RjOOR+cF58BBNCdkiU+ACpQgCyAVUGwKKWpJvmCeNCYZaFjfTaQoINMbDEgFpwMCddwubXDpmdz3kGGuM5rbri1+ysWbTWsiwgU6kQJJB3rGmp6CqC6gQSmG4F7XkJ0+3FS88DwyFlo7zOBxgjxzAVEIN/W62O3vQpeyqHxRMNCD3/UFIDZSxOTrKcT2vSR0kcGxxntPWMi9p7zrbRA2Jz+JxyQdBpaMHIZSgOfFIQmys6wVYdCMdrgSokTHNvN2xLScvs9sfdZy1RhuW7dptIxRMCGzAUEDRUDhJg2I82HXNKe4AUkAtfsLJtv7PH2+NRg5hhr95GXXkAOMhb/UO9pekj5jlXgw12sOGY5Y2y5qNjdholmctzYB5/FBgE4aAklDhMo8Ch8IH0oHakQsk30CnphRCifzsmRBG7KA61Hm45Lg0i8LuPmOV3fiUUy1fMmoj3a61kAf3obQ3pbQ8Ta4uQkCFcJKBUFr+nHPt2L96oo2sGPcBcX/4if3/C9jZWP6jM3clyg8CDITKrsyR0s0sDMddFJLQOE+mwsjo2HiW5VjuJcI8fiBIsKBlk3yQcQHFDXMauMNOQol3/GSnNOqodxTT5TKMdp5n1oCh5rTjxKV21c+ebXvOW2vNBuiQitSmmLnuJCJuLOsomGRDEuXHL7Xj3vZkO+b1j7HRlQusgXL4ZnnkOI/7HOgKjJ9O0cn49pyDiftcSMUoo82xXx91MRdIq/hGx1oj+HXm6mAePyAoFwJ0JjmRDIURBlxyV0z7AV0iQZRJEIVAcr+7czi4LGtAIDVbmY2A3l0xZjc+9TS78UUX2N4Lj7HumoVWLB2zYrxp3bGmdWB3oG0VR01Y46L1tuZPHmMn/e9zbSm0MC4XeZMpR3rze1FHGDQWbLqRdfm00w+D/UbbkdDTLEOUg0KTWxO0ddMHJvZUabJvfu6nnv/gB5z4aushKCbRPL4vsNk4x10ouUCSFqWHKnhHr9QbDdrtnul4AdR42ry758cNughzOu02lm9dnqXqFDp6wLS4TPRloaddB5eAGXt5QcvGkN/E9ilbsK9joxifo+MtW7B6kU2ctdKWnLzcFjQbMLmNjjWsCbtBzcrVKNVhHkcI8GPU63a3FXn7Z1rL/voLifqDImQCzRG3qo9hV7cHTLPVGLVWbLOy+DQRPI/vFyE+JEyS7U/WuXZEoy1qOEI7yjEg+1pSjqUbTBPaEoSIBAn8rVYjmdxGoEK5abgZzW1spGmLepmNcTP9xOVmF6+35hNPsQU/frJNPGK9TaybsAUoy3gSUC2mrXz75ZrHEQT+cDRsX2Ok98NqUgEOTZkjSUhx2EXBDoRGy6bGbWazdaY3WWd2q3XbO/ArvgdawCSWKXwIvYOJxukWYLIc1fPCLLDfBK+3OJuKFm0ZCCb8HnDJxr0lLd0klJKAgqbTbCQDdysMhFMIqko4wYxB4IxhWTdOjWnhiE0sGrWli0ZsGfzLEbZstGVLoWEtnhixhQuhaUmDwjIPQpFl2a/s8zgyoI7JMBF/9Pak5kKUaa7h2Gg1umPW3QvhtFMCqj2zVQJrdvoum5ncaDNTG2x28jab2XcrbLjpRxh5uu1tVnR2QaDttbLLE/5tmC6EWiHBpj0YmgpRBHXA9zD3LwxUM6GqDS78YaRQoFCi9iIhlTSlMCNJEIUAGg0b2tEoNCX6qSnRPQbhMw7htGCsZQvHIYAoiBa1bMniUVu2dMyWwyxbOm5Ll4yBPorwEaTTlMDjJnss8eZxhIKztiynbLLgiy0OKu7rno/8adOwqjRcy3FNF8do+ITEyNKFNv7Nzzz+ZaectPT501O83RnReccJv7JSCUir+wM1t1icL6OGlWHJISJ+rTEZuC8vQxWCRQEPpolH5C863UOamdJxFz3uHBAEw1Jh2H94EUKK20V0a08q3dHzd0X5eSjafNSF747ii+10iDOdNA96V4b7UHwrZqk7dSXSYh15VSuhTbi5QGE3QsEG4TUOLWkcQmsBBNLCcQgwGGpZFHISTlhCuvYUbSxrHkcioAn3pmY/Y50dz8vXvmtzov4w0LChua+7PfKPAnGmx2ZTCClumOsxrlWrWgu/+j+PecXJJy55Fl+uVi99TDoJm0QPUUUX4YM9UUHq4eLhREoAYFoScBFEUKiRX8IIQo0zLhWXNAku0ujmrrD46abtVfKyeTwvCw0t2P3sgbpnIOCgIdpLAopGQsptPdpCAcVNdNrpAWM/3JlOm0NgUSiFMBs+4MnjCoKqidbhMhFVl4AayaFZuUCiYFoAm8s6aU4I1/GEtP+kJFIzzeMIBn5syqmZD+fLdzw/y9/Nzyz+sNDIobmvuz/yjwL5DO7f2asLqeax6xZMfO7Dj3zlSSct+empyY7PX8RiRAkWOSBeJHwIEZJNC26EUwCJQ2Tnrcdw1OIlRGt5XklLiNmuRBKD3LQptOCRECMR1ySkKlpocdDaMDU9cg4tjn8Sbh7fm4WgH5ay5SXl/wOARZeBm4IF8kWmLqSkIcmGQNKJc2pNLri6kGpd0HhHz7UwCqhYNnu6lNvcT6Lg0RJRAsqXhLTd3dQyMfa7fHOcRsWcx/0B+LEpp9vvyZct+IWD+EZRjoD7fBhE/ioMDGelqx0uoCiotNSj/4HnLV76wXc/7NXHHrv4qdSkqthDoCxi1ZIookfXCvSCR2+TSBpSEN01xJ+QoslR53ChRVdQxeVEBbrXySmMGIhDpJwllAgKMkACDbRk9yjYKMBgch4ZEz/9CFdBklH+TCDgnh4FNYNSGG0JKThcULlWRaEjAZWEVSHBBZoEE3mwvKMGlbQnf3YPhumiTVmbBoqlu30QUP07fdynym0UWhNp3OtqYGmn4wXekCrfPO5HwI9N2Z3928aSN780UQ4GOAru86GgQrhTginMsCYlIXXhAyaW/+c/PPIPjzt20ZOlSdXARDQtKg0nEQGfi5wyNaKs8COmtCAXa/1WGeSXTKMTbtm14P3BCLBCEkQkXpRBojtTZXspaROpPLh6+IHAMPLBRtrU1iSIoJG54KKWRrcLsliiMo5y6pEfwgmUXpnp1LkLLd+fcu0qLeeS0Ko0JxrxugZFIy0IaVGLknYEIURDQeWb7ZncvqSjIS/LqeLP4/4G9hn6syzab2osffPLnXhQwJQ1Uo8U1GftMERbunAMY7k353N7okhqALQQw30+eX2iE7Rhal6Fkl8T3IWcB9WKElFIooP+FDxHcQAypICIU0k1htGGEU8wxJVgiak5ES5QnJbiDRiCMSEojC9g5FK4DXsKA2cffuF2WdHZZkV7sxWzd1t39g7rzmyE/w7473S7c5eVnc3W625FMtstK3fB7IE422eNbNqa2QzGYddaja6NNEsbw8/G+Gimze8F4w3djVu0YNQmFo3pWMHiiTE3i2nDD9qihdwk57GCFrSptP9EDQrCal5A3Z+BjoNGjR+4H+a5vQPhiDmCMDzb6v5wZ4smGk38AvNgMtCfzhVA4pznYJctUiLKXSUln/v56y8LMoS8FFnyukyh0UUOWOBPSVThcKdQhzwhFhmYUqQdgjQiM0icdCS+Ki59YoDtFIbQ5b7gcsiHC7MJt4tnEEIKULOC0GM4NSAs6uDoYIDNWK+YgtkDEsZasQNmG8K2Qlhttry31Rq9LRBa26yVweTbbKSxw0abu7B022Pjrb0QWjRTtmBsxhaOz8J0YLrw9yDMehBOmZZ5vHPX0NknN7rxkDQ7N/O4XwFdVpZ6f8ZBPyPFy5EipFQYgCOUZQp/feRmY2ONBkJa/kzZgQdzBLuFSZrc/WsKkTelAw81qQE+xlMwL4mPNoNhZJEMR4SKKE9fvLghYMvZT8MTiNjB1wdDSHVh45R+jKARtbhwSlDTicaINBIBgVE29/JQFJdo3LDW8otCA9qNzkjJ5sY3NPpWCe2HmlRHptWYgZCastEGDITUWJNmDwwEV3OHhFgr2w4tDALOtlgOYWfFJmhrm2C71tYrtkPb2wF7NwTlJMoDYdnjgVyMeRWOiBpzOMwLsyMO/gM4Y40OftkOKtTJR4qQihE3PCrr6C1c2MAPcDaisRvmQEjhMUn7qE3aegKJ38NwTfE8bo2vzphQc1ZCazjGAGLyKWIttBJYfVq4hu1w9fPuu+rg+CGrBHJiUc0QEK+hjn0kgTSMCt79J60JdyPvSWC1QNRp87SvRK2I551GR63vxjJwZIR7TgZTgr9A/C5yTO824LcAer4M7ZW7sczcCWG1A/Z2mC1Yet5tZfsuuLEM7WyE+w75Sy1Ht8BAqHUp0PbCTCOtWRimzR01mkCqj+xh91xmHj8M0IIdDN+D/V0xDdAjRUgRMVpq00kId4bJgenSc02qzjGMSIkWbJcJrjnJuR9SlmBwLauKnlD30c1E3UebzjDKg0kxLKHuFoKgCPQwEt281DHsZ1QvoYvQuTgcIQdph+wTDXZ1bAIB0sWSl0KLxRG73GKGdoWBgpbPGz0/SkCtiobP68FuSdNK2haEkz8+43fqtIxjPkzKL0xdJoSl205hYXoQNll6+55rVfwWAJejFEy7INS2QVhBC4NAK9p3QojRhECDu3M35BYM+Hrd7YiH5SuEmpVTbpBeJdz4qShqbSnvPqKcnCI04Q8zjwpoDrTcjBXFzkQ5qDiShNRcGBgVC0ZbmA8539U/OJ4qd3JEOBuvFibhAf9+8QF5eeEkIgMt0gC3ed2fElcVEM4qj+SfE0GPvAYiAVU8pZpAIicwBUsdzlxFmQNVnQHZSoDtAQ/dECoRToLkCJAjXBoVeCGbtPTL8xJCiHft4KfggrtuuN9VySFElhN0ocoDDrrrxi99ICKX30IKkjCjSftXPS5LwePRUR8tEaGtSahNQ8btkYCioCog1MoutDQsNSnE+oKMy06aLeLzvTjEgXHBtg/pTcLUtDYKNr8XqnK4YZnqJug0P+JAH6AXZhoZVNxDALbmkYTo7bpduUebelZlRM8P1/u+cidHjPf6uKe7Nqa01FF4EBNE46QFTQM/iPTTTcv5eQ13TH7RnFTZB0ZKMMoi/sqRkHgEpwfFbaf1Q+r8jopCJppEUBwUktNc8qBidAevEjP4dzma+EhFIAVE33hYXxuD7QkAcFSN4WnPBcSQzauiMlpF8Dy8oftG/USQ7gVwmtxpCCVhpvtEDGNUxeVzm7Mw0xBqUzB7INgooLhHBtOFYNPeGQUYDdz0V/tpYaCxFdTYsHTFElbCDUta19goNEOgEchfw7luSKO5n4JFp7rbbh8KIXWf390b7p3oyUA9LGs0c+3tpjGWGoeeIQzEGrQ1lmnTI5r7OKn6oJsmOBmKPw30Ol9KokISaslUy6oDgcGRhcD0aeFSJTSYQzBHeevR+xQiqDWAFBM/kpc2pYkOm/UTKBDoJc3JCqJfwWwLBcGQx/mUhhINvjQ56VU4ICFBk/xBJ2rtRbKeHCCJSaS8VVTabsGR6FT56KZJTu81RwjAflnppoPMSVDIduMaGmnkYb/yeAeXhhQ61KigXUHL0t1QCDfDMtRKrHYkrCi0KLwg2CTU7oICBgMtrscbB6IxHFqbhBq1tdDU6ktPGuY/LMjCPkKAYqK9Z/FjcLBe0zKA+1pIRU8Qw71R7xG5yyxv4kexqREYURki/wEQQbRTimkcp2hJsCT4sE6MdIcTUBwNbIW4XUWGHTMooZoYRLABNWfykE+pw4LNdMJWOC8MJ9z2NKK0g6V2DPoCHs9DqzhJAHhDhCH6adClA68ol/+RQD8dNVB7qWh0wGiUpXQTqeIhme6wk1NeXgjQFQR/RPPDt3K5Jd4kWAS2Cdypv/SDIWeNv5a+24kA3ujWFN1t5RmGlaIwqw/ZACJr6UmhxuVhumlAzUr7YhRwXEqG1gaBpSUn73zeCbPRhZoEG0yBZWm5zZehPX6Pk8vPpKXphgQFW2hrUSkiyhTlO5D54ZHlkLArMhTq4EPD5z7EcCsNt/CAaRT8vezlPj6DzCgiABwcyTmQVEKNNBCaopOWpl8C3MGITGMOayokj5YRQi1ePQmAgoxljqSqyVchEZQkLowftoiMrEASEhjopeVkFKvcg1x1eAw31RwH+vx9Yp9GF2vMOCECUmhYFTNCKzdBPwhVZrXAaAQG0Vk3BGx5h5MUQExJunge5NCylH8gR84BcVZtOzeiluzaqNtgDoPo178OpjFsiLADETlsCBstDyl8KOCgXfEupm4aQFPrchlKgUZDIUahdifotO+CDe2t9AO5rt1Ry6OmVtfWkuDU3hpNvQLDZa4LYZpA3Y3y5gape+ePpCY1jKj5sE3k42P5aKNh1UcYXIsJluSmt97mRPiHU0123ctB30832fLDpFFPr5+p8snLMLcdPmjJy7RgabR7dMG9QyADbV4UqUYLvzwJnoJfib6rz9WnEfSF4aVKOtkqr5ya4okxQW7SUOeUgb+Dy+NX2y50qIHEgEDGCX9Kk/4yuSNezAWCNLphZCGcLAIdSs8pWpZFvMQU2bnb+1M8IKoP4Fb0iMeAiCCm5AKT+GnDqqqSTEBd871Q4/cCJFtQ6u6c0z3shwaHBERFxTL1A7+6Q8EzbVkBWaGbBrwRQAOhxT00CDbjGbXu3TA8s7YFhhoaD+32bxr4EpTCjRobhVtda6s6GsbLYr0GbJvOsk+Q4aDjvhRS0fJEtH4YItzV8G20curX/BISmsinEtsqBmBlYiQGwkly2Ml4Wn3DZUR/0NXSUF70i8utgOiBNHgqfliJN/IgIkY9GXk0IxmX/rBpwkHQjhQcaRrhz3mcm7SIsz+cxy9y46JU1Cj0kEqE24UYwyXIG8hvDAN0UdPyxSOWwdiSltlCmCZS0kOAWIrwZDtt3iJcgO4EfwY+8mcTfL6G5xYQxsSJKDaMLPirZmFYMs6OWnLeEKmM3oEso6jwegR5U0KJgxSAvsCg27sANllr7PdKMNUhfl5okJD8kWAkXvdHBkFL8QQf/XVuR8RhGAUZhQdpbjyU3AWuaW+NWho1Le2tUThRUHGvjAbCq0shRmFGAUeT3KJRY0N4h3twezajTaInDiqiVvcF+q3nhi0aJh4sps23INA03vrH5z/4F593wl9jhCzUEx0Cu6tWjZpT/VH3z4UIT+lx8EXSmvKarPUc3F+5yQxvDHt5BLqJfszgCJLmVHLXY9Y4HVVAosesrcVweBynJl7YwTlXjEAVnhzcQ+apcyvgYWPzOAEESa+LcUgz2bVy07R1Podf5b0dKzdMmU1h8G+bgfBpWm9Px3qT+HVfCoFEObUbP7J8iR3TZD7LIaAorFaPWbZmzBqnLLb8nGWWLQRtOWjMi3mzUDxRinJlLAdo9eq7BV4QtE8laUIGWHTB7/uIoEc/ioUXIjGmaHIwHULRPJ68wZpItaB7B+WhROU9MIKnnnjEGQ6r0+Pq4R7C+UH041Wx2QZRVyKcHhFInOJzigMeNQCc6JpeiVZuFn/eWPH+V3r4wUWthIcdzLtuQkDhZ7V6A0K8pkVC6h1vvOBhP/ezx/91r7ARtk8lnuiRIyEaP2jD4cMYCqv6REkw0H9znS0xO7nqK3k1avlfGwhD2G9wH4gxMBABdvBXMzXc7hyEM6eYyR4S6nVQM2pRMEEI7YMQakPIzHStuH63lVfstO43t1vxHfzCzhSWn7/UWk9ea+2/vMl6U10kzjIg7S5ygpvCjIJGAoagYItCEOKHrbtyJKBkFGDo+eZDllu+dNSaj1ln2cpxF2TLx6GBNSyHENNBLb63iuXjbzez6FfQEemK5g7erdSUhV99BGe9p7S8i3ZONDUxo9DTJ6v4A/34g0DpRQLKoQbSgxbuOu/+GTslejjG7CDV3fUUeSVACSIRFSdBggx2vdKpTfkPV7ds9F7RXPG+t4B40JFG0H0OtkId9EfZaMuMNZsjGEQNDM2qLQXFdoquatSE1JaDEYYQYbQTf33wOSkIiVmdhK6n7f8pkvP1Szhox5W23GBXUgly1vxVYMrH3TDVIOpbQxF1ZZAPUEe/HgkQStliLL0WwUCQFJdvh4Y0ae3/2WDTP/MFm/7Nr9rsG6+w2b+9HgJqO7QlSIUO0t7BpQJ6YiU0Imo86KFsBGktxW8L7PzoMSzjIFTOnJDWpJOeFIAUWnrWBuWgICFS3dhmWYlFyikT1vnUJpv9kyts5jXftsnHfNImn/ppa//91da95G6YTVbestdvJDI/aWdDLR4eqdzeChoXsKKblHuiEf22SbaisI/dqzaX22nVXP1B4QVIpg4GfK+Eh+Oxl4d72tuEJqiEpx6ctZBITgxBr9kRrgThZ5AHQ4Vu7pLrEICay32BWs0rN8vC0UZDTaquVck86xnHnHLGqUuewLnBhtKmKf48gXDTF67UqsolZaMGxoWdkEgVxAeTotXDQyb004VHHUXjfll0MR7SVxayo1wJZKjnIb5+keYqmvPVqOGsIiGBKtzLkwJwDTp97udeUragYeU1u63zoQ1WXLJZdvut11nx3R3Wu34vhNJO623GUu6OWa8bbwSph1AnLOeyNVBwIbPKDdMudNK2aY8dtBTCC3/5SRPW29E2A38llAaA8kDQNM5e4gJzV9uKS3kXCyXd2bHGw1diCYky3D1jvVshmKZnrP3eW63zsbusuHoX0kbZljQtXwNNi+WiUpdSdqR+UD/Rn9omedU3cHir1NqwkkLJL+awwYt2EAuMyImNqAuwOn1uDDMog2QTwzbDCPqD16F+hZ9XIuZG+OnylD1On8/jVeF9dgQ63QcACSmw4oGjZ21Y//y6N151Q6IeVHDI3RfwVurXOqpM1Gk0Ibg4ztgkaElEZ4hSgUMDCZ4YUKC5i9cUXs+xbgedoJsmRQu/UsO/XiTXJ/cdMhwSYCMDXL5HQoIn5SAhLFxSYlX/u9f9yV2Bnqh3iidHuGVHjIoBrjQkSSL7gpb19nas8+HbbOrnvmIzL/26dd50tfWu2mHd/7nTehA4xee2WPcr21xDQWQtAbHUsoWwubxSftB4Tl9qzceuwWIcdCy98uVNaz11DbSoBVbeOGklhFN53W5oaQ3/lit4rAPD5aQMEoKwbDxgmZW3T5ltmzWdZWQjUqAh3eLy3dabhtCDu3cX0tuNpeZE08rLd1r73TfZ9Cu+Y1MvuMQmn/cV63x8o9kshGFsxGvUcAoiH2pULLcaAVZqK28fEBjMfCs2d4uXHRLuFMOjs58Tq/xu00+EXXXLnDhQIOlMgHYYIiW6H02lwl/qb7m8bkEn4so/grweoxYeyargoKj+Hu6g3y2BLzHr2J7kO+io53w4EflyGIVNbYk296JouBdFg3WD70l9+D0XPfXHH3f0a/mlEk+i1ngajJFstB78ic0BR4yce0LEqbH2ndGlVaIAQivJQrf+qwHb5yc1kPjnKI+S2p88CGWQbELuOdKCgNFHEfiGzWuhNf3TTVZ8aYsElU2nvSRuaC9uWvNxa6z9wbu8rBAW2TjiSvigO+Au78YSrwv+BgY96jnys8dYtrBh3S9sk+bUesJaa/3kMdb5JO/+QLBQyPEuHt9/vX3WcvAUl0FLmupabySz8oY91ts0A8FSWLkT2haFGPe0KLzYxyg3TzRISFLosI6Qlc2HLbXim7vBz3Dn5Vd+eNfQFkBQ/vjRNvqiUyw7Dloc+HXekukG2EekpQ5ifd0Jl2zyiooreAWnBSoXHNHPAtwRu0/8XiAfY9GCO8aSEGF1m6i76+jHHRRE/RB3z103d/X9Qp2N8AQcaMey6O3Mivbj8qM/9J1EPaioleSwIvLlUKGbdn15VxdSFFA0I//73oc97QmPXfeqmRn/ffBU+lVg3yYZAXhD+3UI+xHmAHlqkdNQniNqYpQ1GIljtLo7CKtftiEomseTk3yJnzhgnAEopttMa4TNiRJvnrHyu9ut/a4brcTyrZqsMYEgLHRgmRvbcGfLoGltgkbDTWmw5ictxM9E07JVY5afuMhs2Yg1jl1kjTOXWLZ+oeUr0TVaxqELkUaPwinKALs+GbQxTWFDA0iI0QmhVO7qYOk2Y8U1O6V9UVMqN0MoYplYgm4Mh0DiV3ryk7G0G4EA3YglIPfHmJauwAS0tr0QvihL46LVNvrCk63xsFWWrx73u4X6gauh1jcss5aFbMfoLK9G35aDSLUiK0cv7GjSHxhVHkQ4Ir9AnV7PMPzBz/JF6/dpg8IpYpFaT81j1FN3JGpkIwaeOyg3ZSPFI/Kl/3UTKQcb+5fj0CPypB1mLiElwZRsF1L/9vBnPOFRa18xM1OkRHClQ4OLlvv7jR6NzSshZrd4qRr6eyBFo105fVTD4bayFg2IINH7Q8KTSAkF5pBGsobY7hlgZDoEJj61G24sF5dus+4/32LF17d7Hjy7FAA7l2GGpZQEKYRSDxM4P3HcsolRy46BAIJQapy62PIzl8Je4megmA01njbP2qRs9ysnCQwgalOiTlYBQKDMEAMuTKzZsGwMwwGCjPtNxc17rbxqlwuu2/ZZees+K27aY41TFlhvCwTXbgikJPS4PNSGPTS+kncgjx0H76S1Hr7Kmk86BkvRYyyndsWPePDF7YQGDh1eMAkpOlOS8qhzk1dIDMGX7JozXe4FfOAkTw370SPBA9HqGQaP04ZD6B+OMRelQj1C3SbQXqUVt2erJh6SZwfle3v74QClOuRgvhRMBG36Q0DRUDiFoKrMp9/38Gc++pFrf2t6mj/9tcKr0XCpCBBaaMR4zm5AMASPGhkX+auITq95K5CmOADSlQBidLgpEn0qVgwwCkQ5kqBSurqIa6BMQvL7f0q7T67DSREoj6MJ7WLrrHX+GUu6S7ZAC4GmsY3LOgqgxEtENJ5n2gJtBRpU4yErrfmoNZadMmH5+kUwCyyD9kHeHto7gwCryqTIUQ6gchB0DBAUR1oUutrbKoX3WfqIqLQJ1CnDEo603pZpKzdOWXHLPmiIU1Z+YwuWlnebzUDgjEK46ecNLUMZhPKOvuR4m/2H2y2DUOUnukZ/51TLF4zayDNPsOz4JKyYEfOiNgjby0qbRJQ03PXxRZvBugQx4LRop2izgbb7fqDkIsNIgO46DhTep4eLCC5iMFafdz8MJyA3LrxZUZbXYqw8LMv+6ZDc4ZuzPIcYkSdtGgqpuiZF4RTLvQEh9dkPPvI5j3ro6l+b4qQBgah+cETgBZ5BYsWbWjaBPLD6bN8fFJeDMbq2Iso1MDLFkARZYtakTWED8hWIqJWbNj2Vo+YkAzUkHq68cjs0ixmb+d3LpGE0oEmUm9vSrGwWQmYfhDuXdNyEpnv5iI383InW+LE10JoW6y4Z7/pp85raEpdHymPAkmN40qk8UaiqcARr3RfjAyCBe0oSEEwwfreYAEw0DG36qSVyf4pLPWhyxjuBvDv56Tus818boe0ttOKrOyCsOHF6lh8zZj1oVUoaY6b1c8dY9zPboBGi3s87wUZecCpGFdKjUkXNitmiUtV5Kl6Rt2ff768UBBuXqoyJnqz97ugC9TYbbr+5UWdgBoRSTzYR7mGb6NO8F5xW75G+YKrHG4R4o+7DYJdldqmtOA1C6nV8duagY+5SHVpEnrS9ioNCioZCaUBINZs2+oX3/9iLHnrR6hdNc8O3AqJrsLgzbDnTAHJyf9CIxRmSYwiR1lzwxPo2nXA7qUasEugzxdAgrV8Wp/T5gboT0eeYB+7ApO3Ndq345F3W/c/btSSyRaBtR/vsg8EyiBOWy7Tm04+27vs36hZ944HLrPXcEyCc1kpTER+S63WjLEQ9t75bdYVX/KI4rcJAIQEU3tsHaSOMj4hLuwRTVTclliJG3CodXLR7Tk8KjH5j3ehEcMmPln7qTuv8083WuwnLwm3QEMnHYw1ka/es+fiVVt4B7fK6fYjUs8b5y6BdnW2Ni6FBLoBwnnUNnfl4mehEWVMd+mWqHEDNXScDyhdl0AQHotjfG2RiYkMYSD946nYdc9EIp0esgHP24xwo9gDIQBlf9D6Trz79iQfxo6ADoGA43Ii6064bliUEVd1Nraq5YEGz9YJnnfDgo49acB6/pFuHBgMu2hNiSjHy5SaDuNySK5B4AvWeqdMPBEaH8Wh1EeTRNRGVDhlB5WCnT8SIJQrMHGAcT6DiYixNTmgd5aXQnDbsse5br8HSbNR6d81YtrJl2THjftsfS7183ag0pMa5i631rBOs9eJTbOTXT9edL6atdKlEUA4wbeTgtfAwR981AJAHQjxaQvKwDpU70aNaIomYPMldCSzaNeYKDIPFYRCsEH6NM5ZBMzzJmk8+ym8QoFL5yhFf0lKzWjsmvt6WtoRl7+4Z63xkg5V3TlrjuEW+vKVWV8kqpsHkPe9KO+L4ImQlN1FzCiqbE2lF9QIhtMTmpLkR6QwkEO5hm2AEYpg2yDvoi3C3Iyz8g6G8EqCgTNBav5NP/O1/JuJBBzWY+xJR22GwPerGml00R1Zi5sGTYkWgOhsXDqIKcipADEqkikwa/+mGHWQBDme+ZyQez1sukNBhiu6B7EylzTRpg0zLSc7LMqgc/p8QLqbTp9LJpZrt7Vr3v2612Zd/y3q3Q2uAllDu7OjOW3kbBNUM1CWkX0LjpDBqPgsT92lY1j3lOMtPXZrufnmG2jQfyFm18LIn2pxIRQsezluvKwOi3GTo1yFuLGhicnCnSB6NfkpLuoOJw9PjeADDYQeJ8KTd5r4ZNMjsqIU29hcPtPH3PNxGfw+a0kNXajO+3IrVCJ8NXAjtinEk7DPr/tutNvOXV0BY7THbDZ5R0pNAAlTMSkCB4GQ465mH7W6OCVaB7ZgGSJ8rOVRFBrv3wCBjxI5E+o4aSKMhf8Sp0/p5Rf+qfED0eL3nPeZwvKAlCq2RHGvoQ4f7WkhFbesmRibtKF9ufOY0zzHCEoXwtqzAscBOVyOLLyWJTu43ON2kpXBE0BgIE2nKDs8c8ATd6cnA62l5ZxN9ceV5ySM7zdc0flEm+L2UDE6BRGLUwMYE6352k03//CXW/qtr9cBtj28haEF2X7PXeptnfelz27T1dnZt7M0PtJE/Ot9GfuEUy06A5sRlMg9RVskz0dQeKW/a7ndhdUCkoIipSSk3faJ4mRFASyHKN6VPfkVKbcS9KXUEgsQYalLf8kZyHqGiwxFujhi2C+8AQzNqPuoYG3vbRTb6qnMtP27c8nOWIIxpAxEHS8LyjmnrQqua+q1vWvG1rTp2ofJ76XBNZVMkGBaFFzidj6A/8dHJMHLRrlUnquA/EA66at4hRADsFNdR9wQPafWEgoe01PaVTRd7OXze5351RGxiLpqIJd/rcuhwuIVU1G+gnkCdzmrX/RJajR4UdL57ohaaxkO/9RKUiGgRQNvdvHq3uK2rjyYY9wtKJDL4HqhFYxI+YSMXUYdMH/R51KDXwiOQt9ihJbT/9DJr/8llVn4VP1x7/AFgHjXgA78lD2fu9GVM8+dPtvGPP9ZazznBH0tBODfOBc6QKgsmTo9n5GQvDRFD954QRSQkQ6q0ETslX09xELU2YlzZaVKr7WGGo5BQ0eDwSG6TXjfQFnsdCKs149b6+VNs7K8eas1Hr7PeOAR7gTA0iVjzXPtY7Xffat1P3GVTv3CJdf7hOh95NGASnzqXZY5y6QKfZy5fvwHcrf9UPiIFe1JBBORP7u+JAzGSnjKQXfcTw/6A94OnGuOAqHoHqI+GwTRQF0j1Q4fDLaSidvVaRt1p00goJUPIbjabWSPLm/VmI+gjwyA1AUSnR3LuiysnAt0xyFJWcMJd894reKKKw/kV6TIpwq1IED4FcCLXy0B3jYeDvAXaTXts5gVfsfbf32TlTVM6OqClzea2dd99m2tQEy0IpxNtwcceYyO/dYY/1MslHe/SKWm4mZHSpU2IAJAQbke0M699Vx19f7g0P5FUv87wVDOvPtTIwBw8gtvsjxSU11qBjvDUbY/qtl/gD9stB2gU0LAyvlnhYUfZwo8+1prPhwBfinbkGxzIxTuZkFrcQLcdbZt59eXW/purVJYQVN6x5GNitHChzfxwoeUEOWrwOGyK/YIS5d4LKCJSoT2cIhOaK7GgRfhgPKd4T9AVI9FHJ+Hx67HkxqVhjR9ZTSrcw4gwli0EVt5oWN5q9kbqq4CABgltmH6izqRGplMzoB+qQQVvjdIHiQpIcesY9tehfGgknpw1jb5+PilxERK1lmYKRY1zy0YaVt6w29pvvQrLkUnL1o27VrWsZXYU3Fi6lXu7NvKHZ9roGx8I8yDQF0CAIUEKKAH8KhOdVep9GqG2kaNmh9iMGP3h6kjpAHQxTOG4hN/bPrWD1jv91MLtPlxTvErSAf78I9OQRzQHmVN6deGb4nl9SFeAg24uAyHc8xMnbPwND7bR1z/AGg9frYOpehfWNHj4AwBtND9jsWXHjll55Vbr7Wu78PJPgCCbfllI8SKnMOZTBYeD5UQQi0xUrBRcaCX4o6hh3zsw/VoeSjhM+CM8EBkM8jtnvz+cq9/nYTslrqCzTdt8C96hw+EWUsNgPcOEQBp2y6BROGRjKKB13FX5E+gfoMnDC5KpRgCT9I5xk8IDVYDz+ShiANAvwT3AU2S86Ob+NRkRwEcbaXLAOglX3nma7uqNBN333Wi9bdPWuHi55Q9Y5lF3dHRnii+LG3nZmdb8yeOt+dRj/M0E3NsZQM2vzJgA6qUWdbKDngGCYqZS6RqhTqmHBcXDxBsOutPF92ASMXG6D1dOVtr6EfKyVE2tBJzfUS8J3PImGvOgU0G4hHCjP7FLWPHc1P853ha862IbfenpeoC6t23Wcggp3hnNT1pg+fEQ+JBNvd1TNvuuG5AcIvMsF9sY/ynlyqHqVcSE8Kc2p3wjG6HlniL1UZN/9wKMm+LXM486z4kIC/4+r6fm6bm4cp56/wb64xqidyTbK88hwn0tpALRUvVWC7cMn5bA3G14QxLeTNVAJlJgRBoIqhhrTHLioqDoCl69Y9wPxmrkeJisocG1HxBcZSEC7UgnkDjE4GG66wVtqf0XV0FIXWvNJ6235rNOkAalB335rN1soVebjL4V2gCEFL/UydPT+w/w/Qgpr5RnLd9BgFarX98VcAoHcrj6cErEqdv98tGRjBgiHXhFir8ERaYDw1VEXOaaiFWZEabMwE+L9GAPFoJ3AleM2sirzrXxdz7McrRpcSs/Ad+zxhkLEd4Rm5S2TtemfvdbZjOg8aHtlJ6SdyeypCsFRFnCFhn1DC/8csORYgyWLWEO0txQfSNx2sMx6zTakWu4q1JU4Hj1kFraiS9+fmHatqD1I7XcI/Zvjf3hbeOGZcyw3suzVt5iq1TNFD0eSDHUeClIbpgBGZVSSB54vcF5DUHCjgmuYKvi0dKguGdoIDNuxEehqqQEz7UCl3IoaPntzVbwtbxd/Ghv71p+7gq9ZYAPC+sg5i+fYmPvfYQeoNWDwJhUSmUwcXjrhLnKCxobKiKr0WgziEQ5YAi6HdEy9dA+nBJ0JqMsyBxJwPayMSARhPqkSHGS2/uT/InXyYNQZFyiHgHRYNPU4omE5R/HUfNRR9nC/3qUtZ52DNp1pY4tlHfNWucDd1i5FVorNKrOe2+x6Zd9UyfddQg2ZcUkacfYIfyRLAaSSRQ3csPS0i/5UzQPSgwJ/RSHQ4aR0qoQMevEVCbhQKk5z/6h/ZLELJHJslkrs2kFHCLcF0IqUNVTvkF/neZAu2B84icsmq/OhmCS6y2LoDpHPai6m0dUg5oiKnHXmOvxBBKCOBw4lz8KkdycgM7meVVRIKB6mAzFxzdY52+v03udshUt6354g/U2TVnzOSdZ64UnWhNLk5FXnudnfDDBWHamIYEIU6UHkCR//zKIFMcBhyYWbae4I+I5MXy0K7Y5wHAZXCLZgJ85koMXuip4PA8nn0KDX8CQDTVG/TYHFBw81cVJnsEAKDD4mA031sf++iIb4/Kv2bTORzYii9LK63ehbzAPocp3PrDRJl/wZSuv2KE3jyo+/nzpJq8QP3siRnlESkzwKg5QtZHQp4WpUHfPhSoNoOIdJtIfJnDgTOhLI6zyVz/fssp9WaP3I7fcG2wFR7RYtF4YQu5GU2/2aHB8RpOFIapODgLscBIRTFRuOcClyDXumBx06kofaLRIiATCDgz7AxHPk3E2jcBk89ENK3TEgEcK8pMX+wcPeDjzlkks8bDWXT5q2QlLrXnRGt/oZVwBqUXaCZFshQOWi0wpsOJXbHcKkbi3yWBSfb56jGEom4gMO+ZpyBqFVQWWJ/lThNKnvLOgXRQPl3g9plCzw0kHefsSYBB1MqOVEDZIr/HgNfiBWGStZ6zXq4wbTzjG8tOWQMNabo0zF1uGVffMq79j3Us2m/G5SP1WUJByjKSxg8oNFI1G5YhMfTyJTF/iDZusYQjS6a7SrJAYhlGRI4cgRAK0h8OI8PczolAKinOmOqpA2dTeXdM/cppUtEIg/CxLuOs0Gb5GKG/mreoOSWrEGBjuSXa0Juyq890asD3MGd3tobx6uvICXhxeaxFrgH+YFAg6bSXDdJG6EoN3PLfia5tt5mXftuKr26x3JzSoxU29IK53I36gsJzL145bNoqZsWIMS8ASSaVEZeGS7KpYsDV+4EzZOMtcUCRyBUfEAESqp+K+Kv8avRZrDqQYuHh8v7CN9T8QmR6G0Cant5Wz0E9lmpGSibjDlRdvgpzJT6uKk2z+SPBzXLqDBzJff7x+wppPPAHLvrU6xa4v2SwC39oxG/nNM/QamOlf+bp1P3EH+oa760i0yjI5OB5rfV2BwUGU24tMdh/Ctb4k4FGVgLD7qDPWMJhAMoFwR2IRPszncKrzsifpls8vkxPjHd+8O0Q4nEJqv+YFSItWoU0/TSWcgtbEOEB3u34thHRPURC7mvw0AWcSIoOA3OxM/Cs1MgQvE3IG/TncZp4aA0EmY11AHggIUzzwavzyBPmnN0GDugLLvLv1SpXylikr7pi2nh6ezazx8FVmR0/AiRLGWwkCKl9gwKN8lEfyD4bWwXwSl9qCbnLDVqTkrmyi7w7KIPotVkekQsQcJcGdkSZMFL7iJlB/BfenSz1KbajQk2hAJMHZjeWa/LCzFoYSBH5x7W7rfug2m3reF639J1forp942daLWpYfv0SPysy+6Rrrfn67FZdsN9vje1LNJ65FPh0rbt5jfFWMDxmWk45UTl5YFnVGrV2q4wwgI0xNTx65mYrYZVie+CFO1veGMr8nzMVAmnKu2WEcqWTh4ZNLO3u3T/zICKk6ohWIGF1Do0wIN7Rwvqcjb9Q7qZ4IfXKTGDwVYdCiiXgic1BqgJCaQpPTU6UJkBIThRATkCgp3vdCb0HTiq9shoC63MqNM8bv0/G9SL1rMeBv3af9qJE/ONtGX3uBH8hknHT1gSIn4O4qy1re4Ry2BxHUWvnvEX3+mHK8BtVpVQkT3FensbnJ2o8bV3CJkRcyOIf+OFkZRDeD5KYNXm0swXCYjMJQK6KGw+MCzGy2sOKGXdb96AabxbJ68pmftb3nf9Smnv45m/7tb4O+0bpf36pjHLqBAfBHgW+NyM9ZZdlCaFp8fAbpdP73DiwJV9joS0+14ls7bOqnv2DFd9KjNCoPy0fB4uXVtXInUJCREJCbPIkDloYlnKxr7F8l6yCAGUYBUkYDNILEwQwZyt4VF6M1sr12bjxndGhwXwmpqHndHjZRNgkviKecd+GrRoQVd/fIzM71BqSbf3I4JVJ0diGcJMuTCG7hqpFRJ/ISgyh1EsHBprQrSvK7cy5wecA3GHT+8HI93qJ3ie/hPhPKzXcl4Re89dtnWfMXT9E+SYC5Rj0JZh1gUZ3u135QFTCAenEdJCCW6IxDN+1EF2oZCiGMFAlXlq5OGQRpQVfyMPptIDEl3e/FhMqJtFEWel3TwB9Y+UhLvpB7dhAi1Ga2z7p29K1t1vmfjdb5xJ2WLRuzzhfvtsmfgED648v0VZzeXVP+9WXefEDTc9+vvHWv9baADi1WaStv5gv586YLbfTXTvMHvJt8HzyWgfz4KZaJ5cZJa78eWthG/MCg/7xi+I+yS9ogHdisHd0DzSpm2goV9mt6QH6hz/cDYb/ozCw598NwAHs50VjsstyMerEFDxlqy6dDDjZ3NLkEDwzzp5s2DV/NQsPXs9RNY+XykdHn/vSxj1m4sLna3/yKhlJquHDw1n5ifAizIUEjOTllwhk0oOZ0WwwwCqgc+KdNVy39CgxPzhhd9eAAHwa+bZ/NvvTrZrB7e/0FftkxC3TrO1s/bs3HH22Npx3r0VXXSMjTlHBGuUj1rHzyerCo7hFEFKPaCEGaQym4zjmAikhm2uSkRX89VrhZhhCg7o6wuvAK0CcKLi4M4AR7lXL/kgA3/7FUyycwJPj+J36IYcu0dS/ZYt2P3WldaDid/7zNOv98s7X/7Rbr/MetEByTNvqiU7WvxLukjWMXWn7MuBXX7bHetrbSk+YEu7e9bc0nH2ON05foaEIdPCvVeuQay1eMWHHNLuvNdK37mc1WXrZDb1gooAHnq5t6PXHGz8xLg0txUwV1LIH9IGIKJBtngNygJTLBfq5ajkGpcSSka3zfN6q4dFQtnuwww/Twu1EI35ra633Wvrn5s6/7p9sHG+wgIkpxOBB50Wa3hKkLpuGX3cWXYkZOP2XRxKff98g/WrF87Kzu8N4MUJ83ETpn5WpEOiNaP3qaVPBogEggKABuOEiPCS+k3DyC81Y24wYBTgqoTdM28/vfgaDaY42zlljxuW0QUKPW+In1evdRE3aP7xjvoBRJi/Kc+ul4Xkyb/3STVln7g8Ra1AF8r0gRt6ofLmoHeoiKYchXF0398EF3H6IEuc7KvSPWlY/66G0F+6z73xv924BT+AHf2QZtSsc3tI+EuFm8yA8aanbiIlv4wUeDiLi7IZS4hOMD17ugcV29y2bffgP6gndQocFCkI3/zYXWevaJvsSulwOQQIMm1XnfrVZ8dqOVWztWYGneetJq08FQlJWfiR/5XSzRtZnu8ao68x/OweZLYcnqOyrCfqjSqAVXQ+0eAYY0bvqgZzjPe7IJunH1N6T+Xrb6fW9A3hF40BEy/HCANfPa9cH8g35PRlsNZcmuAdgcahJcks0QTou5UFE9dkVgf8l2S6jSoFX1vBvf4HQBFXEjbDAVoIqbwLdoTnWt/carzTbthda0zGyCrwPpWXn7jHXecyvc4Fk8ZhkfiOXtcETTgGTeSiSlp8xDAMCrcpHXuZLVR80vZz0ciZB/OEpF0WygDT8LQ08/4+QIeOuJHdeKLVEcw3EA3iTggIdTZUe6PEFfboTG+fbrrA2jaBQQ773ZZl9/pXU+egcExd1WUljtgvChUOC7ovjNPS65IFDKycLTuWGvvsWXr1lg2VHjOuLReMgqaz33RD1s3HjUGh2cVZwrd5hNdeQO0KWuZOEgvFo/c4I1Hrjamo9eAe1qGZZ8ozbyynOt8aDV1v3GNpv9qys9UpWGIqd/tAbrWAFh9CcWd9RtwuOIQnaY+tCq9/dA0vuhHpoSqhBhQzzy1/kI0mDwX5aNfZwOTj80OJxCKioSNY4WIOgeNgMCDIw5CHTHFYCD7qqx76m1aiGKk+yEOqmfGqAZXI/LPOBPI41uuaIM9CgRXCKeSp5Z999vse7H7zBbuxDLFWhPD1xujbMXa1N35JdPsSZ/wXl3CQkwpgySofDx1FN6AvJVnokmBueqPeG4HxQjRatXayDpCmCMtFIcj0grwmgY2Icmoq4pFBctdbis4j5Q2pgW4ORBSX7CvfvhjXoUaPLJn7a95/63TT3/Emgtt1n7PTdDa5kywxKr9fyTbOw15+lkeLZuzHo8Qwbh1cOSS03OpFPG+Qlo591dK67Y6XtJHbQtH7xGe+suHpWlZSO24J0Ps9bzoMmuxVLuut3W449ErQ2ZZkrStVssBVsvPNXy81Zab3wEy8cR674PffuluyGolltxGeryGfRzOpXOmK55Iy7suItXNRvcTFttQZc8NaAAUQZeUpK6sA+VdEI/7AAgA8MV8Z4Y7ymMQJmK0vLxYmciHDJQEBwO1JpRCD/tuiHmcmOeQs3I0929aD/ZdQ9MjRYhTEDTPLHIRA4JwRs2EawOuJLHo0YCgxqNO+KS8sSkLD55J4TUzXp4lQczyyt3Wfezm7X0aPIk+QtP8eUKY6ZkPG2kwYEdmUduadBLUMGQwzOj5b794YNagZ6sQIvufpwUQFSzg6A7hbGu4a4YEq/oHsYvvWQrRrAUgpaCJVl5OTSVnbN+xAKaBjWd6Rd81Saf9FmbefV3rf226628aZ9i8/Pso79wso2//SLL10HgoH1yCPjWr55h43//UMtW8Ws2qBOWglweS93mck7F6FnzouWgQRbdDQFH7UpAoBJHm42ibBSaEyM2+tvnQKNaa/nDVqOsiVd1cWcdOg6AfJoXHWWjv3uu5Reus3JHoTd/8qMWrOvs666w4hubfNmnOLwgazh8jyr1GAO8wM5AN4MDpCd/9FewMiBYI0wIt3jmAMMr/gMxDSMK4hGZH1Y2ZZFl+0Q4hDhcQipqWEfUmGUYdtOu0zHL0dn7tWckCzt1vLx+SfBIdYpA8n7pDSKl6FD6tDn8afO/nggJtVxIphcCqnfHpLVfd6WVN07rIwnFx+7SF1wosJrPXG8jrzgbtQVzdScv2cqL6UrEBhWAj4M7IC/yIVPyE86RylvFTj5YMhWlXtd6nBRKS7/+yQgiSiORm3fFJlq608aHpHkymx9HmHnVZTb9W9+yGZpf/JrNvvtmRkgZ9vSwNM8cUTPKjhrzZLGsajyIz9Ctscb5K9MjQGTHhW8YZXaPWatnFzVSJJxA5F0+8HL6zr53g964ye/19fa2U34JECTdb262mT+5XK9g5iMx43/8QBv/7bNc21OdEphvQGXAP9LSCXVqUvwE2IkT2lmlgOVXamzHjM3++RXIG0tN9q3yTj8ejFv1n/eb/0jQ4XQF09CfWPtRWFf6vZ9Ir8LkSW7wzIlqoNQRtLnCmGCdHu5ep1Hmh/SRGILdeySAtR4USo7K38sLLJrmaF11CMgKqXoq2XRhEPS9c4PhtajD7O4folYTFSEaLJwWQaONAsGixtB+/eVYYsxa4+FLLT9uDL/YmHwXL4f2dLI1f+Yk/NpidMfdpHoNw51sz7Kfrwcwk0RD8+zHMpBIGLf06wteURinFi8F7Q8REcquwOTj5ikfDeGrY4ovbLLZ13zXZp77JZt++uds6mmft9mXX6olXPffbrPic5us5K3/JRDQWArxRXO8Ezb6mvN1i3/Bvz5SS7RsFPP90ats9GWnW37qhJ6ri2KrAKwvGiM/dpG7Y+8HFcpWNqxx6gLLj4Lw4CtXzkR6a1rS2LzcaOcmyztls2+62mbfeI21P3S7azzQ+vQ5L5r4wYh8k1eI7HiB9sa2aEAwlbdOWeefbnONGNpycf0epA8hSC2P8RkBZZSTbpS9nrzcdADiEgGu2lgT0jTgiKsiJPTPkt0DhtMTgkZ7v1Il0J/4WIHSsE4voaYeWhxuIcUa3xtDDAitXpeafDTkEMhRTVQaEeSNAS2yEyKk8le5kECbzsRUI/Wh9GFoiw/DZaBsHCjwjzeseOd1VlyyDcuNppU3TEGT6kBL4CtCMIlOWOp3r/icXmQSGdIOQyvRk7eyBwEq/zkIEcGTkZj2sPrVWeROY76ylQ8F0PDo8MgeEcK3vG6Xzfz+pTb9+M/YFJdrv/wN6/zDTdb9+N36pDtvz/NjpRlPbl8AAQ0BNPLbZ9rIr5ypVx4rO6Y5jmXXylHLT1qsVx6Pve3BNvpH51t+9nLdwfN6JNBBMwIBdPoSaaO684fy5Msg/GZ7uutWsp0hQPPVY1Zcvts/98V9KVSS+1Pl3dCwbp2Em/GTEJRgSjlJigCsa2rPAe0KUHuxncehMi5ZoPBy+6wZ8mw8cKm1HrPaul/aYt0P3pLyZjoeR70TAosaGROsIKo7yVl1jCK7ExBXlJMAgb4BEmg09w71fIhaQp5bMsxIPJDK5SQdhxKHW0jdE6IVWCaMnKpF3GD89VufrMFec8vCRYMK7goRD2QGu8ttDICqEyM5OlNygXDLjkFLHxnJC9tTZBhI+FXufv5ua//tzf4p8KkSdqFNWX1q6pzVuqWuDyMMg0kzqQQf0E52xKAOSso3IonMepEvlctnlHwVP53J9HjmhcucRdDqaPNdSrxVvx8Ql0vYnW1rv/0Ga7/rZu2vcVObG9IZ33fFr61wz4kCmF8U5tdZlkBL4at6eciNh02Yb4I2oymoEcYT3AXS4xmo2GCPPqvmarK5rMyPW4h4mPRdCKfNHSs2zEJrQrkXoG2RRvFNCKgrYTbhB5/tzXJNF9b50EazyY61nrEGQhXLb+YVZVL6NQ8zJk30GhILl5yNB6+GNvhA8KBttqB/T1+sM1y2q2Ptf7vVup++S5qa4jA92klb0+e15GJ0zySFOK8LBHdXjeBQH5MlYtBitBRFYYyW/PcMMtXTnytSP+FehqVeXs444dDhcAmpwZZ1Pw3zDzvcwVsPRzflWY5/BjhITg1WdRzsqiNTePSQDMnenZq4ZHGXh5ElCbiBToVbPEDFS0c9YnJKDOBXs3cnfmTecp31Nk+DAhqEUbYUsxM8jYessezYCY/G8lVQApVTYHC9MInFDesS8cWYyoQL6uECKnHAH/x06c7TYpRnxag2erlvVnwNv/of3qBjErOvuszaf389JhLjRh4Ay8Jffp4H+uXTbOxPz7cMmgOhg5ZnTmCpttJsJdLG5M351oDzllp57R4IMCgtH9ggIWRj6ciBSuTgAcriK1tt9s3X61a+tJwE8mquglnNwTKgnfOV4y7gYqRADuQrm9Z88FIJR+UB4VjeibnEDzNg6Tjztmus8y+3WG8PhOZSCjp+6RlCTKMrMkh2tL3GVfKTFIZgvhDSzcceba1nHWfdr6Hs68ettwgV5tETCMg2X7/Ds1xoa1Uk0kUi9FIT1z6VyPF7jH5RpRNIYz/Wy0EeOZku/SJVw56gLb97DwBGprlnrgo5fngatg9jp50ohwy1SX/YwJaoI1onDMsUhpDbh2sJdzTicGMO+TUQmBxs9lCkTlRJ1KcIIPYhXkDjk7Z7HUGoDC4pToZJ0/2P26z81jb8wi637MQF0qxsCSbV2cus+ZJT/RedYNwKoJFcpw27I49Ep8gJJl3j4v+4IALdMIoKO+ehyKt3Weft11v7Zd+26Zd83WZe+g2b+Y1v28zLLrXZN1xt3fffbp2/uwFLpR2M5YkxHSZHN3oiP3upjfzGmTb2lw+S0CCZzyHqI6UUghAK+QkT1vqp9egCTNZJ8Nw2ad1/vNFPdKe6CNQmNkGgY9mnt0CsX+Cb4gEmTgu2Jhz3fbhJf/wiMwij/PgxTfTGWRPWePQqbZhTa9XdNN6kaCBvLLN7O2f9rhu0Nn7aim+XyE9aCCEKwckyK6NUsBg3JM3xfnOFpSKqXaChjfz22dZAu9i+AktNCCpoo3zkqfvVLdb54G1eT0ZEOjqW4bGTm2H4YyVhVBImHOURKMASrU5WFKQMGqPTH8EaIwxL/rmRItUhb9AYm27aMJpfvd02Yj8SQmqutkk1/Z6mKh/6iqpUDJV7ADnYgO7T6Kn7Cc1wDgLqGh6kYFzor1CPkxCkfhBiVJFAhfApbtxj7Xfc6JuxJyzUxzhLqP3Z2nEb+aNzLFsFzUMrqVqGVYI12j1BPORNgz4NwjS0k2F4n+KAf7wJbekaa7/+Kiv+e6N1//tOK7+9A8IFyxPuAUFL0iYyFI32W642G+8Pk0hZ4NJ116zlj11rrZ89DtoE/JshBK7YC62hraYvd8xqqceDlvyoKQVB92N3YRm2TdoUwfIx0d7uNrRMCHXk3ViPZZxuJihUqOrBalGTmoAW9KBlvv/zk+vwYwCtCnG6n9pmxTX7UD7UlUtTxCqv2onlHeq2ZFT7g/l6fsgR5btl0pqPW+dnqbjMjUw00xPoL3ERXZS+rTAY+hEnXzlmI79wmnW/jmXrNbt1nIElyCca1n7bdVh6pjNboLnwcBdtAf3po9KTnhtgrsqSIibmerE19BHuI+P7BeIMRIuEIz+Vc29v16F9TQtxOIRU1G6uliLt3hpZyVFDnVLrIdGTXxb8VTDDauHAfqlEEO0+2wBfBYbrJ8y9xYc26Necqn3533drszybxS/rOSv0KmAdFlS6KTXFd6ccVX7JQWtwvrqTv8qYlFquKX60D0ODOVGYLEj6Ze7i151vmuRjJdRaoOnpHBG1O6RZRaXAhfAqL4U2lfKoT4IKqE/rpadbdjqfi4MQ8Dmo5Vr5uc36pl0DwkRthDR7W2asgwmrz5/zbBPToHYHIUkNj5vMPb7fSXs2Cq0Q2au+KGvjZCwn14xZeRM0p61dK66b1DN43A/LT1toIy84Vgdm+TqVcgOWdFjijv3Fg6H9PdiaT4FwunXSOhDU5eXIt8oKuWg/DLYyxKWvuvYR7phFZIegzs9fKcFHISghyb4baVgPS86Zv7hCj9+oLYhq3PDCBPxHpX6Xzik1oPKiKIm5CuQx5AOvZ1HnuzcYynMgPsLgLcve7q2tFjrx0OJwCKl67egebq2g1Q3LNUBDs+QZdPdo7H4T0lVvUA8fBGnesIP8MRD6w4C2NFl6IqkUnQi+KilcZPGXnXfzPnuX8bPd3f++C8LAWTKezH3Acmv90qm+BCE/EGnV03c7PAjgieqlIzoZLbOopQnNpQ4fCWm/BdrQt7dLQ4mhWaVb5ZRArUp5YXL/9HF6O1e5heeHEIN7JXMgW96y9t9c45viYIm5NQAeJVi/SEu/4jYIPzGCjmKyv9r/vtHyC6Ah8VNcFDxoJ36Jufwill0Ay8uT4+Ut0H6oZfDNBtBIahUZgMi49Cj4z8LSqptb8dXt/vl45ou6aOl34VLLz1vsS79ts9D6sAyFUM+Xjlrjoets9BXn2chzj7XWM463AoKTWiET0LEK1pftLDBRmMiYqAYJELYADwRx84nrLT91ieXrILS53FyDZezyJsq5BUtL9hfTTKBTaQTNE/Qs2IJO9x+IfliFyh2OlA68dbbwz/lD8z1Rj+QFRjftW7Vq7Y+EJjUM1pCGeUf+bIFhGu3g5Y8SOwa0mIqDzdZHUOfgYu9oltIdJsLdrk/xCJM1nBRNSkrALybPALX/6Er8UlK7QYlTHG6kNyGgeNAw416Ix1CwJxQU2JjAeoo+nZDmCe3Oe27Se887f3+9dd9/m5VYmpSXbPZn2P72Rmv/7bV6Er8a1LIJ+JQ2CciNTlpTXRt5/ona99EdvB0YZ0OamgA/X1tSXrvb74alu1PBFsWmxTt0zUeusSaWfvHBTUK3+6/abd333uqC0H/WpWXx7qBu/4PAu2u8A8dT+BJmEMbe0wcG2y9ro63H0WvtrulrOkwfy7bsDGhPWMpxSdh4JDTYo6Ft3b5Pmo7upk3xDtwSa5y+TMsyLUdVrlyvd5n+ve9Y50ub9MOTauhpsx0lIWjDCiSSwP0yLClbLznVmucstuaZi5AuAlm+BbnNvPkaPW/oyeriaQvUfOAGXX1JJ8MrFlwSK6MqDOXxvhAzQ/o2r275eIW7yiohirAfBgZ4HWAmf6uxK8veer/fk4paHsgm6GY56kJp2K0f6/Sq6woM7BPoq9t1kCslpxlMO9HVY/J4WggL7sFrH+IjmFSyOYG7fE/R3TNpqZAAodR40lHWfPLRfgwBJM9BMd1mGSiUOj3rfuA2m/m1r1vnH2+U1tG7a9Lar+bn1a+09msvt9k/+K7NvvSbNvt/v2125z5oBS1oHZjQzBdgzvHb63lFo7lPI5J3nKC5tF56mvWmIZ0gJ/iSPQkRZ3bAW94xi6XUpF6FwjuVPJzaF4IAHMyLNwuy1ePWetHJ+qy5zi4lJk708gZoSTymQBoNhd+Vu6z9d9dBqEBA8GjC5hnLT4H2cdKEEvWyp0TmAO+YGrSibBkM6sORol8znsHiJvhOLP++vA3pzlpx2V4rvgltKxVAggDCtPGAVXpv/Pirz4dmiSUZyLMQIu1/v1XvnVK/qAisJRwxfgiXEo4ULEM3NLbGmVjaLxy17o1TVm7r6OszXG53P7fF2u+8QafzHYigdDyBECr0xmNP8irYA0liFdTT8FSCRzYDmI4TeQ0zF2pTYBCs6xwQKyYkfgAn0Y5zMx1ESAAcQtxTBerNEs00l2EatH0gJ5AYAZ5JDGe/1kMcya2Og5udXfUs4W7e8nUO5+c1ouyHiI5f7uKKHRAwGNTc7A06nRiIIy8/U+d4otOVZuSnfaXCuv98k00/5bPW/oPLoS1tsOI7vKsGLkz8/ET8Eh+30LJjMPknCwiNvdbjsmoWKfGFedvaWCrtsR6WJxrDzAf/yiFsAR4I0+LTEDh37LPm07HUefI6aH7QpCBAg2UAXJaMI87nNlv3E3dJGGiCpGA5UhxqaE0I5MbTjoIHRNLDYLJXd7MiDjfR//EWK76x1dsBtOaPH4Nl0mIdXyBfX8geAFwOr1to5T60y5aONvspdMub9ujIR/GlLVgO71J5epv3+etWUA72r/Z90Gb5CYt1sj2jrLxuF9LBshDJ8CYA7wZqn06AfcDBUAODycqvS7/oNLPdKBeW1Xy7RQ99Rq2quHSrPzJDYapOYzRGcpcQszOFq1A04vQRqmsUKfjoUSdVHLpWwTUM0+ZgqSEVgO3GcW4FGvbQ41ALKTVpwrCbhvnT1MPYTvVwueGAGZAqA5GIYX8fSgLGu8sBf/SQyP0wv/rkUMzgiySGAY2n+PAd/urfah8DrLNda73yLMuO5oFDdCrjKr7/8uk81fYZm/2Nb1nnnTdZuQGaCgZ2ft4yaz19PWqPCXT+chv/7ONtwRefaGP//ggsIU6GtgFNg6nwFbnIjyenexBc+tVnGYHIauCcDZxcZhVf3Wrdt99o2RJoYc8+AWVDEISfNtDTHbcKIXTRBnzFLpe00sQ81FHPE+m0/u/ZWm5lY6ykh3FPZuQ3MGGp6QS4qbxj1jpvucayfZjQLzjRii/cqWMI9Q9OKHu5hsDJwn0pnjyH8M3XQ6NaNwI6T523rflTx6L9JvR2g8ajVlnx3d1q73pqfJmdJhyXjRB4nS9giYdwamL8tD1fjqd25V6aIsCWkxeY1DbaHU/t0EfP8jOW2sjLztIXkg1CM1s/ZvnqUSu+th3LSn7EIdqyL3gqKAvmgYT93zfhxQkfwvqn0QG2B21eRE5hIvbdKm4ytdjCsH8QTMgjYTgX1jH8Uh56DI3IQw62wVztQsOy1E3wyWbfFGpWx3AiRGpCoWIU6iFDMUnmwBMZl8GI8IrB3XBWweHApO9t3GclBrefs3HwfEx+0SrLH8GX9ZPg9IA2rS/ZYp3XfNcfH4E2xNPn1JpG3/xALBGP8Tg8gAgtQY+HrFlgrdecZ2PvvdgaT1xnJX+ht8JAuBU83cxlZuQV1Ux+DWoOdu4BYcJx36W8edIaZy+z/KEr9dAu3++dn+JvGxDAx8OZmqDUFi/Br//Xt3gYEXnUwTjLx6z1G6ebxUY50NuIMn53h+VnQUti+ikLtlnxta3WftdN1kBb5RevRp58MyZLXJ+2KZ0aRYCQakCQ56tGpKFI8EIraj58pZWXb4MmukhvPB151vHW/Mm1WN6m/bcoPC0WB0vd8vY90DLv0h05/djwvVLbsUSjW13LnGGqeqfItPgzWi8Y3cwH9ed7q0aedSyW1KPQnqZRvoU651V8ZZMOkWqjPqXpKVYZJALqTEM5mASRxJTcnmnYkqHsZ0IkuKvkGMfjVjTY/Vl1L8E0cuqExe5EOaRQ0x9iVE1UA2nMm6bupuFvLWkDdHQCVr9wpgalFYYIOzLzrpwLpJOrFh6/RuqtSCHQ91dpworY/BUuv7jFSn5+KrSoFNh8xnrLj8ek54noCkgP/70NUzb7u5da92MQbnyMg2Sw5Q9ZaY0LV5l/4jtyAVgMTni+E/1YCLI3PMAaD4ZwYdooQ+9q/OLP+RgLoCowLQ725ILQ6PzHLRKKLUxgvYBvI7QMqfFidfT3wJFOZrN/fR0EGssGBA9Rd89AK3ri0ZY/CPUIgYeJz/NSjcev0R1OLxPAZd5MaZ0P3w6tZZeN/NLp/uAw20gMMREZwQVXH6CLKbPGo1dbgeWZhOTp0OJWQRuDZsQ7eK2fP0Ub8Y2zlmKZtV15BnS/eCHqfueUzfzZlboDyK/DcEhQy9NdP3VrxKFNw7zrNC+t7NBeabM8S6DhnbjMtTIuY3d30XdLrYtx0/3MXWojxpBBG4fmrisvlCxavtELgv7RLuQLgUTAL3b3AfSF1Q8Jr5JNtkgKmMN2awAQmO1G8aOlSUW70Wae4SfCfyAjlEXZK7rccahIFYKyf8gwgmO42eFPg6CfSJ+HLvf1p4gEFgf7zhnr/N31STtIBhO98WOrrQltR8/qpTieOIYXVPz231yHX1X8inKfaRzaGAUNBnRvEpoRn/rnkmpgAMKEnyell2L59PoLILAW6FeZyzA+2V9NwH6mFfjRgt6dk2a3+PuaNDlRvvyxR2GJuVx14OMj+bmY5KuxbEIaBd9qGWlyeYYlLd+OGY+sMBtVGywxN5l42cy0vNOrV9g2SKP82g60DYQs6i9QHiJMr6H97i7r/tOtrg3ymMUAUv6wmUX4OFEFnjw/Clrm41ZZ80FLLF8Kre/bO634/DYI4psgHHZY98t3i8YHfrXJToGPYvBNnp1PbLT2f95s3a9us+JWaDrnLVEY3z/PR1p8wx/9w8xVR14Ymc4gyuO2JBycBGyy8AelcR6PS0D/uMNP5VNb7HwOmps+207hhNhkTtWqbAJurz2QrL50SU5cnAQCeSK+bPd41ORW2Wm7qdJPiOQjmQrMJ8+mbSxD4xx6pNFyyDFYe693GCLcLM9wmGg5Rjm/GNOfCX0Ehb8jdA9zDPoj2TpIA5d+GWkHDahFljP5NUHwX1y+06j1ZCux3OCzcFjijL71Aht51ZmgjetcTh+IjDjlhkkruAnN5SEPVJKHQScvtPLL+HX9l5sxaCCIKBx4CpqTmnfe6Me/JtA0ln/rF9rIb1HzWKjb/9lqPok/XODKUhrlphkdmuSShku9HpZ52bpxa/LEOG/DQwA2HrECSyhMKO7T1PbYVMblLev++23+rBsFChNnmWCr+UgijcLnpCXWfDHPhqGOoHGfKMubeoWvBBfqz+WZ3oBw2kLrfBTa1Heh6VRgQgF3p6xg2APe30TOE+oLR6z7jV3+bTy0T4HlbPtvb4TmAsHL1wYfz4+sIu4shA7aiXtC+x77SZt+6beM7/niOTRucvPkefMJa6z1/GOxRDzKbypUAiAhTXAnpoC6cJIj0aHhUotrPu4oREOZd3R015Rt2/noXSgzBCeHCaNHErhov4zpp7x0pZ9zINFCsITApk8tQy8uHppQebztkrMC82KyA/WcCwzPs0msbw75GxCI2gg86KhXle65qq7qJhM8dVOVL2tk/PJ4f1TOCUZx1NkGqRES1BpNnQ+6BCHdMENCMQaRWFGg4j9uteycCU2yHt8AsK1t7bfeCCEALYWaUeIlZOFXnN/bk3ACvzQN/opCgGSrMEkwaWdfebnNvuTrVly13YpvbrXyhj1ajvDjASy2XizH29eYa42fPsHGvvJEa/3u2UPLSoBVpGHGMHrSf28XGgKWa9BesrOXYECCtg/Lj/9zHOqwGOEdKz67VXtTfAmdhEmAafA4wWZoj2+F9kgByjYiS8pHTrhVZ/Re6ylHW+NhWPZBO2Qdcz5b97AV2rNrPn6Fjf7rRTb6x2dDoCE/aHWd99ziiewHn1ZKX4Z+XgEevDx9KZZ1J+s5vMZT10GTxVJ4ITTUXajPt3dhOb7P2v+2EW0K9x60I9qCDzt3L9tpGd/80EF5nniUtZ55HMq31sb+9AE29voLrXEchDX6R1qH/0PA8SJXraxwqDB1pAikQ2tq/cR6a5yApSx/lEDjHc0cP2ztd98EbbjPSkjIyFNlAICgHyEPZAvomAEaO1g9JAkh0hU9pREDMXGIm//JBFuAVZ4T4EXYTKdo+LmXQwzX2Q8NWO2ww4RAYr40GB2yqd/THXa4g7e5YsnI6Aufddwjx8aby7zxKADYWkhYOZEoRwX6BqnhihCC7rrZPx35ayQ5uXy5CssHfdcNP88UAFwC8a7Sjx9lzeed6M+KgVUDjmBZoa10//M2qfiN0/kmBNSD7z7iIUNMKH11BGOYHw/o7Zq2zj/cbOUn77LiS5v1vBtPmfMxFT6MS6GULYEGhyWL3o1eK2OFGi2HgOkiDR6VYByegOdhTSLD8tLWjlrxkTvgwQSAVmc72r6hTw0ugd+a44Tr7ZixxgXLocFg0lXHK1xoVHIeAi7nmSltukNb4OTkvhnz5AO4rD/aqPMfG6zE0oyvXmk+fJXvybGxqoQG4dOTNq4s2yIIzut2WTbZte6H7rAuhGzvbr+RkE9AcxsFJ4QvBTJP7Defcgz6DAIYE77xgGU2+nMnWfPRa63148dYC0K/+bDViNtQ1tqsRh9JmDNP2gjwvSMVIpVTwWSAHwGJ3234+bD1iYv1PcDy+j1OR/75kqaOlLSedLTlq8ZUL6JKm5aSwIXESC8YZQeNPHSyhVBn8IqdbvIxuF7WiJPSYnsqXvJ7gDN7Og6tAIry1kaj+6+v+4trD/nmOQXAoUCtSnKHCSFVCZ9kKJCGTQgv2vmqFSMjP/czxz1ibAxCir8m7IA0GNi4nvz+CGq0e93vbl6HQ2FHr9AOcvDBoibT+eurzbivpImODuZjGZiEI296UP+OTRXXnfwQs23YayWWiXzGrIf40laYNAYy09LgwuTj5i9vGvEuXG/jFCbiHiu/AyFFYfX1LVZ+Zases6AmkZ884ftE+qU9AJB2+ZUtVnz6bmucvMiaLzgpBSAvCLz8tCV6u2Z58z4z5Kf3YPFQZtShbu/EpMdg5d6bwMGe2oc9UvFCMPHrLLYPP7oTfvqcleISr/gCyv/FLda7HW3Atx8sbWJ5dSwmM49YpATUD8PGkeVID0Kd70XvvvNGa1643LLjF2Dio1wPgyYFocW3IvB1Ls1nQfg8A+axEAbLkReK2jgTS7BHrrX8uEV69Ehn2bg0pUE7KidcJJgQxA302NT2UqSy0NJY5LCm7fxOxyXGUIm2QN6dj+GHgBvo/F1ZjuHPF/WhrK2nH+t08qYoElYEPVWatOlINv+T389WJhpcsblOuvqFUECyFR8eCja4SSZdZMVzd0pG0PGM2eKmrCj//XVvvu5++9I71RVI1fLmcKds5ksT7gg/kJGGrfEhikiy1b7Osh9IjYIMox8jEiWCm4kmN20ZuskHg19oHsTrQWD0bobAwaTmhOZeSwPLGz7H5kuChEiK0SmQFuDXnedm+IAtliS8fS7tAppM/uhVeoRDryIhMBE5KPSEPuPBGJeILMO1e6z45N3W/oPLbOYFl2BJA22Cm8JzAclzH0ubtPTyZXEEstHQ5K8jXK3f47IRfu7DQLsTqCVyT4y8rVyn3Ily+wzqDe2P4TWw5NJzSYaH+1+tXz4TWmbHeps7+koOzwr5A85YuqL+/GgCP/PFbxGyzp5KwFMcBo9x8G5c75adKHPXiuv3QjNaYSO/fpa1nnuyjf3tQ7GUvBBL4fOt8ZB1lp+61BqnYok7gqU4k6NA4GfV+c50CFPVgoVORvtBToUb9VER0kROdFlMTLxIL8ZNVV7ayY3lbPPhEIpc8jEd8rJfUd3u5/HjsNUPkQYUC4RIqQqUDWoEQKDSyZK5TaRAlQvA4IuNckHkWoL4j2Clk6oiGkwkE8ga2W5bs/B+vScVVaq1ikB6vbrhr9PrNuPLX+BXqNSuY6LSYgsiVAxVTpWjcvUpB0Jw1LMOOwyR+LBUKpMGk529GBP7VGu9nJ84WmQN3s7nL7EwR87Uen5src492THj2g/R4xJjmPwURpjQPK9E/TFbgAnMu39xNwzQ+SFO+pchP75ZgHIEQoWaWfsNV1l5KzQVCZwhcJQhT70tEtAbLdl+fL86wnp7oNVtmEQ5IAihZfFQZsa3W45k1njsSr0OhbOU+3AlNEC+KI7vcCo+e6dOmvuSMBn948Lq080X/vEtmj++XiS+BSE/Z6llEMrN8xdbfhLaAe4GH4eRkE0RnTu5ifATsNEWjaMX2cirLrCxf3mUtV6ANjl1JX4sFkNTWwizQPXTQ9lsJwgi3jmNyRq/ORUiaTpidvaJ7tKYQ3u5xHIi2zbYNJvJI4/bzCjioQwjzz0R5fEbI1zi6x3o0KTK70Cr1D6fJ1Eh0h82ShsO2nTSQbp7VE8FJZ7QpILFHclHq55OcgeqOATbspFPZtlJ+JU99DhUQirAqkZ169UOehiW40A2obde8NB2wPscnZyaT4OGzmhN2e5hQvcO5Cd3JELQHf6U0mQHv9q7XLvAr6OWe7dgecT9pGMXakPUf3Zh1wYRk6EzWzmGZQ0m7AbEuQvLINZygW9Idz96t2sx0Fi4wZtDYJQ7IUC4/GBkCrG7Z637ic3ah9JEG82kjfGXv9yCHzc9tJvA/AkWhROUb4ek9xwIOAQVn7nTOu+8wdqvuNRmfvvrNvUTn7Mez3yBv9yB5dLjVmOZudeK7yQtjflR3d+EMrzjFuvwvVnQSHQAElB/+L+bcHNy/uIp0HCOtXIbNIbF0CDP4EcWetb6lVOwTEO7sTKhCXoHJzcvcMuuA7mBj/tLek8U253LXRrG54AJ/xCYcsgZpqtmUhb0kEiPuJyW4HtRKSxYFdlR8SpucjMjJQUbQr75NCxpT4fGyGAG8X1dM4V1P7NJP0ACrBjSXGJGlkqHqNs0qqO4cU0RFQCH2pF2cMAmSxqj4k8sDga6J8i0CdlUGDA6s+x1+HU69AghcKhRryPzDLtuODqHw2nLcA8WzVWwvb35ohHRyGhQ/UowLA1sdSgJdOvaR/iH6Q5SPZ6D7pofE5Sv2i2/vN3KjXy2q23dT262zj/ciskygQGHX22NAPDKQtzklpNJYWI2nnmi5Rcs010uTi4+DsM3Uir9NLH0rm5oIdxfyY4edy0qJVdeutOK26D5cA+L56ZOWWStZx8rjaW3bcpbj4iiMyKXkFyeAdrQxhCb/cPLbfaPrtSL7/gWgcYDl1nrJSdZ/oBl+mXg8288jpBjicl8uY9CBzUp48c5ufH9tus0kYjIrj5xvcCoD8zIb2Ep9pzjrXvlLitvn9QeXbYGGujFa6z5rJP8DRCsPxNSGnK4Ud+GP+B+56A70Hd7qLsCzj8I+qtYEiyJS4xzpFeR0Geyk67CTu6zu1+gjVJiyd588lG+3OSPHO8uom+63GO8Dj9+1ISZbYqm5HCJVKrkVDR46uVLRau8jEc+2Cx3RCUx3KqmHDBVWslT0dyWExcM2cNykJOIoXyoEbWmIcJdF0RE+MMOhCyqgQS0l2h1VgDEIUqFgSSA/f2MSWrYYRKgtfDLI71b9/qhRE4cLoF49+jBK/RBg2CPVKpREMlgEvIDoSNvebA1n3ks/KBhsuvuXgC8fLNBec0eP9fETXkkpiTIj1GizXmC2se5ECrHYHmzr2MdvllAzFUJvEWh6XEPSZOCRxjwq918zBosl8620X98KJaQ59rI2y6ykT8835p8m8GxEIyYRCyDliTMD2k2LsZSjftooPHuX/ffbgHPDpVDWiQw0ANysjyw1qKMvYZlqGvzp9brfBbPd2UreIYpaWrkU0WH7fCQKQwRNjk8snM6XdObfcCy0bDP2H5cWsFICJAxJR9CIHJz4Uh42jTqUhjaWGwz0IOUUgoMKHrQAbQj7yBSk+lRa9a+FMYzluIUUipXZAkoD/KSqMLRdidFjztSnRks0EEK6KKlkY0Lqf7Mn08q9Zki4yJeIDH7/IITtkoAegmBWrZLqNuHB2mUHxJ4KzhSVStaPSzcLMswPWhoGPzYdMsiAiPJ8EuC4Z9+alOR4YHAcPKKn4RkD6fvSFSOFkx0Lqey1aMSHD0siXo3TOrjA9lyLDvEWE8Jbh8l/RTp5fGBdeM28hcPspG3PljPq/HZLp7z4QPEfNuk3rjJO1+8nc7vxsVSgLKC5eADxosa1nzIcpilZnuxLNzdhWa3BRoON8hrZeCVj3lctccPUE5AUEHIjvz+Odb6hVOt8YSjoI0ttvwY31BvPO4oazx2jRVf3uoTiRrdgxZb8/kQqrxjd+ZSa/06lmnrRvR8X3HDduv+761W8gwYyhc5C8qe7QAL5W5cvNpG/gj1/qUzrPXjEFJst8VYrg3GSl5GgoPuKh05kp3cFcgoseTgDwmX49QAeUMA7d7bMoXl8h028+pLbepnvqBT+OyiiMNuls2Lsoh8quEI+OT3ru3n1/8l1ZT2aFX8flwewGUb6ugIw9GX2VFoAz41QA2rn0wMH5SLaTJVz1vCq3JE6vWItEFVGEOdQ7MjCTXS/dCohxCK5oGOaBAR8CMNpS/L8j1OO/Rgqx9qeM3cBOq0uolRQENE68wBZ/GmZselKO4dCq3DfQwPerjdrnOnNIPWgloP7ab79pstXz1i2Qn49cdc51ECPlqifRXtB3k8T68vMEWtJ8/lFwRR44lH2ej/PNrGPvJj1nzxyZafC4HFTXUKDd4Ju8A1F25Q8w6dlkP89eP5KtqroRXxZDjvlJ2EOFiqDTxzl0rCCaoScdOcL3Ojl5ofgzmBIXx46JK34vUW0NOXWeNcCCOUyXgW7JhFeqq/3A2B9cS10ib5KfTicozXK3ZZ9903WvGdbZ6OKjsM5IF/aX483U4mlel7IcVTmrjw55x+umUDFOCoE5dSfOcVyZx4fHd551N32uxfXmNTL7zEpn7qczb1k5+16Zd8wzrvudW6l2zFMguClUdDGCfl47IG6TAv+Zmmt1/QQRZiqeshTvXzVbwwvoc74Eb7sH2b1LwRpj3KBy21xpmLrfvlLXrVsWutKUqCBEkqi5Jk0knYKFs6gokIGi5u4SpB5zyJS3yVO4U6FAsAJdXR0cMvje1LnkMOjJZDAtZz2HAUML8wHKWYXTJ0h4mwOm++eCJvPvenjr1w8dKx1WW1g45k2SkcCFXjovGjB+lOrj4GfYGghu0p1Kmg8Hm6G/boKypaLlFo3TEjdZ2CJj+dj5KkzqxlU3M6RMAF1Sgx0flLr8OUmLx8NUvzScdY4+nH6oCh3lJA86AVlq8dt3wF95xmXbOihoDJOfI7p0iDorDg4UWdD7p4DbJAONuCNmRb93/vsPI725HHMms+/mgXFhSUKk8NFHibsfT42J06HFl8fBO0j1k9t1d8/G5NyvL6vZafxTdbLoHgwlJz/YTlD19rracdq7tpmp9IKqaE+2BSXiwWxz2LxhZTF86JWgAZBdAokCDo1G6zhV6rUl6/C/WD5gdNqYG24kb/zIu+oreXFl+H8LwDWgr3/rCM5XEItp3+oMW0nnGsNvdT6p4rLrQlFFBg0ZwiV+Lq10EXjAn4VT8E+PklBlDowNZZKtA5fvCDwDLr5kg6xsIH1VvQanO0pwS4ZyEofdrMr9ZgnpdcKqeDTLQYQCMPDEluV8G1MMLrS1efBoq86SzVlDV7H/ijN1xzVQo+pKAAONiImtGmYa+ECaFTF0ghqMKQTjv41KtLFjabz/3p4y9cvnR0TaGJ5b+W+zcybBD9jghthJLEoDqb4ASShoMG2AgSsOQpPnOXlZ/frMnBQZWfzlvd4xIqXK5Jywn+oUTrafLXvvzGNmv/1reN+0gNCCFpNZwo3AhnOqPQjLgEPGGxP/tFofXw1RJk/LJL79Z91vgJLMtOXWzFv96uOvN5Pp6napzlDwynBtIGbectV0sj41knTnC9l4pnrxheF1Zo9c7f32Cdd90kjY5fOuGziTyU2Xz28db48aOt8ZBVestB46LV1nwqhOpD1+qOlTbykRZbtV/9es0BelNgcGluDbENAG2jJSrr0+WdMPQDD55ewbcaFPrqTee9t+rFduXX0T8nUBtFW2yd0c0Nll0fRYDml0NL0Tf3tBeDcYK2br3wFF9mpTKo2VAmTf6gxbUqawqQDZO8qgtHLQhOoodEGBLoZDtBYHa/iDp8a6ffJOHdWgjcxgX4QeJSkGOAvIFIP12S193kCxvQmGclJBid1oeXqyLHGAHEHpUXRz1hxEObQfvbC0H2H3/8xqtvBPGQ41AIKYK1o5GAqdnDQqoulOq04GM82tnERLP5vP+z/sKly0bXQlY41KB08DLUqDIEJow6C/9o6Bg2jr67Th1OSWAaGDScuL3boOli0lNr4inpxhMgPB4HzYQ9zBjsUI2SsPWv9AJK7utQ7d93u/WwJOEBx+zE9K4lMfDfJxBPgzM/LcMogM6BZgXh1YWw5J2y7OgxnU5vPgpLzrNXWOPkJShKqiv/x5rW+cfroR1Bk4AWVt4AreOLm62LvMuP3YEl4oQvAbnkIygsoY1lS5rWevYJ1nwOzItOsebTIIweuUYfP2icCe2J72znq38lWKmqwWbfoHKsb7SgL4c4uFWcISQiBr/OiDFu9JeH4gKBzo9O/N211v7Tq/xjF1jC6bNYfG0Mlth8DEZftYGXr0JunM87oosgrKE1Pn09NCWYnzkemh76CW1c8tU2bGuUl4K19fh1/oD4EFgU2akwPolF4QVgAEE/Ddpdwg9CNbFUHNSiJPUAEPncHt+yUFwObYp7kFA/ebSj9fA1ekeWN4AuijIMps9ghsZwo6dq54GodCRPYmZ8aWQaK4ASlAt+t+nyYjAM/6hb2e3tajTz97zuDVfd6TyHFhQCBxusXdSwjn6tD2yiPHQH2EZWYA6021boVqwGPYCG1p+4I0o/KpvXfxXkiYsnOATShun9lAB6MIl7mCyaxByIiMGPYWbrFuh9TJ4ALwiLEZMSYTkDIuXQTmKjHUGzv/9dLOOmIaKRdj+awJheR4BlmCogVBZoX4wbw9mJSy3/MUyydVjicOJxCRQRMPFnX/4tLFFv0sTU8pQHCHe19dByuZGfgEIdwFcBArHxY2ts5A/OswYfI6FAWoUl0vJRjGfwQQkp+UI4vr44fjE02MP22qoJ0qxmNOagjWUKJG5oQ+D6SXbQZrDU2YElJTex+boa8AqMhLD2/7taRz9sBwTtDPLmYVj8SHQv2WGzb77ROh+8E5oJJvl1+zDp96KuO12AYenJVzBzT43fPczPW2Gjr7nAxt97sTavpa3gZ5CvX1a/DkHFh2F5aLwO1QWGEFVGdWaalH7qAwoA/iX+SADtxjbl2OFL8HgWjq8/ppbb/sjtflREwg4mkqdNJFtFCBZcUnYeXItHNkeKIAbwRwD7LM0TzZmgJ9vZw6PazILvR2bjPKpLsK51w7zDBI2o89QNJlJKsGpQ/IGg9qtaHCANFw4Pv9sCI5oj7HoUR5pc7hkA0ynvwgTazMOQtZQ4kDi401zV4FDCtOkXFfA4vIqE+am3DPARE9bnzhmbfeaXrOBHLJfgFxbp1svHeIpLXuTHCatX5UIL0McHILzKHSgbtZGIBwFQfGsLJnPXRt58nuWPXK07do2nHGWtXznVRt/0ABt73yOt8cSj/W5hHZEGE6O2wc1ealrwq5ViRgh0J9TrThvlFYXlHoVghqEQKq7fY8Ul0Obef7u134Gl5XtutNnf/IZNPfkz1n7n9ZaPYxnKiDRjDWs+6VgsKVdDOGNpC0HU28RHbNoSVvqVj+Kz3UDnB0h1bILloabHsrMOEA7ce6JGOPLqc/VYEl/bXHC/Ko501MBiswiw6vPUCcnf54BLgaSw3shLbcAWQ58pAO5IAOXgK2bKm5E3v9jDvqR2hbbhkZaUpI8tumkzkSpfdzKIqwT54VHezFOBPkfcQ9st5xKzwoLF43q4IjKAFye6O+9N98abh+0IAof3wQZrUzfMI4RRuLmsq5vhZR/5glf2gvG88ZynH3PB6tXjR3exrKgGDxxsYjV46ijlykbVPy/kcWhjEWFa+mmw1KGIye5DPlx6395u3Y/f5eq8WMG7eMRGfv10v1smRFzyIDy8Qng8D0764tJteniY7ztqPB1LkU0QhJug2Ry1UJvkunVOIcFoGMRskfITd+q94NR4+PweX3iXn7TI8uXQ6HgYkskncPO48XhoQ2vxi30almlYurV++jgIKywNT+V7yNHcnMRi5mX/+gsi4ZKq5O3P1k3tH3mybZQGwM96RU/unMES8260H5ZpX95inbdeZ91/vNm6H7lDH0vI+bl01CdrNm2EDz6v5nkq9pEs7dM0UWbe4Sy+sFm8yiuyo03QZps1e9b6P1gKU1uLstEBAc83R1AL01dpIAB5Q6KBJZaOX8Ryu0I/8Wq4pDyrkCikGGiTSFSt4z7ycETzAWtG5vtmIZy6n7jb9CZWacCg7eno60L5UWgDgnHEn2yC7gCSV3rJZm4a2zAa+SLAaE7AL14RnC/NFfnpAI/HxJXBTKLGjxLekS9d/I+ve92lkK6HHvWqHgyoqjWEnzbzCjvcdXMgWgKckuZqYbnV3mhBb1i6GZ6Meo0DhHRcKjAcIC/juw8IVwoH+i648StbXLqjtiyijZx5toXfr1N00uhItvJIhjQWhMHw8/t7vA3feMgKTGYM2hOwJNnN0+v+wHD7hV+19p9dhQm9yXob9korKDF42y/9hs2+6rtY0uy24jIIqBv2WcajAUdhwnHySaNgmwAUblym8RnAiVFtxvIVzHpnOpYXWjJF4zBCch4QiTdVQS669eoOLncXQEvi15EZBFr59U3W/qVLrPPyb1rnXdejzNus+9ZrrfveW/SOLAoTbuATTJp3MfVa5Ies1nIoyqSJMo3l4LYZ3VFsXrBUdEEFUGEcFFCcSHdi6ci3amrpFQB9w6TN/OJXrPMBf29V64Un29gfn2/NR6y2HpaVzj0YpwLIDFEoyMo2BVftoXcNRwDbxxl8jNJNAYUU4GSf8vXNPDoiLQk/WnxfF5elvQ37UkaAbFxoMwmacBMpSE6mKzpzdiqvcmFOuM0LbXCwfZLg8mb0+aR5RWbRI0JClqNh8atzmFATAocMrGHUkvndk6maL5kKZVlSS++os9Fy/pdY2Jj0RatWiCScrramM8gRHR3iAm4Qwcoxxcc3ylv4TFsVSVZ+zAJ/n5O8VQx6amACsBiXwRwsHJR8F9REy/IzoPLfOGXdf77dykt3S/UvoWHx9SPtX/umzf7KN/S+pHzlqJX8WjHC+e701svOsPGPPxaa0fEQClBXpAV4GXRltqBpicPBGA8+s6UDZAykqg2AZaYGx70y/tIzAmi6+zhTWPmtrdb979tRxq/bzFM+a+UHb0UZIVj5YYfdU5adBu0kaYTFp7ZYOYvsz5jQZ9d1y5/JIW3Wq7x5r+VHL9BDzDFx6s2p18lwg18PDCcikfqCmlW2BO1AuTeNOvMZxABZUI/uJ++07r9vsO6/3GLFbXuUd48PWU9j2ch6iXW4ITz9Wo6eZZhajKxakxH1dLj0AzjW0hiisMrXjVuOJaf6hHcdUS/2XrkdckDNPVdagQhLqHk9L7fZlJoaTCPGOf1MW17S4VaYu5PGlMKBKj4dJd9+4K/TOAyoD9dDgahiqn0F1jRo9TDaw2WKMEA/UzWo5cQRQsYpiQ7b+ziFwSNv/yJocNZyqSO4NO25b9OPJmQnTPjeh+LXE6G7H1tueZMNo19NLjH4xgEe+10xao1Hrrb8QcstfyCWNz97jOXnL9EJcUboYZnQxNJy7B8v0meu+Fnz6tiDzo7V8mddMTI11FLlYip5m+jiIKHygoduGj6mAsFArYsCurdxr5XfwFLtr6602T/4jk0/9pPWfvm3rPjMRiu/udV6W6et+42tlq1ZKMHduPgYazz1BCzRMmhSEF63T+v5xB4/e44lbqWVUlDcNmXF5zdrv8qXjFHmyimPXjCoUZAKzLppMsNAIHNvLecnzWG6X8SykFqeAlF7LP10Lg3trgeted4MgpcCt2obmMiuj0GKJj1slQAOb0+gilyF1uxEg1Xd+KGHr+I5k6+nobtnjTMXWeMBi6GooGxKrx/PCSluIoe3Qt2vOLq4/EEYkxOLk/v8CKDTve6ueOXxEBY9K7PdWfb++72QYhNEMwSCRsN8w667aRPBF349FlN20/aot1cNPsTUgMl21IXPQHKAu707mEKKtF/aAFhLPq6wHf2CxKUBpP2h7HQMqLbWGM6rBOiu23Qmt8jOy4eLs1OX6EsntmrEWq86x0Y//Cgb/dCjbeQ/HmHNXznTRt7wYGu99jy91ZHvPWo+/2TLLl7jmhhPtw9rFLUsidQyCvNcyaJCOBs3iyeg0VEQ9hlEpzbX/surrf0737bZn/6CtV/1bWu/8Wq9SVPpUasZw4SHZqfPlxeZNS46yvJTsBzjRjU0lPys5dZ43Dq9VE5x+B4plL23C11Zv6NIJ0/U8ygD6+RFFOQMP9qOX9SRAKUXE7vWyYgLXQbCUO8Rvx6aEmmYoXxesbhiuxX/7XfNe1uxHMTy2lOnORCqkVFBMZBwdGmUkza7YP8YTtMdOJr0JyrqyzNw+iGZKlHmSSu3dqz7XWjU6ttIiwkzo5QZyfKSLoojBRNORh6guYyBG3awqCzyMDASibJ5uIIROUaP29lheY9UgILhUEG1gQnhE+66ORC9HiZTFIXNdspOtWntF0FaFBqS/axOkM0L/6Px5U12dIKbQexHUIL85S/4mXFMrPxsfk1lVJz62u7AYKqjRgunCkcHLhBu2cmLrfEzJ1rr/55rjZ86znrb/TR5RnHMTyGtwnLgjGX+GAnz0XkkT4zXMBU06kChJcAtGvOlm2FwU0DMdK3gcu0jt0H4XGnt37sUFSIf2LkH94VNOl3f/fTdmNR8LrCw3qZZy6A5Fl/b4ftaFFKg6Rk5CB99ZCEJHw13CFY9l8hNYMTTg9J8NQnrUgkj8NNw3+0b25SOoPKq5KqC+op3xPjmTi49KezYTgOb3XBDIGbnY+JvmrZyL9eXiPapu232V7/p+ZOLNx1u2iPNq69pejphBzyUqNHhTMXzSzKqCmlzwO/A0XBfyhn5+pzGucuwfOeeIZbwzzzWGqcs1pdv4gWFDibuli5KigSmI2IfCksmwLwSu4dxvlBwksZA2FUE+uGG8TpCWJEfIVyNdBvlDuc7PKAwONhgXYiocSDodZv509Ad9AMCwyq5hhNPjZmItNkB6hT6xc1GHoxFaFNQkVNo6rD+QIWNSccXtVFA8nySTj7zhxysvGtG27lrcYRUgP38QJoYPOXMjwhQ25AAIhnszF/7PljGaY+GSdAwPExCOJULPSinDymAm/Lc8xgBjd+TQ13K3bMQTpts5nlfsfZvfsvaf3g5NKbrrfNfG8GDSU3wk+kvONnGPvpoG/3TC7Qx3rvZXyncgxBle/TuhNC+G/YmpMsHrXm6+/Z92kivbmigSvlRWP5ByOpto7y1Lm0JdH4bjwItOg/lpuCoKpRspuWVA9he1Cq5R8aRw3NWHBYUrsnOT+MZspY03vJqaCSgFR/ZAE1ql/MhLR6F4CMo+ihFbRYwS5Y7susXhqi77wFVcfup9EFaCsWYo7DKV47hhwn9fBe0Oyype9yPgvC3RiTEC/NGBfU0cNDkAGrlYhsE5ihuLDWruZGS7QOExFONUfgpyP1YQ6/XaGSH5fPqgVr3HFSwlvUmCjdtmrpgujdGd8nbs2WHY4yIYRTdNAy2s/NoqiTQFUWrx3Seig8OqeZwSiPjhuZtmHxjTfzqLbHi0l2+93EsBBQ1CY+S0Hf18yKUWsqWNgyDaDBp9XbL4PefNxhSUvlxUVQgxlAQNdAw2SVfIdBKPoS8bcaKz99t7T+/0qaf92Wb/rFP2vQvfh3CZdryZaM2+yfXWHHtLtML17a0XVhzA5uHVWMiLxmxxoNXWeNpx1iOX3tNaGpx5JVwQRvtRLkpfJAO3z1V8N3o0J5UFpUYhktj3sWiYGk20I6wEYcHGAe0ILRz5zObfHQoKuIJYQOofMYfBn5cgWXhp8v5nnAKdJ40f/QqlBHJfnYr2hVtceUOy1aMmD4Yys+3s/HQPH7WbB/iYWBpUDHD1OfpGui7AsMUjyHAwWKrC4dR3flzHsVjebjUZl0wDgoI1cbFaHN+DELsZKQDUCS4SRNdiQApsxhTgSgD7HAyvGpWOHx0oRxIjzyqyX5pw432FXeWFWVhUHcPH1LtDzqilt/LEAdyDwLzGAKjP6STY25mgI3O9k6Mce3HZ0wOEg+TUWDiQHBVGO7P3IIBPdGwxi+dosdQuAfDh4zJ7SkFghLoh/QR4bDFTps0Gi8TwdI6JV24CTyCSc67W9yTidv0mHTd72y3zkc3Qiv6rnX//iqb/bWv2cwvfkNvbCi/ss03q2/ea8VXMXnxy93gc4CnLbbilmkJEWbPiVVesdOXbsyPEx9LQmpi+XlYPrH1OWJQwJyvA+YXZcDDGwfU+vIzF0EQQGOCIOSHSEPWUgA3+GEELQlB5IPN+gS7hw+Ay10ejWA8r/kAOJl4w4HnwrTxDq2OH2OggMpPXgAhu9PKy3ZLc8uQR/FtPirTs+Yzj7cFn32ctdB/7Ee+TUJf5OG+VL0MyrI2efE3XMT94RxRWq83aEGIDlVAmATQ+KK//CQI3qVN435b6+nHW85PaaEN+wIFpipILQ1ZKS/mKZ4URndyEsw+vHLrghoyWiqjF1EX+QU603zCf5nnZf3jiIcch1JI1UF/GOYZdlo0DdCJsCt0yrLXbhdd3RpN7UdLzuSfE2nya9BxgDM+I6g3mFak4oloSIKmDqFNOj18hQmXORsnfcLx5XGY7EydwVFgTyXAvCKEGOIKZiZAj4Jx4WATvK7ycsmHX/7yim1WfPBWvfa3+7k7fQk3W1j377Bce+0VVnwUtE1YNuzsSJBka0dcOEBboCbU4xeJMUFH/uAcG/37h1rz+SekQYo8YCik9EVh+UlAGIRifsIEC6Q3BvCRFikFNOSjta1j5c0QeHpDQ+FPBzBdBkJI6G0O1BioNSJ+vg5azRzozfasuGE3kvWWS8nXgJD02I7uXq4d03NvrFO5wb8IzTt7/GGhQORXoqXZ8UHqFWM2+toLbPSPz1M8TTy+850PFvMIB8rF+rFenq9KL+xfjrnBOjsvroqOPFQRjgUnO8IBOn4k+EoeCm4ewdCs4JmtaWq4cFeDICWuqMkdHadlIOx6mNwJDGISAC0vU/L4pe9nXorPSPTjonxI6pV5N8Ma+vCBw+xgQFVzZ4WgRR6067S6O/x1+oDpQCbMzJSYZd5Yoian3MNIfBIzqbHdTmKDg4bu6PyUCK/kEDlADYKPX2BpUPJVJcdh6cLJetYSv8sGMDcaj08XkfKqUOeKEPjl9JhCRE9hHMQ81zP7i1+z7gdutuJTG6z4n9utd9l2610LrYHzim804F4PUHz0LjQW3GtHtYdWVYZLrDsxaXl7ew+E2LELbeSV51jj8es0kTWpb5+yEoKPe3pVmbiU5AOw0Ki4pKOA0vGJpRAGrD9ZnrhGk5zHCErepUtLRjU50uVDzFoac1kDAa+PTcAN3yCwru9No7MbFJT6aRH6fKBAYPPFedqARz7lHuTHdPmVmd0QSKchL0z43p0zuiPa2wxBxDCWZbKj17LwsRjDslNvA+XJePDMvvxSm33dZd6OFOoDpau7vVROqdMBeNVqsBnCNHx+cywM8Qqgo3/KWyBgx6BJnbHYejx93obhmxGiBRSVvxhwRAZJcDiBnQJLpMQzjMTOqAJ46FS54Pa5AChtBZAoEu+akoC+LLqzJdTtwwfU7KCgVu3KBI2IfGgzjHaYehwiaMPgYV5/HkY+MMFZMUZutKuc68m4wPBgRuTgUEBi85DoQNlg0DTBJOVShx/xLL4JTZdfUPmJoz0ely9k1dVTCbcjJTgA0sKAWyw1NxMQzf0638NPs1+7x3pX77PGQ1c4y5ZZaA4QQjxRfhIGN7QJCQ1MvMaToWlg4FOzyZpKTMuj3l0QUvywKCYmNRLDxGj9+mn6ejE3mnUEYCOWtpzUHstK0PmWhfzohVZuhoCbRlvwVSeQ0Pzseob2aP7kWmv97DHaE6O2WdWDSzIKLD4KwoOvaFOdK6NheB2I23zSWmmDOiBbQzUfCfYLT9Lz/Ut3TVvjAUsgdFbpwelyI+pGrXMxNEjugXE5eO0u16zUaCh7kdnIy86ysfc/2vKzocEgqLh+t3Xec7O133q9BLlGoSJwCnPEKLKqRUT1+qOqj8oHh8pNFnqpvqRBV49BAcv2bz5+tQ7sFrdBY+ZHWbVfJg79yaOITAcOujVQ6QYvnUoel0TWZaDxEmokZ2WcRFQZlVCNlrhyazdbzfvlEYRUowqsUdQ0DJXYup951+0wgbpb6HZL/Cz2B0rlSLmpPQdS6ROCVb46I50RGPqwAKL/69eY71PKToBAwHKk88brrPjYXVUS5CJf5f2+MUfMupcaBV8ut7hlBYQUz9IYliuNZ55gGW/Ht7BcOH6hL1VYN97RO2uFtL/e3gJLiWXSGrRZzFeacEnGzWwCywp+q07LDbbt1lnfx9ENAdVeRw70xD4FIm/hU9jxlS+3YjJDm6FwbL/pRiuv2Yv4XPbxVTYuMMub91j343fY7O9dqrtpmmfgl+ZDDY0ZpFGox0QesFRfhsaqghSn0ww0DyhYOubnoU2wpC2+tUsb5T0s28jXu2PKmo9Zi7ZZZHpl8jd3SPMLrY8XntvK+fYKCjK0E5e5+QosR6mZ8ckCCjqBEXz8uEAKSj1koHBCUBSPF8DlU3+sOOCiMOKh0kUQrBPo429st+6n7tAzmRLw4FFc3ulNaQgUHEnoyZY7wpIRGJbokXmE1ZJS2vTTnQL67Q4HSMhi2taM/Ejc3YtmiCrWbeZZDx82xLDtKPnlPbWgNyFCQ97ISn6FVej7FCbG5OcFvVOlKbqoQDDBzw1rPu+GpZDOBvHgIvdd+PCq4LyMWTeBursPxqGpcctK/iCDhWdp8lMWQVtaqMlTfGYLll/j/qI8vgmU2hwfsVkH7YJuCIDydgiKNSN+vgnygpv9mpAQQiZNgQkzP9hIo/GUY4ybtnyWUIIP+SQRomWizj8hfbUV82B8xOMnqTjBePu8+7+bXJuh5gKe3uYpm33OF639W9+y7oc3Jm0GqVLoIVl9BouyAHQ+A9mA0NGeGo856KAleJAfefuntAF0FDWy/NgJCCG/Q8hXNfG9UOSlNlV8ET8iFHScfShHPbrAJTxvGTMG2rf7oQ3SsPjF4x7fRMGEBuAJqCxyuc3SDSdN6v40UFMhPH6kAhqKwU+ssz+Lr2zRs5qNC9G3ygBphYCB3528MJBTiYi0EhK7Ks1BTb+WawAt+sMQZEsesSMTneMCKdjF4Q40eO+wPbdHRC0PBlIrCHTXDcG8humkhanzEeGv0Onq5nEFNRq5ao1Z/zGR1b84lCouiMwOVwhpnDwcEM4AMCTF4+ROm8+aVPDnfKiY2kha7kUPEsMp0N8PDdRDifDTSrQoILQSvllSj4RggpfbOtZrtqy3mO93AgMnPT8dflJ6RId7T1/apr1U3Zn8KjQJTkjwlty45nmmWWhETBx56O7bY9fZ6N88WF+wyR+8strfYva6jDT0MKw0EkajXkwNUxMdYJFTO+nhYS4RseRqvuQ0G33HRTb6tgtt5M8u8OUg96JgVEtcdKeUm9bQ1Pi+eKbLu3S6g4l+UdPSVkE4WWDjh4OvVNZeGrJVGLUzlC9ezpcdP27N5x9nzWcdZ3zLQBzadMBNL+K2/+ZaaIUQ6nx5HjTP4oa9EHisIKC+UAFk0+W2u1iq4Aj0x1AfSiEx0h3xlQLo3MjnHl/zCUdb66eOg3+h5edAu0Xfh8BQunSqTDSeUpVUQOMGhhnSHTQypu6qiig+2Ik1jDvEAQsO5MkfAmB3tnUCv3SHD57twUVUP0B/5MOep3/YELSDr06v0O3qJvggEiHalYix6I0NU48EN/uFJP1ipD9PAC4EOnsqAmj8DJQ+J84OZmT+8vMuEjUL8TKtlCkQtKAo6WRH2P4I7n46VSxqQmsXaOOa0LJmFwSElgLwQ1Dqwwl8dTDLRyF1GZZMetYQfoTrK8npjQOckBk3ZRGfwcqGNwYwMSjsODHi01S6siEhDPKLoGVhMknQpHLqESF3el5cCl69x0reNZtoWusXT7UG39n++KOs8dBVii9hwrpQkwKYfG/DDJZ5u3wpiLYuvrsdAgflZZpgw5WcMuLnBywetsoaF2OpCo2xcc5ilUlfhmb9ecj0Fixtb5i0YitsnnPjwc9Ihk2J5un8v+v8A6f6AUL8uxCP5eASjLkqSoqX7KruyU27T+lz7wcPlq2xKTdSoKGmyw+ccvP8gpV6xlH9o71BH5Mam4zrEVN68KlBSAoJFBADLIYzVuKt4uJCcpDgDjYFA86GfBGPQ7zo9PbaaqjnhxEHU0ixPqmKMkTdXxdAHCI0dVqg7iYivhVliRHMxhpowoEGVX8EAbHkHE6xikEkoZTS9EeY6a4ZlDQ7ARN4BbQVLvF2tSEQxnXAUR8CEDx+HXUK3VVFKnCAB1dw0E40VQQ0lq0FJ1/Fwr0LygXSFMRBjjC+TYHLPdAUOy2tquSpCUI4NJ6wGkIGy6ld+DHknhCzJJhIFxOcmmFKl1H9CgImsD58yvzJwp+LpU0XfPHTwbTg1MFAalOcMwybhDTgHSuknV8ILY37PcyHgoDhjEfBRQFD+l5oUtdDm2F5UoVUR8H5dUaKddrmp92L6yY9LRi+7qZ3NYQ0lrbUKNuvvFJvIFWbKJ3Myu0z1n7blVZ8YqP6NEf/KhPUu+SBVD6IXOVJ1D19N4veB30DkQbAEAqBqluClVoK60OtCdojPyRRXrPbii/f7f2cmBUXf+oTtpPIzJNICVfu5BToj8zgDqeYaoxBhy32WpTgyhv5DrP/RGcePsQM+2EQ5Q+7VrXKHnaHn2AZ5qIPo9ftlFzM4AcjsVUdBLBhw0u73sh1dw1i4wBBoAs2XCgARKGXHDBMmAYDQ0IME7X8zi6sE8CcWpBxHHNkVANESnIRgz6PSwpNuAmUZ7rEBF8FN/Jc1MAvL5abfHdTVBpk48Y2n1vzylSgptV4EpY/68asvGSHvn6sm0GRDRF1TQSlSwEYNOTFjWjjqW1OEB7BgPamO4RkCSBezmeJddufaSQ6bawX8oeuVHm4Mc9T4HYSNMQzke7C3Jd908jzDD5M3db7ozxtTlBPiP2l6jENLslWYUn3lDV+aptCinlCCGoPj2+55H7ZHRA6XMIxremOtf/uGpv9pa9Y8em7rbjd8+BHLXRO6dQJfYJemnPSJlPh3Tngdl9cCbbYIK0fJsAb3aMmJ1CN7hc22/RLv2HF5dute+l263zgditv3Gc9Ci0UXH+sO/7UJ6oMEtKaPqWldHlJGZAvrMhM7ZjcgSClqIoNf1U+gGXmPmA2ku2BLZbDhYMhpIZRbwG6w4QwGhZKc5k50W5jeHNwRqmHOGNj0ltZvzd91HmDLfhgq88B2iT7QKALhksjHhbkA5+8zU81fMusFVfiRwXlUTLVdahQQ2Coc4Y9zB+hQ5gpLH/sWmv+yqnWeu251njqeu2fEKo3w0+Z8DtWPm4rqBojTefDRO7dPKmXv9XO7yd4W/ThE04kXLhnkvFz62h/Th6dnfIVpEOTGmlAGHU/eofe1eSRE+Dl2zCbj11pI689y0b+HPV4wFJ/pxOrAl62ZuPhyy3n+6b4UVQt0cIkwKn3ZEEwcZ+uwPIyHwMx7lgyrYkR3ytOY0WfvNrTsRJ92fm7663EUrC3r7TGmUut+XMnWPPXTrPRPzhX+2cLPvRjWHKtSO3IQjGhqEjd3QcpdY6B8lYYjFdNdWhR5Z1c7u619l/foDuVXJ52v7UjaeppjKUkPS/2DdqNZYOpZI8H7o/IjPzBx0vYBLOq5UFUZUz0vHt4n9sjUhf+0EhVkF03Ue1wz2WG+YYNIXumq6GMFoyWCwz7QUlSR1dewDIw1mqQYFKgT0pnc0YJHU62ifTpJw5clnY7lny8u0WaLgpN1zmzqVKMq+dT543YdfQ5eHZoBBOp+cwTXGuoglBuflWZr+BdDSFCDS+CCD5XB8O3eGqvCSOvd/MeTXTxKCl3qwQRsSqOt4s0lGPTM3hYnmkDnG6liXAyUddF/5S3+gcV+okBECI5l6VHQXtC3t1/vg3LrS3QGCAwoR3qbh/idz5wl/OsxfJVPe5pVt1OmwcwIcB4d08vCpzBkpJLRoLCin3EvTseLIWz5AceeIB19biNvPp8G/3TB9ro31xko295kD44Mfrq86z1nBP9lTgcENprY75KEYgKHggeFlx9TlICdXeND+3HA6nc9C+wzOt+easV38VykwKqlq33kIPkvsYMm30a/shmoMFqNi3VDYxKCBcOGdIVBkMkljqpyMvD+twewa78YcE6EKxH3T2XYX5h6rRwB+ruCu12WRRd/EC6VElUIrFL0AyCXOJEkH4VyBJsKQlPKnUy0uBgkCYFr6Ynzxjx6AG1uIhPbQrjynkc9SIFTagF1FgEpt/njdBhrgRqbbw1T20uMmalaKPcfHyFn9iKBEWGhtX42WMtWz+mZYWCuvzlnqLLCTApSj/nKHPYaHNuSjcuXqk7fVoO3TWtNx5Eu/BBX76BQBv8vEPHr7ukW0ICBSuWZ+XOwmZ+87v6JJceNaJQ5bIx5ZVNldb+mxut3ICJSi2LeVdl9Lx4TGDmhZdY8ZWtvp8DTTE/Y5ELTm0KZDbyW6fZ2FseaOP/82g9DsO7jezb1s+daK2fWq/b/NkqPoeJZTNf7KdT8C7gB6CBk6AysgBeGpVHQpr1ZOqBWpzvBUZH2+pxJizrJeiRptq2Qso3QTkxXvLJy3lR46mcjCoPjccTLUhBq0Nxkg0T1c57tlX0w4h6K/ygqKcR1a4bhtPMRacdqIfNifZsoRfhel/wEi1JwK2YiRZeAu5qzsVFaQQh0CdwEDgvBgtvhXMicDCSyNvfD1tp5eVY7nECkU+IOPKkPHFRWfsY9Dn6adwT6jGTm5MlIiMffVSSm9mkQXhkR0MbgSDo/tsG//Ek30iujyFExGgbgqlKbCp5BLDswUBN6oyl1jh3Qt+2K3d2/LwY98iOHYP2MwrBMqM7dHo27859aCuPKnCJthSa1AkQJnx8ZRECIYSyCT7AvMTG/vp8y87z1wrzYxT8bHv3X2604sMoOwVhKi81pe4n7sTyaI/egmCnYpl79jJoSOfY+H8+3BZe+RQb+T1oRs892Zr/53gdVlU7cMRRFvJdUrzzSWHPMoHMlFXlOoKorFPeTIOaGl+lwsdy2P88rsGbAOpn59OPHJBi3TPQh7290MyPRptRkKeCZNBa/X42x1giCsNpQ5DLThSVNfHTXZUrhVeAXzI5eN1yWg0MhilRlqJbHtbn9gg2+Q+DqP33AvmYV5hU7QH3sAmEuzc53emgofCTQx9JDIrs4R6iVT92wyA9OmKAJ6VVRYQNkvbBeFePcUjirz/vdnGzNrXgwFggQJB/MAOhYkk2McgVvuCgn4b+ZFdByQEyHzTmS/j0gDC1Lp2vWmjl17f5KfXF0LS4x8N3S3E5tguaA4Uw4yIZpuxI6UceSjwx8OT5Bcu01Go8bJllfPPALrTH7TN+hw08FFrlxlnrXrLdzzqx3RifSfANDstGoXEttOw4pMXXrPC9UozYatrYn5/rj9qsG9PJ9/YrL7PZV35X3wgUWFhoS81fhZb0Lw+z8Y8+yhZ85vE2+g8Ps8ZFay1/wErkAY2pLry5DOTyjX7WIeiy3VMnD4BEHjmBFqYzYtB4qCH2rt8FLW4zhP8tNvu739YLAvUjppT6abnvewF9xVf1bEN/pH01nUOTgEcY+lg/hakNU4PSwVD8lT4MYtyyjThmnQUIR5QGfh+cTqr4EtKYFiIMNpNsLRq93+1JDVePVY6WCPeBhFKAtKAzveE0A1mng1U412SRgjiTg+5IhZfoUPEkMtzemU4gS4T3UUuvigAsbFmPrxchkE/vq/wAQfqAa0pcdwqZbiLGHkHYniGTDA7nTaE1d1CI4ArQXaNpYNINg2UTv6bS42tKqCHwDuB4ExMAgxqaoB6boa3lCcrHk+GsixKqUlGVKxrLqjZAnOQsr9mnQ5fF5Xt8P4mCb/WozvZQw9LjQ2Auv7rNtVAu/3jeB6b40mYrL9uhW/75qYv0mXqe5ueG/Oyrr7DZ11wmAZhfuNyaTzzavw/4J9CwjlqAFFObqjjgOXu5Tt7ztbvURCiM2BqE2z6FB8A6JCYP0fR3uvwEXDWtma8h7vz7zdb56AbrfnKjtV9+qU3//CU284Kv2Mzvfse6/7XRCvwQ6ABsNcB4jdzd5e4I7aPH9QFvZnCpmaLz7mtTr6auCSAWXJ3TL6mX2ukpKi64io9BCKv4RUgGoFekxEuofWHIorBEc7Sz8fx+qUmlGlc2EeIi7LohrW6CThzILXTaRYH28j0ptqBC2aiwEskbmf6BqB5EA7KOEYjHDZ1+ISqHoDhYHuR8IycmOG9tNx6zBqo4JgcGlV4/q070/Lw/fcDE3hltp5MHYalsIgFOdTvcfYSvzpHARCsvHPSvGNMvvu5+QUPR5jjPKQHllllMJJR5GQQX/rqf22y9ODtUT7bmllNF8Ly4f8Tn4vRIzLa25TwrxX0w/MzmFyzVl2CkaaKOGZZ87VdAy/iPW3Quq7dtytqvv8KKT91ljSccY00sxySgwJetHtOBz9bzIZTe8mAs00605i+fZq1XnGPNnztJRwkoTrxobFNY0hZA1Sx2YVP9MOiCMqQYXpN6WFzAwaUbjytQWPAg60wHS1ksW7GEo+bXfReWne+DkPoIhNFXtvoHIzZMIybKNIb6c9/str1oGwipmjaltJGHl9rdTh0EPzirZxkZDCOhj//eBDRCLvcUneFkIAvtwVSiZUinW36Nc8aHofJF0K90SAdPajtFl8FFkyT5acvBaOVsu11gDX94wWr8sIjqELTDHQKIdpgID3rwEvWwOVFg/ACpuclWa2Ci3uDqHBJhkyyg6+hOP1hBj+h9viFwAJ2wyEbe8RBMnJOt9afnW/PFJ2JCQgu4e8rTFMJRpQinuzVA5Yyh2gf9DKIdbmKYr88RXDAacMmmc5G/PVRLE1aUbzzAL7y4MYE0eLGsaECLKW/YrefdGM0vNTthyAvwIeDl2odpPnGdtV55ujWeslrpFFfttvI7u613ywzYkBP3qHbMWPd/NkDzmpFWlZ8OYX/yBLS8RZYds8RG3nCh3mvVevEZNvLys6z59PV6RKdxPrSkpRCyvEO3t6M9qcEiprrIR5uAm02RnE5mPKdLgLCzeEeS9d4NbfDqHdb5y6tt6qmfxdLyW9ASt0Hg7MJyeJeVN+0UrzbXKeiv22vF7dB4KNRQv+azjteL9Zhu91LwQuC6kFIJBJZRxVApwuU+uUEqt3h7MZhLdWqS2qfDsnig3h4dTHT083CEP6SRJ1lNM1oEiFGOAVSZwNSDUzz+0KLppltFD2v6w4so+g+COWoqkD5XWNBpUsvJjjJE2IGAH7luiR+7wvsotSbtqoFTdHV4JAVbTuevujyRFd2DPHoKHgA3RVsN6/77bVbcPW3F/6Yn1DP8gvKlc0qfqBwCk1LaRFWeYS7HcLZzFcNRjx1ctEFnS2Lpkz0cmt65WCpgkvNxGC6zyKFb/IvABM2nuB5LNr7WBL/+ElNzFEqp4qK4JCC+7oTdss+aD1xi+TnQmu6Ysfy0JXq1CN+BXu7tanOcrx3RG0Afvtryh63VYz08MT/y5xfZgk89Xo/ISHiuX2gZHwfhspAayTTSpybGpZM0JRaCmTvC61MthfvFwXbmvk4Y3nVjB4GFZ4+0bPvH66z7oZut+45rbPp5X7HZN11nPZ7wvnyXDlPyPe3dj0Nr+vjdKEvHWr9+uo1/4HE2/pnH2/g/PcLG33uxNZ56tJWbpiB0J7yc+DHo8TP3VVH6ZfIxhzLUaOHT++BvwLKbZWWNuJlPzRQ/Nvwaj3giWrIHjh5UGEyfbh/toCVyjPNMggyOIJAhMokOryK50NPwzbKZrOge1uf2iBAQPwhSLSqwGgFVqWaYT91N1MNpAnV3HVlZ4L+rh6rgS2zeejC14ujXDKhIdESybkdfROx69JrTAQKf1Ss+v8m6f3GtdV57lXXfc7vv+fBdTbpVXIm/CtXgqhCE/QLmBMtFzsFYvEZdiKoGCIINdZMPP+u08nV79HI7BmvpiXZpnLfUms9er9PY/I5gea1/qKDKKCUVfiYpEnj4JZv2n1xps7/zbW1681R5eflO67x3gx72bTzlaGs9+3hrvexMG3nNBdZ64WlYtp1grV8+XWe8dHufmhGPG+DXRgmzN7mk4YRhnsMgTyoHbfUbbXpZJzqAbAH6ID36Q+22d9seKy7bZuU+f7sl93vab7nKZn/vcuu+8xab/YMrrfPPt3tk3q19ANrlsSuhZWLphUyKb0JofX1n9fhQtAeXhnzh3vi7LrbR17OOJyAcYWgfvf2B+UehKtAfdNpEWv5Ba9LHL6YgsPl66guXWetpR1vzbPwIrB4P1n40YiB5BoRhgDNLf0PFnRWNjGC5xYJ2UiPCUwmqhMrLSz+MrEVZ7t27rYdftsOLEBg/DGo1lDsM0w4z7A8aEWG02SpDrVahN9vuop16/jEGNW6CuHGRVICJsHoqcqfw6gobdO1pMHqiBSpuBFD1znlYkgfsqO53oNJ9+E4rr9ilPQkyatApApF+xegiWc7hHA4A8JIzkto/FkMilKj5UaH8uEU606QX07Gx8K+9GvxK85UrfOcTv4LMA5DFd3boYV3e8dOzbYHINCWr8czXD9+J5S2Wa/lpPBW+xhpPPtZav3+ePo8++lcX2sgbH2TN551k2YpxLF0arhFROyCqItORMqj34zAYFMEUZoyCMuZ8oR3vtrahcVHAQQDO/tW11v2rq2329y+1GQjRzt9eY523Q0P6xla/WQBB1HrxqTb62nOhZS7Tfp2t41dlkNYY0jx+HEtTaINcskGINn9ivfUosHhXkT9C0R60uc+3D0tQ1vHUZZaftVTaVHElhJTqQ8MGi8L30afARQ/S7n55u7fReMtaz+GRiWUSuH78YDCZKvmg+QCGgyaInjd5gyIeJ9PTD2C0fmI1O9wO/shh6O+ZWM3XThxe1Ebl9w1Vrwb6wwTCz3zCDNPCHzTaRNAqQEDx83s+4gdC0KBq01pU9gYHdkDu/ZJM/UH+cOJXKLnFzQv9JPCXjRMaqjkfx+BeBR+ETT3PyIiQ3BX6/ootlSE2eR01PgTPlYrHGg4b4iQTytbgnSH+qtcjYbIWX9hqxcewjOFeB1qy+H83WPuZX7bpn/i8FZdsEd9AsVJZ9GoVLM1G3/BAG33nQ635olMsf/RR1viJY63xmHVY2qFt0C7UtvT2BaaPhPwXPcR1FIaITGq0ejDBxofRxja3gaDVdD+2wWZedal13nSFzTz7y1Z89i5fGkHWtN99ky/Fv7jFCk58CC8+GB51yh+40lq/drqN/OE5eneVPq+F9PNj0JcrRiyb6en1yd1Ltlp+JpZxi3MsEflgMoQt00jFIvTFG/wA5McvttZvnm75YyCwsbTt14Hc4am7aXt7aBxgzksQcslIZfOrW7Bs7FjjIqSVFg1EPW+i8usH1tva+40XuGvlYD699Cks9of4FK4IEcVR0YMAqPEQlGfbep3G/UpI1VE1SQL992SGhdNAEx0I07Nl0en0OiE4vLVhQjjQTxKhlOCRzXDac8Ej6MqL0sJ/SqfqUN7eP2OJZccvsMbjVmm5wpf8l1/dbiU/2U2elIdHDUIieuKeYHJqCZbggosB+6NOpds5+3EdKT5+mXkXkrf0qyQjEoy+lcc3c2K1x6//8s2V5aXQprg0pFAb/pkIRFoQzDk/Dc+He3knDBqbTUKr4PKNDKlzJIDhdkGcaEqAgJ981PKovUnbA6/OMoGHbLwbeMdefXhi5vcutenHfcpmfvrz1vnr6y1rd7BUu83Kb+3wD0dggutVNitQ5/GG5RcvxzJznbV+fK1lK1sSyAJPc7fBmzWsvAntwLct3D1j2RIIs2MRfz20qTtnrPgq2uPG3XrvONtLJ9oBjQmUlWeaZl59mbXfdCUIPWtCSI+9+2LYR4mvkhC0av2dLkAKxw9eef1u35SHQM1XtfR+ru4Xof1BS1PTHQBKgUnTJH99PFV51Owqd0SSO0WWux5V5a+ZFNbrNfZmK/kt8cOLH1RIpWLvh1rNZJh+mOEwmkDdXUe0K5EVbb2aU1+MYRTtSZBDsZM7IGEDU/0YMXCAIdmK3Efy1seZANU7f9gqLWF4u1xfJOE+CJ8Zq57498Iwjqdez49UGJUddFq0/T95+wNpGClWhf054ed7y++YtO5/YQJfhmUoBQD3gbjk4mFBaup8KBfLVn5gM3/0Wsufcaw1//RcG/v041wTSLJmYIbI785qX6mqK2wVHmCjkZ76R5AVvPT0RVVvT1ufr+9Nwv7aFuu84wYrr9utPLrfhjb0sdut+y83mb56Q+GLsjd/6lgII2g+60YsP3ehzmbxne2Npx9n4594vLVedob6RAdtsZwrv70tLWNZLhgKLLST3r1F2mzPGs86Tkvj4sq9WP4h7YVNf5c72q28lZ+9gptJEHy+Dhpn94MbrPvuW628cqfC/BGWqmbJiQvbotYGfR60BgUe2sClH7S4a/da93Nb8cMx7V99TsIxEL5IgaiSFxBSDxTqBA/X8RD5PTLdVXfHwJefFxoyQaD2yh29G/X+nMOKaPofFKlGAyCN6dIeNqRzm3GuMBpi2F1h32y3mO1225IHMJwgLqjSwFePpSi0SNTYSQ09kBzcisRLGIfYk6Hbo6NjJZygSTwcqv2vYrnz8BVa3pRfw0RYhF9sReaFqaNMyd0HaU50y0VNVSo46iWsI5JiON3hr9DI/XW9L/2mzb7sO5hk0O6oLR2/EJrFSms89wRr/tKpNvIn59nI2x5sY++6yEb/8WIbfdODrPnsk6B5YdKmPZAog8pIQ0JkTAu286R2x2VAE6wiElVq6Q/tuKBh3S9tttk//K7NvuJSCCNM+P/daMW/3OrLN25On4blGCRm45ErzbZPWuv/nmYjb7jAGj+9Xksy3bHcU0JgbNN7o1R2DIzmM060xiOg0UAr5GHbzof4iXj8iGicMElcINjy05cgfiEhZ3wkZdWIf8yBS0AeeuXDyKct1kFOfcSUAoX14pKWmjNr1C6s4J7XKNJQnVMerHJUm/DBSgdMLQDCU6+0oTDioObeJg/E8k7oBNavMZYTGDtAd2VSsnIrDg19AbY6/IlPoYokBwjULukWgReHBBaNI8+yXdkpscF4+PDDCikiasK0aKJW4R4OJ8I9zENzQHRnIcvLjPfMpbKyEaW6UoDIH5PG3UqNhOgBBSZEeJVlsms8lRNBml7LRzXhtXmOX9l8KZYWj19jxWVYHvAgn1DPJA1sgfZgXv0iJp6K98AIDo9XBxPLrPHoNTbyG5jQf3K+jfzNhTb61gsxuR9oI38G/+vOs8YzjrP8rGU6HqDjE3z9DDWtHrQjTyWlm8oaGTnRsX/mLgM4ybihvZDSkQSG4MJ+ci4pDTr8eCMm/2c3W+/b2yEQZi3nF3BOGE8v9gP3EvwYPHQNfhhIw8Tl3UEuLffMaBlWfnuX9W6bkQakt2gyAwgqPg/Y/IWTrbh52jr/j0JvkxVf2uKCB0xqc5RR74MnOHZQnmzVAmjKqy2DYGqcOWE5lvXNx69FOlgGc4+NRwRQBn62vfO+23XiXqOXRzhY3qhrzapsVrqa8CR6AI8bdHkqfxxlQB3zc5ea3qmF9mOaHDuJU9e5ICUMUL1owKs/0hXGPMMpUaVwkj11VIJlU/mcItDrUQFQOT565e4s+yIa4/CCzfyDoKrLARBVpGEeHCG06/RA3X1PyKZmuCdVtOO1uewJtm10FBFnSPwXJUAaGcMNo0lEm0F13kEwqIoGT3bWcuu+6yYr3nOLvpTbuxyTZVO6C8TBmpIiu7KkHx7+lqVEGFIDQjRIWBafRA5GqjwDqKcUHDphvnLUWi851ZovPQPa0fGW/9hay85epjt6en0+tQR+7aV6jq1elr67nq6KwT8QRWPbs5xkYn25xOSdzqt2WPnlu634wC3W/t1vme2DAGSvA4rvTsSFG5MzPx/lmoAwo0AbGbH2666CJrPWWj9zvLQgHkbNlkNzXTmONl9mPaRX3rbXl1f8biDPVY3lWh7y/JPOWLFMfGUN4jSffLS/jYEaFo8RUMiwEKwPDJe8OV8SuKplJTQxvTYZAic/eZEVV/DMFITRR+7Qe8O4b5dBc+NXZIortlrzsauscf5i3SHkl611B3MYKgzzjJqHnegs70bEvX2fnnXML1imD0j07sJSjx9iRd1c6EScucFUFZpYVDca+P0kPg3B6efufpo0oImNF/8x8XgAhX+UHxpoPmqH/ZEY4gcVUnVEbYlwhwnBRAzTwk2EPwwRdoXZ2bLsdvhmajYkTZ/FmzJNHtAVUg2QGsRAG4bxqf7LjQuDhuIM+DDmeeel/NwWK2/lgMJE5CC+EZPnMkwe/NL6myM9Tf/dYpkoopJbCfGaXJzwcsENB196KD/TqdXPkeLARIiKnGxNSGozFA6QR7qtPQvDDfHgighRT0VMbtAimJdw01bzwKEPV06i3t/dZp23XG2dV37Tuu+7wTq/d6l133mj8bNVxWc2Wedjd0AbQFmUmDIBWDfUizchHrjCWm8+T/tLvQYEHYRn46HQZCgspBmBj3tTX91iGbQLvsUgP3oRJjZ+ELhpTxZ+/PSYcf+OIOupHADEy89bjvT4VWBoZhRoDI62hVDlJ8qaj4ew4ee++IgP35DHYnLvbrLwekLLzBdAOPFbhdzn6kKInbVES+niavT5hmkrrttrvQ1820PUMcAGi0ajn+Fw0E3yqAs9ambdS6FVwu7xE2GoF9/ZpddUoz8UNV0PBIUmFpUiZcnsBdh8CDngZB+TcjOSIrpdxeN5KvphCo4ta0GtPPwIIXEwUKum0o20w016nSfcw4gm2g8QUny8qptEEJBY0arpNwBO2GkC9id5n+ZsuNSCHImnipMAEmOy4/T8GL8IfCwMhJve/cMN052YtDfzJWUpDaTFzX3P0ie+u1J2EpQ0TDRcwQVb5YBT8esInn4Q7aCKxrju4GUIQaPNfOhm7ORmmUkilGiUyq98BUz3PTdb582XW+fvrrHi43foow75WiyVLlhq3S9ss+5H/UhA5+9vgOCB+sa4GvUpD15QRgqwTJMA7QjNSO924itcuNxh+/C2/9Y2hMhyfT694BsVuOxqjPhSjZrG2nFrYEnGx3ukJUbfoW+ylQts9I1Y7v7rw63xnBN9rwllEAeEVL5+IZanTSvef4d13n6rtV9/pfVuQh+OQrNj2kjLb45giXfdLiyJUS4skdXX0J50l3D9mDUvgtCiFs0fh2GwvqpzKpeaARcaCFJ+n5DLRmppPLumO8cPXakvS/tBm2pU03OPcL6ElEU1FWCrC4YQ6TJI4or/ihQRnUZ/t+BbutqH/bk9Yo6WvddgDeuGoB0CiYgw/raTHibodROou+vIpqc75Wyn6ISmwkGpzlAorhykjI1GJU8s/YQYwKTJmcLYIbJrbqIeF275qAHgl7/BjwlQxQ8tDNAA5zNY1B5AVP7Ik8koKaSt/TO6NWKYpgqbkkhXWV6OqsjVJVCP4aC7X3q6whdcw/4EeqvI9TAva0WhhwWa7kJT2gotAJoktRpMLr5NMj93CZZPmMQ8Tc4lJQRM919u1oTnkxWqpfLgBQZaZ/e/77IC2kPx0Tt0AFWfbdcvNjj4IdTv7rb2O27RA7idD95p3c9Dg90xZfmpC7GUgyZy86R1//l2K8HHvtHISmXWcYZFI9Y4EcsyhnmQlwN18U/EZ1byAefVcN+4zzrvugV5Ytm6Ber6JTulNVPDk4BEvGxixPJzVlrzxafqQXN9ixFLQW3MU0ilvPtgXT1Xmag/NEHWqfjiJv+Rwz837vMzF2JsQfvjkwy8g5pi8uo2EZRBhJ92mBBMPuZSuzNEdLjZDsmwEBz+/jOlCM7GcNJ7NmvtJip6+MFuPVhgWpEeWyP8dBPhDrtu7hVmsdIqilLLPQENKLmS2tU3GvGHHDzRCKSVmGLmM4y06EmFJZsgn+LI4xa1J75l4HTeeaoBA7T8KicuBBVPbidImAqpwxGk7JMw9KxFSDZBN/KBFdEVO4KFAc9AbAfiM3EQlYQC61y0FZJsmLpXfvB4Yf2PbgioxmPWWm8SE4i9qP2etp+6P5Obvpi03IinxgPNo/vhO3Rqm3uIqivTTJXiWaPm047+/9p7EwBbkqpMOG7erfZ6+77269f7Ct00Dc2+y4AMIiiOg4P6o44L48oo44jLzPw6ijIDOiOu4++IbCIICijKLqvddEOv0Ovr5XW/1/32qrrLfN934mRGZuWt93p7NfjXVxV5Tpxz4kRkZOS5EXnzZoas29Dr4/WgPi2ZrD4uUfn2m/7f3Bsal67FhwNmUJheDD6JQMUlFmaxeuYSH2DHi9u8qM420gXBqvjHDxLyUuGEM4X2h+8p1Msa0F49CA/Lt8HnDuqkZZsZdPkbxMFNh9ReAQGm9Zyteo8gl60DTtA2dOxeJ9bN2TQDD3lWVAX3n6tPfKDxMcFahWGOoqD60AKWqZhRYozZvV1eXq0WuAe+LaNSVzRQl6gI9EiyUt4UOiTMy2fU0wCMjTvUbWfsERT/plzucfc8EWmeif5tF4t8qq8mR8rnOLEw4G/3uIZYBOtoFMSx5gmhw2hMVCDvvENlKKciOnBKkV+gzwEhRI2zp/X8JP/U58DU4zY4m+J9RIuQVmw+NK22KAWwHvDKxjqpFouBA9vUwyLQLrZVdtwfNcNONu0ewZOaJ5GsnBLg87ZEau6Q5QkSfTNwXLlBr2RvnoFP/RduwCwEyyOcXINrMH45i2LxbjM0r8CMYN/x0P/EvjDkEyzhgyp5Z13sp/XjYTiG4ER5rJZ2/ONLP5uXrQnt79weem+/JQwx0xnwSwre0Y6gYfVgWbauHbL1LQRDfMjzhtLcj8H60LyaClvK+EBAzFiyTTiOaAKDIO+ZYoHsLMxkkO1fjzrvw3DjbPB+1MvAERMfrjf2a5eERoffOqKf+QUCyg6//qBeRcVbC/SD7hRsAEUI5v2/vxtBuBPar9yCZWQ7NBDk+CsGPrVU+yF4eQ8eHkiSvsxRU1dCdX4g6XIIoXMj9UCf1ME/98NYbXREmo1jw+z0/7iYeLRBKoXvFilTGqB4ericSPkUdbIcA3yAz83j8yvtXK8xiuwYoGNxEKzTmYOSZThiST1R73Iz9E3iM+YFCI9jeXDhat1no2/JHAgG/fdj5qDrJvEgl4BWQKiq8af20bXypCigMrE+ymFgQwSqKKZCL1Pgz3P4g1qcQAyWg8NYmrDeh+bDwrtuC723fC3M//p1YeE3vxL6//1rmNXcbt8m8eZBnFB2DUWe5VNUdSQyidmGCDYYswfeysCZjgLHPZhJ3XQ0DP7+HvvRMvtkdSsM+CQD9NXgw/fYW186CCjwRM8OvTnmBZtC+wf2hNbLtudVEnq+0obxMLj5KJaOJ0L2VMww9iAwPn+j7l9SsMDJrhdM3DVvj0P2w5E7iQTUejLmueGtA3uxFHz6xjDx988LrR871wynEfB4vYlPB8XMrrEGS8Yr1+pBfSwYXeoCe/N520Pn3/ONN+vsFhTsM2eVx7/nM6H/j/fbU0i9QF4QwHjjt5R6qQWmgxn6rXEuPvjOwpKZj3/m9S8hLcSc9WC1H0eBpT1p/IgxP8rkHRLzOWBBO7fFUEH5I+3xtt0gdprBkfpI4bvoYD4d+Z68jjodkfInw6DXG2KCnZw4oyAD2MGzneaWFzwoEWmAIkvqzhVFKkBAaGyesCWff1KS4CQcYGAO+RJKFCuCSgo7+A7xMOSgK42i2BDnVA+/7eEzohigEGj0qnTMKPiJvICA1PudG/VR0MAMYf7N14f5/3ZD6P3VvtB7xx1h4W03hfmf+6ew8NvXh97/uCH0//zrYXjnESyx+NkRkbZXZzXqYeUawADJMXQ9bzjmm1zOWx36N/JuccxIdiG/c1J9kJ2Pk43LJ36RwKXcVx4K/T9BfbwwxbbjP+9WBKLuf74sdH7xiTo5/at8u54I02mcvJuw5Po3O0Pr1TvD4E7s971YEiG4MSBxyafXemEGpKc5VGcugOrKxcZoi+PIH4zzto3eZx/AMR0LzW/ZpH0JD/CN1Vi6yi+WetiX3jUHdAd/6biqjZhy8b4rBP3+x/ZhfxF8ODubx4cVP7Bi3XkxHPTB7Xzu1oHQ/+KDYeEdt2O/sMy89nBoXYAApbWVwxtOmlbs8rJ0JGBEO0txvLmAvvKxR+BsQaex31iLjU3Kh0dP9OdqVzGPNx5pkPJyth/lRJ0HJOfr8oTLTwW0G87zoVIYoF5IXev9G8EskwZ6zOiUJ0/4WeKUkMMkTz6NKA6KeJ/PMzbqU9aWfNEOswz+wLXuZHEUVcMGyWtUXowRDtbhRNuu89yDmcrH+MPZfWH+P1wd5n/my2H+DV8K8z/2uTD/+i+G3ttu1ExmyGtiO6dC+1/tDq0Xbrb36vFFBTjxsh0Tofn0DTgZHtJzw+d/7suh9+e35U23ipN2k/WRSl0LQXjfsdBHG7jPzRdtQ2DifUwdzB77mKndpd++Bb2GHb2NWRDbMPz60bDw+1+33weyX9wltjpdeJGdX/dz5qT+dkoTLL0w2+h/8WCYf+M1of+ZB8LgxsO6Czw7E/uEJSdv5tSLIHip0icgBNzkiLxfI+TW1Vxezf/EF8P8L3wlDG/DBwyfz/4AgiECDGdpegvyDUftbcoq5CWdGvi188Kf3YYPglvs/YdYEuc3+MKUu8QSvPWg97s32SyYs1leh0Ogb/LRLOcgSC2gjEfCvIpyXYR/TMeeEkyy2DYFXefDXoUTeylwTKJTC2fI4B/n3OGx+c43zUwq7ReC+WqwSWVpItJ82qOuXwrD+V6fj2uJ2RGQ9yQAxO72zhdSngdHCTxHU7UlOnjuDeD1jCvXYwmywQKS24PvfwTB4gRmEol5wgo2s0sNIJGIAwRy8MODJ0L/9zHz+fVrwsKbkH71utD/9D2h/747wuBv7kZQ2h8G12E2dBCDmt8WIXDyeg3Ltv+fvaHz5su1hOGypfmcDaH1mh2YHWDZ9Oz1ofkvNofBZ/ajrQh8X8IyifcRCWwTExsgQRShfZjFDf8RgYaPL7nvWGicNRPaP3GOXuTJpY++yeTryb+GQMkZDk62IWZevEM/YzBjBInHzV2L436rvkKaW6Af+Ru24Y0IHpiF8ckDg5sP6w3H+gH1LNqNPm++DMGQs7dDJ7lk4rvFDetlMJ1FkD020P1dvOVhgKDaevEWLaOzvZNKzWetDc3LMdOLQccChBoOgOfPfP7XLaH/uQcwmwTPG0Hfb8HcDmwBvR9xPYL5nTjfebEd8bn5/PWh9bpdejuMjUOWYR0E86SFjFsbQ+TdzluU1lfoHFYWFBvX5lYqmpYhH0s0Gocb3ePflNektL/GCvRXF5zqElGlsUdG4/jccJ6/w/ZjT5I2QFDfYgOlHPIEAm8fULEg+NJYoEMm5pWiHe29suhTwMnReNp6O/GY4iwhfP1IGLzndnsBgfzEIuQj7BNdYRMZ+gcnmT63dM1o8OUH8In79dB7392hz5tHEZC4tNKnLx9dgpmNAtAzECR4AXkc/njnNG+B4M2OWCo1n4YgihOC9wLxKZ16Owx/p7ZrPHT/6Mmh/W/3wi+WHP8DS0UuJ1U7k7Ultlysro/BpP/5A6H31hv085Xs0nWh+dzNofld20PjgmnNLHmiN/giVfRJ/8P7Q7YVy7Uf3oMlziGclFhGoXlWQ9xX1UPEer3fQXRt6MJVIXsOZq2bxkPjbASNjd3QOBN0Uyc0+caZ9W30z/7Q+8cH9QC+/FhV4bvEFE14s2iTP72ZxY6xHLp3eOvx0P/Sgzgk6E8+RoW/zcRMqveX99orzBgsveX8Fm+sjRnprWHuN76G5SA0fOY7gvTC790SBlzy8qK7jFEFxkT/CziWd2GMQMS287gxMGbrecEcRnE8CKqGeTLecNNFC0BGgsvSwFVF7qkwzj34ESnAPBL2OUOQGs62v6mCVLFfhY+4R6VEHZPzLidSnSPla3H8RL+H9V7fB8pIUJ0fCDD8h8xFhL7pyI+WA3mWLbmnDW3dATb89uml2205xWsV/BnHpq79rAKzFH5iCu6n5I/wehmgsDd0rcGINIcZxLM2h/avXxbav3Sx7rbmCdRg4jdlcX8UHDdioO/mA9sQADgb4ECnEstE3hSY6Tdp63TNqPksPsYXsxrelPlhfNIfwKzo0Hzov+NWBUXuRy3YLPql7Qfv0fUbLm0bO6bD4BvHwuBDdyNoYd9fsAWzHD5wjxfNqR9Du+Yw+9sXFv7gG6H3pzfLmeJxCelpRY42JuFMp/0jZ4fW87F8xQdB+0f2hGzXZBg82A99BA9eoxreg8DIidpXEaT4hUIdYtcKdI2k7uaxw0yItyCwFRlfUoGgwWUsl2Capd59IvQ+eX/oX3tQr5fXBxK/sNh/LPQ+chuWut/AbBH9+zx8aKkeeOL9U5zZKhoh8bChXxb4ZplPPoDlIxrAIbKho5c58M031jFIPlD9OJdAZ4vBtrvGzo1UUiB3BxWHvudZFT82yUgW+1/AUhe7cajReOU31TUpgj3gyf2kslRXp39EOD43WMDJifWFdSYTnSVdanAFWVEcOvQ0D4QdPCQdJUrA+wCRDjQSwT/J3IQOeRGYS41X7MTh44VWzFK2T2B2tS4Mr3kwDPkeNs1OYpmI9NgXoJBDyypge1hjdjmWGS/aGrKXbpNUJ+52zCh2ImhxMB1EN6xDEHryGiyLZjDTQhv4C322ja74WBk+J4lPb+CJtQqzn92Y8Zw9q0cf8+5uX+r0/ujrmjmorGpnsvboBOOTAHgdhXp+7U4V+pO3JPAO/P5H7w0NBNfWCzeF1iu2htb37sSyaWPIENB4JznfB9j/KL+ax9It/oTEvFtdtu8O8P6BMNHRQ+yGOFGaL9kesmds0bKSv60bfhUzFQRqfgvHoNHn42k4y6zrZAaLVBzdC3wtFgMGL9xvQf9uR8A9A7Id4OGLfcd7sgZYznHJyeCz8Pabw4kf+1zovfk69DkC8VexxPtLBGt+u7lxLLRfiQ8w3jPH5R2PFdrV+8g+9AH2BSb6JvbBXhhgKdt+FR9BHBvkY42EvMaoFJESpEXiXywV89ymfeq0AF2VpN7f8kRiHr05rWaDQYq9dNrhwePRwPeVvuoSd7Oa9+RlyZ8KhvPHe3yqVDGTih5qHbh3URw8GJHlwbNDSfBAOB+bxKwZGjhj0YABz8S9oB6fhs3v3KXlB0/g4ecPhsHH92NWgSXAe+/QtSvVGf3IJXkyhFNAy6lomI8Xvm4bMzT+EJYv0+TMqPWKHaH5lDV2fxKsuMTLnrBWbwDOrlgThrzrnSctfXA2xQf18Ye0vC/p1qP2nCToW3yRAPIZlzoIPL2/vDMMb+a9ejWNy7DDvA+Mty/EH/7qXh7MpjgDaGLZx9ke79bWt5ur25jd4ER+F5aqX8EyFQGccr4Ugj/O1jsB4dZScixAxHHjDIJTY8+Uvk1svXKnfoLS/9S9WEaO63VcvFOb9y9phsjbB3gzqTxHyA+QiIQoZ9mM36rxAYBYXvKiOXWDe+fD8PrDegie3lSMNg/vO25LwMNzYf7tN+kpp4ObjofB/l5ov2Rb6P70BaHza08MY7/z5ND91ctC8zJ8YDEgcTbGNzK/63a7bYLtZuVs9+bx0HzmJhwT1ME2eSByPmbFlAaP9Z4hDUd2ZpjEejfV14HVuCWDop0OVoLSPsZOfzBYlp/EEDzdHinYFyzvvVVNqY5IaTV5H5JfEieO9xYWeghSseXe/e7AUc0L0bsdyFgSgUFUrYilNBgAzxMMVA4MPK+AL61sveYMuy7URqDC0oCf9AO+n+0fMLvgI0a8qLv1Xl+0tzCM7bHmgOObkvmANs6aNiJY7cVy8n1YcnF2dCGWW9dgRnHdQ2HwqQdw0tzLbxbQ8/DBsrzQiwDF34Txd3QD3jWNT/SFP+Xzm+7WN2e999xp17kQcDnTsTZ5C2IDuQuYLfJmSgZOvYCCn6lUM+A8DzO9Azi5H4J/BMDen98V+u/Zp2/ums/aEBrdls3kjmGJ9vF79N49vWyVJ7AqKChdiueZwuMAl2EDZ4NdXavjkzLDVFe/q1Mw5xcGaL76HYEg8J4s7196osORsHGgu9V5THGMh/v4xcCcfi+oa3yYUelDCP3WGGvoh8DZ3lWh+3MXhPE/fkoY+4tnhbEPPFv3jvEZ6i3O9rh044+mNaNFG/gEzmsPYCa2X9fq+Hs97SNmWXxxBX8kbd9uUkhExvP5pxY3CS9Koyg3QaR54WSbwm0NGuowyqVg3EtvMBxk2XBZ7jYn8sP5MJH2QJoc9Ms8KRMmyznvdmmZlF8Sx070e+hQfp2kvF3H8ehvHeudKyYF8laRW2ELgcoqa9o8OMU6RNOBEs2U50DkV8cc5OdMh+ZLN9tNjTip+++8VY8W1nIE0GOmWZy2Dvl0h8wyhEpo1fOr73XdMOQFcMxU+u+/Q20e3o6T6eBCaGJ5mT1tvZZsA74IACetlhwsDJKhHK/h8BXmDDL9v8YylCfJAcx03noTZlP2Pjx+Nd5/Dz7prRkRsR3cRz6BFLON0ET7+Phg2lGNINXcOxNaz9kc+l/DbOmO45id4XBDz2fAs64e7wXidR7MdPi7Pr5kk9/E6WZJ1QDbOIskxGknWQFmOhuwD7wfCcFUT+d87ubAe5AG/IYMfcMlpQINv7R4EDL9fjL6YCPNTRmw4V3qc//+C5hF3oEPGMh4XxNnTJOt0HzBxsA78njTbnbemtD+hYswS3oSloHTmqE2n4dlOK/xcemM5V2Dt4uwOt6IyWUzZ0lsP4Mz+/p/oq+xvOM1O95Lptk7yjWfuRFLWlTuY04gz/0nif2gXXEZEiFZWq5QcBwZRxjv21STQp8LpgTjx4bbxkJ/PmCKvDyIR/MRId1L7QlSGoicjkpEyp8STswNelrusTNj0mkdvaijTVzrOSkWD4o4s+dWLYoFTVhB7t0oAkJ2CZY8vG70JSz3sETgSzH5yT/4u3tDuOGQXX+gNYpqzMWioqpKWjJCcc8UymHmwpO09S2b9EgQftJnF+DE4AsG7kOwuQWzcH6VPsYLvlgK8XoYpuf5LnB2hxOv/7n7w8Jv3hSG38AS7wmrQ//dd+miN2c4uolyCkEMQc+XS9aa6IRAP/GNxQoA/LIgbzdsUV/rR89VAOl/Aks+zBwauxA45hbCwv+6zWZBaFDzqrV6U/DgC5j1ffZ+LIO8HgAHo+gBIsmjLj5LangLZo1YNvKuer5CS/0ww4AIS872UL9uTeAUDfusj0Z1uvnIAZVuZ/jyA3r1VetVWEJjudb8li2aFXf/3bmh/aPnh+4fPT10f/upofOrl4f2K3cHPqdKfjhm2Dj65gwIy8Q8KFFOlbbQY6nc/zssez95n66X6T2IDLZnI7CzzkvX2rXARYiOcgpo0AO5CIwOtBolCUHOQwx5nh+Eb40uhtka1Pv45+cTqpjPmv1jUXXa8UiCVHUfPTClQcn5VO58Fd4vp4LGocNY7fFxLWqFdz8U/omy6EAClRpYhsl/o8SlEf3RzEx5iMBp0CVJhUDJkKgwKJZ0jSvW6dlFWn7xpZvcU67lP3pX3qSijTHFbBlUWDVsg2ZfnEnxnhrMFvh1eP8T92NWdVB2rK//1huxREEA4W/n7kHgwYnDphGq8yg67H/b8534nCQ++4o3YOoZ6PxJBq8z8ToJaOB1F9arxlkDGYT0WBEEQc0aOrDjNRS+WoovsuTs48E5PRWUZXjBX7MoXsvihWbOeLjUu/oQZixo2NGF0Puzb9iNnHGWyZoWdwkllob7sIS+BgFwH2ZrVx/QrQ98m3R24So9k4o/Z+GjUwZfvj/03nWLfdV/A2aWPA7WmWQswSUDQ/aUjaH1Q+eF9g8jKL3xotD9g6cgIF0WWq89K/DZVVq+8+c9R9C36AONibxN9MnELDWx1+gbcvUf9ejvuf/6Vdigf/mBcPccPhSGofvWJ4XWd+7WPWo+wyac5vAD6WONGxv8hrxAIgMoZWI7mCzvtqbzbQp6UTlspJXbxvHQbR8mtxzgIXwk8B4hTRP98fOLlCnVOaqyVHcyNA4eXpjnT2N47xOL8tjpIJNXxxrNj6N63FgHRToAEbJlGWZ47Yk8DShQwobJHYtGHe30O67NIXs2pv/8don3y+BTvvnqHSHwVd4fulMndd42FCHkKvJkjOc2l8IepRhMupgp8ZoPgkq2BcsfBAvpD2LZcxeWbHxjMe94xyxlgNmd+oduEEAamydticmAwGtL12K88aI+b4DkTZdQDe7BJzzUDEb5k08J+uFM4SCWZ1gSZhdjaYssA0Xv164N8z/4j2HuX30yzP/w50PvQ/s0S2s+fWNoXGi/bdRjcffwuhhmIQ/AB9u/cwJtwKzzU5hpYhLn0F5j45QnlwIAya5pBcUGltZ6csGd2If7sOTlBX3e/8XAfDsCLK+7zWNGePshe305288dyw9oBPqDP7tpPhPLcz4BdAoB9ziEmEny+hsDc1pCPDfiXMMEXgGEiRL0N+rkseZ1t/nfxQeInslOW+gRpIffwLKUP5+5eI0tz6FSM6k3Nwk8l0jZIaJIXlCZxCZC7VAi1KORs221hOdJaZPBP/7nh/2AT97lwSMJUul+FntfpoTrmdKgNSp4nQoaR4/2sNTjG2OiBK3RhWjkc2dkYiv9g2gp0FTJDogVjRVoPPigkBJ8WjlZBjZ86ra+Y6fd04TBPrgaM5y/uU+PGln4zevxCRofLxwhj9EtXfpNji7LQSG/ReOPahno7sSJiBNpwBMTA59LJt731DxrSsb80W/gL/bVTvrGMN0wFprftdPymFUpMKC9qov3M/EaFrPgh/EbSYc+fXl2dlHPDOrhiyuxv/333h4Wfu2rof++O/WTlwEDEAPSmTOaqWXru1hCbdF1s/7tmAVhaUn/AwQ8Ln/5rVbvj2+xa10pYt3xnNdm8EUsVX8LfXg/ZnKzHQT/Pfa7uv3HQuvlW+3pnpjF8t15fP55Y+/qkF2xKbQut1ePCblDViDGjhuXWlwakieo9hEKRKmQuxDYM55LpDBS3+NY8WF5/Y/uK3xxxol6uIRvnsc79XEgWFeEvGBjwXAJ+C5oHIJx+/TAFUL9pZpCR1cFX0WuGQ6PYX78TTeTIny/nfqhJXXeE1HlHxEOHer1sN5LPn8dOBT06j2b1iAZD1UVUZKXow+cQMYC5JHzweD2OaKcepzcjSevDw18OuoNwXx7MO+dwiclB0Kfd2nrRsOiHd7e3D1BvgLODrKrNmBGhaUVTnrNAnhSwZbmfP8f70zn/VN6xdMBzCBwoihAwbmuiSFQ8Fu57HKcwJfOhMZq+Io+2A59W8ajtgrLv9gWEi1RDszpznT+HIlPs9RcGYExe9qG0Pq+PaHza08IY+99Rhj/7LeE1nchgBzG0u7zBzC7wQzzqTgZeTGZ/cqlIWY+DKp8VG7/WgTyT2A2xQ7g8jGdwbHyiVZYeMtXw4lXfSL0P74/DG7GDOTmQzjx78FsbDpk564K2TmrQ/uNF4bxP3lqGPuzZ4X2j/OpBJjJbcfMi0/39E6S67hjlolZlyWgyFPSJHNRnNbMG19wAoMwdmfhrddjiXrI9o1A//Elpu3XYZm6157kYNUkZeGqFGvqIHMagiHPA6aDyIyUCcxZWWr7YLK0smpZQOrGieF875vqmlS6J9yFUYm+mZwnXFdFnawOjUPHegv4cOQCpIAycEEKkh4rOZbKgs+ici6slBOjwqA+GJgUUSIoZ56UxvhkbP3oOWG4BssR6rHXmuXdcVy/6Rt8/B4tAbT0iv68uMZZFNsmAfW8N4lPg8QJID1mV/pGkcBJoDetbIINr88wGPJ6ENqkQEW7KQQG8tANvnAQsxKbiQkM+XwpApdze7FMY/ACpOVsDYF2sH8+ZJcwKGC5126G9r87L3Tf+fTQ/oVLQ/PlO3Q7A5ddjUsQBPlgQP4m7l7UwZ+zsN0DzNiw7OM9VM1nbwytb9uqR//2/ucNYfA1zMS+hjbxPqy0f7lUPWMqNF+wCXVsRx2zWE6uR5BdC7+8Z2wPghHadO6awFdycRaoH+iyv1ietNSxkIpXBlnSpL5RiOY6TihjLqvlmKchUjPTuw/1TWoSePWyDATW9vfttd8B5kV4nGRhdRi7NNT2ClwkZ+68CguJSasiJQppin5vcLTbbizLSxgIDx4PF9wb3yP6OFly+2ovpPmqrhbHjy7wF8Z8lmHsbgLUez6yBKmnKnJZojQWXuFH5XCwy59qVMQCGk3RMD+xMAi3TOhnHJxZSUeCFA7Mh/7v3BQCv6FDMHCouLFGo4AkBzKsLjsXn76cKfGerEsRLPitGQMKlm58+0o4gNkbZimNVfi49oJwxusrzeds1iyG9/u0fgAnN4KW7YPZDfk6cT50De1nKZNGcDmIengdTD/LYRkGPn5lz9kiAyaNuVt8dMuLtobBXZh98dvOr2Bs80RlW3lhH4Gs/znIP31Ad6jzNU69d96q5aQQiSj6sPmi7boxsvOfnhBaP3SOXtaQnb3KntXEbyW5nGPSgbIWc7ciB97k/DOAph8sJVDmdhFpMSOxWMXOgWPB2d7C796kbyHTJT77rPP68zCTjLccLHJhthT7uJNJXVWSwYh2Vb3GI4UJlY3LiGqYNSe2TYHj3hweCes731QzKQf30cuT97zz1ZTqyKdlTxWNQ0cGvWFvqLvhbG4ksZH8pAMbP0HTDxyyaYlElSM/vuS5wWhhVonOUgOHBjwBHW8ZeBlmFs/fpE/25r/YiMDBb8Mwg/kUv3m6zYp7YEtcpedNJBqsuQnKaFaCoMDlGy/wSkz/fI8eTlbeYsBljoFeUBonB+/n4a/ueV2o9cpdeia5Xh7K99FBz7kpZzb6HaGVMpBBwwa3HQ39zz6g2Y1mat7A6ic6Z2q38HaBw3pf3vCWo2F44xF7pMuDqP8AgtTVB0P/tiPynT1vM2ZWm0N2Fl9xheAaZ3ECWV7sx6xMX/XHgKj9zM3AsC/VDmuUZk8R+TeqeYMBmSJfmBkUGRK7FG6OjRfTaa4yFgR18yZmnQy6gztwTvOH3uwvpuO90H4FZoNPwPIXHxqL6yk5llZZl9UiKaNC0WdaRu0DRNI6fVwX1KSG1C2W98eGjTXL8uNiwgPFwwX3pS4RpNWA5DzTo8KxuUF/rpfOpPLuBOBeWW7AK5vqYy4VASWLJGNjFgJRY2UtyoNLnnpWJCFOMixrMJPh24J1fWcKu8/ZB1L24o26YVLf9vHCdQTr8fODhKA3Ji7VNPYwyLn0GdxwODQ24KTdilkNv4XicoxvMEFwavCllvyWbwEzHJ3s8mBO+Q3heDMM/wkB4nP7dRNk9+1PCs3X7sSJjxlJp6H7driTcU/ytuhOdP6c5giWfTdjZsRvwPitlOBWAGZx3Lf5H/mCBcQ7T4QGlne8d4kX3DM+DvhNF4Xu254Uxj/5wtB+8xWh+aRNuhWAJ7cez6vKk6NGBnLWon6SMKm1KILEDfojnpgSpYbaRoFlE0CQ29YgsZeZHMOb+guBncWxzOv/9Z1h4S03Yn8wDvhlA18RvxEz1KvWhfYPnW3LYOxPOs4M5co1rEA97hAssrhcRDoGvQyzNmgXwaWqQ3sQ/VMI5C4gwF4caYS3YFq4PPCP3IcLrBW0HyxP3ik+m5XIe971njxoOfV0KqBd7zWv3HnhxvVju/savBTFgSITwmQ6cH6U2fvglSsMhUq2AvowGx1AGcMPDr6OP3wagUJHFJQ3V/KVSVzyYcbgb6UNnOXwqY9feiBkz92kZ1ozqBmKSrzJIpHXiYqlWP9Dd4XsjIkwwOwkvybFMqhbF8n3ndAbe/l+OL39l40DeAGcNxTyF/4ZrwvhU53+en+ApRZmZa3XnakH2eUV8uIvHy3y2f2qU/dHrW3rLu35t389DO85phcl8MmW/OmOKuJM4hiC08E5LGtwQqIP2t97pq7TNZ++JTRfgJnEXizV+LJSzjJiVUbYp2LgyXg2PYoSpmDjrtEam8KA/RCPSp5SSYFEogqRV7ZsNRJelMcBHwCD6w+G3nswU+ZxRyBvvXxz6P7KxaF5KQL007BMvXyDgrHq4vhJ6rERTFBnRDk0ifEwZhf3S26Y0Hw/Yp4lcidp6aqnokWuIUUj/rE1/R3vJ7scKD7OHx7YfpatBhpPlDMgVeWE6z3/cDFcONGb403F3qW2ROFhZpeqWwHoeLCYKKMpeLfIj6P0NfDWOVV9gMpho4OeDHw5dGPwCFTt794Tsmdu1M9B+NMNPnGAJzLva1r4xa/YPT3xArcXyxF5b55+/oNlHH9IzIvgvB/L72fSQL4Zy7HPPGD35PBrfz4hlL8bdMAmO2dG16cCH3+MT/jBNQfRrm5oXLk+tL5nj822WCECFK+n9P7w5jD3/Z8Lw/gkzMCXJnCfrz8Uwj1YxvH2Adt5VaHHw1y0Ooz99pNDhqDU/ukLQnbF+vj7Rdgcx3Ktj5OUfcc8T24gn/kgT0/uUt1pqhJYtHqKexPkWn/UUkjOlPpQAUxKRA9u6hXmnW6khFgkp7ThrSH3nwjzv3yNfprU2Io+5belU+3Q+8C+0PvCwdC8OL4GTcGJxbkt6tEIjv1gO8gEHiK2n1lvv1PCRjSZlKKQCGnMy3XkBbNnjnWrfklNTqg7kMXEfNkumhM8Qx4JeDHE95aUfqrJ9r+s9zKPCnMLjQXOoujNvman1A57UQU7mzyNYlb5OEjikfYZkOUS5AIw/KcZkmYrckAhfMkOG2uEZCrLi7l8NApmD7zuM/j7/brBM3suf3CbhcFH79ELEvT4kwp8XIlEqg1/ktKEr0/yCZlYcvFaR1TpfiktIdE+LrVuOqxgY84AquKyafCxe7HsvCMsvPkG6Buh818usVkXZwAAny7Qe8dtYe6NVyMgZvYkT74E9KqNofni7aHzK5eE9o8jAF2wWvf85KBz3gfFu+MZDHkNiRfduRO+I95Pkhlr+2rH0UXy6q4p9H4lYt6zRJ4jqSQ7+WGhg8U+sH4gKMn7SBQpb6MRMyLA5DxAHv2qhwH+5a2h0RrovrDBp+2H2Hx0C3/M3eKjWHi9jfZ0wbbLj7XL6rH9N5CxjNmCxz9JXgwgH9kElMgqUs/XWXtg8hLsF5O55WAwHDSHYdnukSIWnyGnBo5mrlG5L2mys2QxrSairtdOBcPDx+f5xhgtMhRkcrCDi+4uYLyZxgODI26WfmjE5LIcUUC9xSVYi5pc9aV8DpSY74fGbBdLKwxSPr6EF5TvOqY7pnlNioFg8BdYHjC4VI9E7jPWzQ388QevfPqlFHEmIkQjDWQs+Qb8Nf8xLC2pQ3AbXPtgGHxqv2ZjXCoywGUXrw7tHz5HL+bkQ99UCQrwZzV8Hnr3LZeFsXc8LbR+4NzQ+a9XhPa/3BWyyzaEJt/swh8Z40RktbGpFUBDJUEDdRj9gyq5HInQ8bAeZCr5BaOaUqH7jnCVxNykeh0wHmNT0FfZjRtHKqVbAPZJRCZSgCL2F/57b70+9D50N5Z7vNEWHxD4wOAXBOGe+dD95Uv0LC3dGpGD5egAKR+H9I3996pyxDqjuVgWQ4qa0aC9jNySBSMVqrQAj4TGXNZYGLYz+w3WMqF6ajwc8Go/E3dFu5NQwnvGaQov80jQOHGsN4cTlGdV7N64BYnhhjkjeS3pACCTZwrAVuM5ZnNAXi2hGRUpkss17nRkHeBxwmcv2h6a37lbs5/B9VgmoYeaV67Wt3K9t90Q+h/ZhxlVcY0m9wjiIrWdM6ELV2F5ASnr4SyMBlymMWDFHeS9UA1e+2BAnMaS4w9uDHOv+ZTdZsAZDn+agiDT+U+XhsD7mxhs4MeDhH7OsncGs6ZtWLrwMSXt0OArxvlzHx5dzp5420GEt5GIHiKocS0pdTGfF4LMxaAkFUtBPE1dmcCzuT1PfAldgjwOjtmlIcogTRqIVAc2uVnuuQxes/vQvjCPY8jnXfGJpQzwehwLPlBaP3Z2aD5/C3jMsGKR1BfbyGqKUYz+lZr5ooTgxVyMfI0VkEpohLxSISrgmYJaLzGRR3uGmJA0h8v2BATCA8ojBYMURyv3sprom6lOl6KaPxmGDx3p85mSOJNcErs1Rhh2NIOVOpwKB+2TvLLIV8SVDFDJK6uCqAOFfcloIyzS3DGtMTP5gb1Y6m3kWtV+KvKZg2HIi+h3zYX+r3wlDL58QBdfDSxoUHFHhr06Y1qzMj3mhLcPMGBpFqSaI6xdA74wk9/o3TenB+c1rlwXmq/eFbr/7XLQM+EPh4dLRvWb9ZmfrLwQr7qpJwOqvKnVwsjmYJ7yxfCCXgpUzsiyTlDm2Z9kKccmpeIBNc8rcWFEOYuc7KKxlDYyUheUab/ZYdRT6QaxX3KQd/14Kwy+eF9Y+K3rQsCsafCl+/XBw3cO8kfXvPm0/b179e0r3aiOvLATl8WxKng+sgIYExucArnX3LYOtEJyG+1rzHvKmajj1ho+3+gPMQVfPjzaINVD4vUpv0jugSkNTinviXD6cNF46PA85tXDvo1vHF4PCtLiH6wNRzv4pqENKZWsGrpYhJ+ylCjL8qRLwV1ha+WSNvAf1MY8MpTz03VVN7R+8gLdccwTXhe9aTOZ6Vuz3i9dEwZfuD9eozLvDrmhPS9ofx7j5VhfyzM9aM6vCfGiLH+HhjTkdSR+e8cfOx/FJ/ordoT2f7wodN5yeWj/6hND44lrtXTMq0FjuSdst3jK0W42r4q8SKSE87Q3vq6ka6uUpJLPYceu8ObHMlrWFRHsuNCvSohGL6orFotOCq82YgQSHsSicvCWaUwgQF13IMz/7JfD4DZ8EPDCOe+25/PEnrMhtH/y7ND9uQt19z9/F2kekzZQIhZU/W3UDK0FUru5Q/qUWsvrbM0kLVDhSRSEYhK8DQ61rTcYNB6MgmUBz4hHC+4Wg9SowESQ0q7UBY8QjWNHe/M44Dj6dBddawA5DxL54hPMUAyUBFEtDXiOlyoKD0ApA2MUUJG40V/JCQpg+ZWdMRU6v3apHnWrd//zMsUhBJW1nZBdPBP67/iGPX7Xf+vlYBWDQVj4hav1jr185sQvD8DzNoDWa88I7TecH9q/f2Xo/MlVofWaM0Nj12zgc8+5dONF78Cf1hzBZ0q8QG47UtoZuLV8WVpFoa3a2V7z5LG/wiKl3jfciSinKD9RsZEJ+7Eop6MpO2hcTMb+BVLnCblxSkX0qzJG6JXCWI48OcsVg4EFoOW9YJg1zf/4F/W7vAyzpuxC9O95UyE8NBeaz1wfmi/dFQKfPYUPAnmJ7tyT1c9clDiLfbE+I3gkwCtLe1LXAS4Hwy6KngSqlE/MFwPK0hgFKgXVgmFY6Pd73/RBirvF5IHKA1QaqNJEkC7ZhUvh/v1zx/p88B1qsAPJYVa4s76mJq2OWByi7MPRSnvMy0+MXFh4EAp3+McmDi4rH/lqRVTyWg+f1c2fzXCphhkWZ0LDaw+F/vvuDsOvPBSG/4TZ1FHMkLiMo28vy1kUrwNhn/XuvO/ZHTq//+TQ+dhzQuevnxVaP3V+aP6bPXrSY3Y+lh28xoV/7p9mXbzdQUu72DCRtJGsi/0QT9lYtaOcTcsZXO+UFoutXFJxTjn3UYWoi3Zg2Y8la8/E4JTbVuBmRVlwbup1RZ5/1JsIuRhA7NtAiiLlNcTP3hfmfuTzeo4XZ73NS2ZD69u26Hrjwv93Bz4wpkJjvHLnfKzLJVaj1akkQmp9b6ORlG2gjirKoiPCDNENJnMXRG6VmOeINoL60I1I5SXn2SPYzk3NNL+pr0kR3KOlUl2w8p54JGgcODA/jxPOninCFA+gjjOoDjVFQFGRDYtckedAacBBZYagcZjQTZR5KcEz1CUKmTKP8rqmI32ppC2/XrU7tH4UgYp3I2OQ8zGyfGcbn43OFyIMPoGAxUe7dJP7nDD5af/nS0P7Hc8Ind97ami94cLQfPJ6/daOT+XUjZRMDHxcynF/+K9GIIH32y5sS3kdrJ88ljk8q6VJBXWeUquCr5ZVTcYS8s18tJPK9ZVarHMX+y4EJUjMjet9P+TGjrerbDyRWB2qC0GfTxTlN3l8XA4DVnbWVBg8hJnqNPhdk6H1fWeH5pM24FjxMm0Z9KhT3rLgvU7WwWSQrNQebKHWmE4RDUj8Wqw+kKKKqDlUEdGX9Ng41UGnEwqiTdaYD7PTy/a7PeKxClL04ynuaSlV4bI63cnQuP+hBS5yeD0MsA5NuhVghzvrAyMGL6XEmgOQWfUEbMFLa4XiQM2ty4g2Oc3hApaqlkQdJxCosBxr/+Q5ofmSTaHzc+fab+lYF1+P9J7bQ++Xrg6Df9yvn5rk7rjMQ1k+rI7v5pMYm7rAUYA60+uTEbbWIttX4whKycX2st+Kojkt3/JhcJMUqdXiEl4XkZb2uuPGaYT74RE1qR1RMyvXInlRNC9bIEpUjoYptfEkUI9jMPjs/rDwm9eG4Y0PhcZGfLjIFHZH+aDBB/UChta379bvCnO4E3dLAt7YangCShmA5VC/3LivHIWAQY1WlLh/8WAWFRPqpF6KbOTRga2Mz5HqLtsD74jHI0h5cjlB3tOjRXbv/hPH+/1B/MEjXbJD8S/vPLmKquykSg+KHcxUYi6wkdA0i2yAar4EKOUCKX6wwW1RQhfWPfHsQc80X7ErhLFu6L3rztD7/IP2OF3eCMnHBV9/OCy84cth8Ld8s0oSqHx/tV/mym4/iIkkt00R6wUsWLkLG+BW1nwSRSiLcBVN3bwCl9XpyqhaMB8r8MZL5HLSIjRR5lLae9MEd8MN+NwuouDBoWyxpOOG/eLBg+MIDN/n99d3hrmf+VIYfONoGNzfC42JLAyRBl89pNsysgvXhuzyjXZbRlHBIviuuU1hGveMG41dMDKOif9xvzyf72iEfXFjKisqoxzlXBUsGwubB8msLwZY6h38ZxmkKPNerOar9GHj/od6PT7jUZ2piABXGmxMALL5MRLDqkzAbmeuqBxyN+EmnvzKUwWqklZcIJtkC0ioU97cKXjwREDeG0TKOuJX+81v3RkaW6b0mzc9KYHPwL7paMguxczqnuNh/ie+FPp/eEvQj5S5nCPigCwhqtx9jtwOew4FdWyhu8hPfJVJnRY8B6tma/Z/yqCt2xfl0salcGvXs4GRF7W8W7DdRhO4CyJSNrse5tPioHtCAk/feqIBPhv6n743zP3iNaGxphWaz1hn1wp5+wfffDPRDK0X79CsWPeq8ZiOguoBsWqLdkWGYkLHQ+2JiGzxBQJAWZIVqnpsJEIikahaJgUNYl1qJAs3stDrNxCkzourluUBA8ijhQchwnfVU51/76qlumwpNPY/MDc3XGgsFMclMupcMVa7OpqMiZUVZzJD5CnmRtTAohwcsiAPotLYxFKLYZXITs2RoTPRubeLX7KBtF5/Xmh91+6gR6Dw9gK+bOFTD4SwraubJ3u/9JXQ+3+vxVIPY4W3KMgNNtGdg1nWUoILaI56WTX3SHulDA2YKs5yuNfYc2CVqKJkRLFR3uo15r8WqtRYUe6DWDsJRaVMUC0D2H4XYvNiJS0wxCwM9eadA/Oh98c3h8Fn7gkN3ozJd/ohcDU2dULgq6k2dEPnP18S2q/di+OCgrwW6M6XAsxYTd4udKbyAo8KFGxsDuQpAidp3JhFxU5IZBioPFYOH4JpKUMqjEYsyL4YhsONxpuSNezpx2MRpLhXHqhInWeqw1K6U8Vwbr6XLPeiO0UP8H40yLpYettoVgD4oRZyA8ii2Aa2nQzKI9GX2RqiqowotHrxRwfslTpjyniN6ucvDO0f3KtPaD0GBcuM5plTetQJi/fedlNYeOOXw/AWLDEm+UWqN8Kc0qZmFwokbbYd4wCOwtw+NSIodVnhkcW5Ud94XihsqojNWgKujTRvCvJqL1lsYptlBZa08O1bowJZNyIbVbl7cAUPjLdC//oHw/xPfSHw+eSNMybxYTEWhg/09AJS3kDLn720XnVGaL9sp91KYr92B5J66+Bqb5Py3MR+lBMJAW+wEe43rbSsA2fdgE3UF/tsMqlxHhTHBjLyUEgHJCoDzxv1sTJiB/1wQLplxGMRpPyuc78FgbuYBqpqeizQn5sbYF0Uc+x9dTCTdbIOSNTbTyIsWFDk16lUTBZA1FkTcylseTJHHsnjnyOqFgMKa5L51SyGedMaw7bG9vJxLs0fPTe0fu4CvThBL3PgixH4rrvxpt2f8/67wsKPfSEMPnCXroWox5MWuEuKtP+eXwQro2BNQ+4j/mSqAkjaUaTEgU4SZrlPOmkkzPvH7CMbkasA8tF7BXJqrKj7wYbO4/ESzdtjVG0S5xLbl8jKleBGdEGKDSlL6xqm6sFA/oe79QYcPrgve/oG9X+2sQsr1IQPj8ZZ06H9ixeH1rcxQJkH9pUth2NlFAs5UwbNoqkdJ24oYGuiIpbV3pGFf7vWSpa86XUswObHL0LlIliH57xYPVyJeiLbbA7vN2758FgEKX49yYWLThmAPVmXiJR/pGD54ZFjC8fsmMXe1NFGijINVR/UMqEuH74mYl5HjanQyYkMQDgAScVH9652GyNlUOjGOYk8YaNTJzsdK4tlRfOVu0MLywh+ovPiOa9FyWQAmxZ/KPxQWPhP14TeH9xkTxvQ/VQRsYHa5UhVpVWVIBHQlvsoY/Qby7FQHPyqXGA/GM+2KuCTyld6SpRhWksEPTB5vihHzjWeSEDFQmcVGnK1C6gq2qi2O6WoWg55iUlbYNCPvXd9Pcz95Bf1RNH2z54feh+4Oyz80W1Y6h0PjTksw/FB0v63+CDha+V5iweSBTjW6hUAZFVPzpSRiPLmo6Fk2beFml7dR+oLUh0Xq1/jQ9IUnovHxg1oC17ZSBch9jPIcNhu/LMIUro8jMQuoL90NkWQd9DO+yWVPxyo/JEjvaOcZZtH9igoPRZHXX0tWTzRvGIeNh18HgXpmFxL1PGRpllz6yRHXlqM5Xgrg1/fUhNTozjgJMPJ0HzGptD53StDYweWe+vxKc5v/bKG3l+XXT4L82Ho/94tocdHvdx3HB8PKK9ghZS4i7stsdzTP9MiRCHLiFre76sqwLz1Hp0zJIj3Pmc5Zi23CC5P9bFklNVpCMqZYl2xHhOlZQjLe+nUi7sQyKvfEPivfjDMfc8nQv8T9+g5UMN9x/W6ruGtx2COfcQMqvXqbaH7y08M2c4Z/XqAD7pzd3mgtEy5noIpgzaOxN5v2jQ1t+xjh/uCDPVoFENknNnFQ5cABu7bN4UoUs8lgJ38DsORKFk2PBZBinvogSlNRFXm8keNhw71j8KZzhHzGl2TaNCIMT4/cnYg85+s6EQj4pETNRgX5SSxjNyZVChK1CEaA/myTxluSBi4jMs9sq29QWjsmdLPW5ov2qoAxADHlxsMrzuq6yN8ocLwg/vC3Av/LvR++wa9i093sfNIxP0V8X2ne08jYSdHca0qaZPghbEvEHn7VYbSqDYvXmYx3AvhViqvkkUdBuY9RZlYbBIRYc30E9xV2JKh0u35zR2Wz+yz+V+/Lpx45T+E/tUP6QJ4dtakzPRCifOm9Iac1ou3hfYbL9Xjm4e8QB49y05Af3iGfUfeOsggWs1HkJd9FHOjHSn2IzfIjQiTKavKbSzr0FlHkCmRoiwAvsimCgK+4GjQx3xx4Z/HNSmCXVMXqJgW98BjgAcPHT+eDwxWobMlCuzMJ2M8j5yLZMaTLB5giViOeSuvk0+cbVWILJK7ZlXpuBci46XSckKkRRlsySiRR/K2cpYINL9nb2i94Xw9NE03cRIMWrxXhycMX1/+jlvD/Os+GwYf3qdP/SHvVI8DlXtCjsmbkQsWAULpvC/MyJak4pAod09JH4LxXivblOH2Dlq5zEJUapFqEzk7v859PDhpKfNqVHfhjymKh8En7wlzr/986P3WDVpGU5edazfUsl+zp6zVj7pb37dXD/jTAwfjLQY2c7J9Z2JOzUFGFn4c2R43UJuljcZLgyZFcT8eyb4QagcAEg+3gXUbE2lEkvWitfB6M+xxI1vW3+0Rj0WQ4rUovx5Ff57YDdX0WKFx4IDNpDQrUo8n7tXD2LgoP4AUxCPAHE9G8VHg8pzllgmS1ISFkGwsJAqvL4H8p6kgBpXhhgOQ9RQnvhiI2q89M7Tfcllo4FO9sa2Lkwmf8HxteTx6Gsxfeygs/Icvh/7v3mB3qvOVTzjJ3JcPeLWH1UgaUcrELA2xg2qNeAq5odaTgVJZShTlIMYVdo6qxL0SZcqta9WACOQpsgrJRGI2LiXIKzZwaTfdDsNrDoT5n/pi6P36tWF4k724c3gEs6YdE6H1r3aHxs5JPSyQHxLtn784ZOevteV2XodRCxpkVAOIHTe7xun95jYS+aYA5XUUZj4K1PYcqDXfZwfyEln/K0leQ6sCwGUkuRiVxmuUvWzym38mxfLrkHDG5IHJQT5NjyUa99534hg+/IpnSuXdjOSfJDpi5CmTQFTLGZ2AQDQlw2swkmFrw4zK3EDFDSa34xjnD4lZipI4zYBn1tqALZI3m44lZwX49OYPhLPL14XO264IrV+4KAzvWwiDrx6N9+agHUd7epZR61XbQmMM0/S/viMs/PQXwvCOI/bUT9Sk17jTaawjr4sQnwpMz4Gqa2lRxeKaRahxbm9tVV+pjDaJu5xZBCtXhlsbLefKvliyKndvkVKM/R7y2U+3HA7zP/DZcOKHP68H1Q35elk+lYxLP77zb6IVeu+7A0vAE6Hzm5eH9r+/KDTOXmWPaNY+0RmTE9aBFEUGymxcqa+JRfoEJV0FMPWulj8vm5eJebULIPHkphqgRRGngjkt7JGSombbCPPDZnNZf7dHcAQ/GqxF2oDk+++77YmoUiLlHwka+x+cO4YD19dx4IhQ78Itqfe0qpGBcn5A46cEkuktzFhQEpcOSNlVUchs6UjG8lWUxGkGvGVRDxkmfluEiKDamU8jCZ+gsH48ZE/eGFpvuiiEzfhc4EVeBKXG9rEwvP0EZgFTehln/713hsDnHb36k6GvbwExM2BAS17eUIIaok2OPM7E/ctDEfPWS1TSIkJGkBR6bdU5hPmpg3siLZukucVaA0q6WP2FDJdm/sqw++fCwi99Ocx91ydC/x/uDY0ZyPnDbt6wyfcW0owzTr4W7LYTofX954Xms7eEbCP6l/dACVZ3XntpR2JQinyB2BZXqkiqHwG3TUxNlIcpwAyKFoFqzMJKIvY1GIjMItkaW4B52NmHkokczax5pNPMlv3COffskYKzp11Ik0jdmPgKK6ZOpFwGchg4JVjno6mXGD73qWs3vOPtT/k5DKMpcxd7Wz0NKlHsdT8CbiaGhAfVhJHA1HQcABYuLFcUzg1BI2rELnKU8tE2p2A0BJXHBv+axZChzI19H/gYlvtOYEZ1JPT+9FbIMCPYN6cXPAyvfigM9y/oJtDA9909fb3e6tLotEPjGZtDdvYMgh2C2lxfd1LLu1ezCGiBghK43EgNLsssw41lYn8XfWmaUchdKGc4WZkCsHJj3rHPn6cgMA2+cTj0P3Z3GPzDPWFwxwk9Eqd5xRrsN5Zu+46jDPZtmq+hOhIau6ZC6zt2htbLd9rr5uPsyb7dpGNSrwZ5F5X0oPH40MbHj7qIaiIxzVHNp3B5YmOE2xGOkjZpG4+RhzS1P4WZlmCHjZaDGzrTY1c2Vv3psj7j3K8lPVwwIG1GmkDSXSZIHpTIe1BKE3fde6jSUw8bjcnJTvNff/uOp2NqMCZvPBje286mgUQnTqQOZyHTH6gPLv4R5pG5ctgqCgNgqTcruYtjRRuTIdXBxxT1ZAUwfoJTwYFmXpiHgL+0xxKmsWkyNPh6Kt4vdWg+9D9xIPANxZrmY+bEJ3NmT1uHANUMfQSz/v++DbMFfDA+NK+nSza24vDxyOCkzMf2CKhv6BdG+mMehVREbWUqnJg9KX1DJrH1ofTaFmDeS6dN8RoNpIt57gufcDrkW5Y/vC/03n5zWPit63UrQfOiVSE8gADOp2l+Pl5ewVKP16D4Vpzm0zaG9n+8OLResNW+rGCFBF3HhrBvNLwsC7Edj7yd2NfiOGKTBGizM3uqlLiRPWXOU16DKJe7kjkZ+GbdUsU6mJPA5GyHrr2qIHhvKEh+WGRIxrzEf74S8rbmhs7vvelN1/Dpu8sGNe1hgsFoI9Js5H0W5bMnpx68qkHqkdS5CJvWdrv/9HfP/YVmO1svj+r7yDgv6kcjlYNJy5BaJtqRmqj4NM0tCkQbM8Q/yxGJkZ2oRdk6H6oiQW4b2+oDXqBDwgzQ8+ha/A+vO6gTc/B3WNLIKRI+KrLzpjGjGg/DL/CZ6nzcMM7EVhays6ZD49K1ofkizK4uWR3CDA4hHz98Eij4sIWxj6x7fAcgEDxP8MRgs03m5c3S7ReDGrlWrswLWKIx8PA2gv7HMFv66oNh+JWDof9FBGoE7YyzTQSi7OJVYfCuO8OQ3+A1UQb9NegNQvvbt4fmS5EuXSdfeptLqZ8jjaJS3SVA4/uvRrpl3T56wAJScY5Fe2mgKPdtdaVdbmOs0BmiHxpKXByHsm20I5yFqom+WhgMPzqx7f4XNRr/cPKB8TgiaeEpgfa8DoVRXQpQHqQ8QHmQYqVk61IAADfKSURBVHDirIqJYPmHW2ctJrpZ84ZPv/CN4xPt7bx+XvQ53JNnLTp6khZ6Qjqn2MgGAprH8hZv3MiQf1KlNNobAeMnL7XRjHxeZAloPLm9HLqAn4Re3LZxZBpP8CQ8wtnUvWHhN6/XW4ml5TLnFVtC/6P3hXAU/YQj0diEw3XPnJ5rFdZ0Q2PnhD3R8zlcDuKzh0eNX9fz2g4p/q0toHQKWgSbKBCS9kQZ9XEXfCN5CVGceiJi18Zi8APKF1BQ2v/U/jD4+7tD72/vtZkhlXxw4AHsEx/pi6Xu4KajoflEBKlbjoQhny6BmVO2dzq0/+3Z2l++vJN3+ZeX1mWkTU5Y8NozcCwXKdtAyIh553NioL0fUJWJPJGUWQTZF9SDTbnIIqMiC8aPFznCthGmAsGYwbFHZHrP2JbGKxuNd/IXJcuGUhtPAVNIa5A8KKUByimDkwcpBicPVATre7h11qLbzhpX/+1zfnL9hvGz7U3l6l0AG41mZkA5GFxXnC0S5YNFGeYTHtAwjHbJkMxpGZD6gADysZEY15eLoMLLksUmH8teUBRMfjJQSEQDfs1OYKbQe+dtWOLdBr4X2t+9Iyy89ZbQ4Jtj+MJOLP/CQcyq4v42VuOwcTZxNg7vzUftleDPQOJLI2Y69rORibZd80JfN/iNI284RTvU1ao09k9sQhnx5MC/Nz1mkYeOhZhhG2iQZViioi5eS+Pv47BffJjccP+J0PvtG0P/I3djudtUwBp+4xj2B/azyJ+NWSMCse4aP9oPw2sf0n1R2XM2hsG1h0P7e/eEJpd1DL5sggYOK65BKtaOGUuUVGi7fYsGqRTgcdC4S75vVNuMnFr1xGLUCmuQ2Nn4oMC9Wh1lIySJTecfwjaoiGJcO8i38KHXGw5/u7vlXT+MIjrDlgtp206GMSSM2kUByhNlTB6g0iDFemxkPLw6R6KNMfyJ9z/zdWefOfukHq/R6GABGjAR8QCqykRsR1cMUlT4weMm+rK1vFiAw4AG1YNazgnIFmWxoUtwCjikJi3DBYlS48jz+f7FjdoblVEluVfCC8h86tY1BzC7ui8M/uLO0OjxB7IzesXV8LpD+o1adtnqMPgYXxqaheaLt+i14LqgzhkUZc/HjGPzZAjbJ0O2YzI01iFoTeIQYwnJ16fzupcvS3XBmeWU0AbFAPDxpFWwoYgjgTM/ytBG8ViicenGgMj7lgZXHwyDfUd1Pan5rdsQIGEL+fwbrg6Drx0KrdfuCv337rO3JDM4TzZD6/kbQu/P7xKfPRXLOAySRrsZmi/ZhpnTZtQHO+6bOpaVc2uzCuYkdcaRK5QTSiJlXEKAVxb56KzYUlVxJrjtSWCOCsQihdjGqPZH1XhdTglovS6IfbgUMNs2+m6hP/gvY1vf/bMwp3DZUG7faHCI4GMqD0RpkGLwSuXVIMU6mDg0T7W+kwIftoOP/NlV333ZpWufNa+viqNrEh8gOokjJDdWGZlDQJl4II8iLE8BNglLucYjMiI5ohPZSCDkA5L+NEvAfzSrRVUB+zjOYzYOQgj16e06UWxUnpWQAsxz1oSTePDF+xF8MLs4vhD6b70pDD5/MGQv2aR7hfoIUvScvWxrGH7lwRAOIIgd4gwfNa5qK2ho5sTzG0vFxtoxPQ2AwUq/LUSQafB9c5x1dRC4+IA+yTAcGITYEAauQwv2Q+kFBKFDWEwc74cM5fufe0BfBgzvOhGyCxAIN42FuddfzT0IjTXt0P2dy+y18rww/jEE3M8fCM2XbQ6NmbHQ5xMhMNvKtqNNT1sXev/zG6F5/qzeL6iXm6JNAYGKd+Zb/9ApUuy/2KNRLIV49bEYJBcnVDohDwvgoYwKXp/UWEE90ZPlgUgAq8vGKik2Oo4Jza1THiCb2zALnsXIQ8ZambMSBe/W4uI4stmYSQmW7uL4zS2En5jY+a7fiOJlg7drKTDw8Fs8Bh8PREx1QYp5Bifa+izKg5PXdSp1ngoG7/m9J/3L5z1zy0tO8BVNRQ9HHpv0RCbiwZDA7RZRbESjIA4C8hQTxcVHK0a4rgQVj4MgtoVe8qoiHYnESHbgS2PX20rIf8y4noa0oYAvayCOLehFpP2/vTs07j0e+n91D44WWjWFGREif/PS2TD47AG72ZFFMTvKrliDtDr0/vh2zGz4RQ90DDoA77tS1RM4zNMIUC34gY7BZ8BrXrThhvYIiDbDQp/wAX4ILnwEzfDeE3ZTJcttHw/ZJbOh/6F7MYIQ6Oj3vNnQumA29P7XraHBLwIQ/Phmnea3bAnDLx4IgxsOh8Y5M6H9A3sQJBEodyOAbsOQ5QyNSzo1NfZDtY8KBls/uSs8iXwAJsrhKjuuXgLIj3lR2EaQ8bQsRkKEsy4205LJIrgdaMkMMgu00UnankV+F7emg5nU/GD4/eNb3/X2KFo2MIAsBQYbBh6C7ff98OQBiNR5JkfKE9X8o8Hw0OF+vDoc3eqEjDQfIEgSc8PmI7md6ygWYibPk6HMjaKCWcEGZT4QhIK3YBKNOWDULivO5i0FlXUb55FcbjXztGCGwgjtd6SxPgkYMBjMceJnV6wP7Z+8IDR//pLQ+p0nhcZV6/UiS856+l+Kz1rXvUJWdPiNI/rIyc6ZhlsIuZTki0e51CPPxMfpYpk1QMAJdzPowH4WwwcBZHjTkTD8+tEwvPs4AhISv2XE7KzB5R+fl8WbTOGjwW/kgNarzwjNK9eqPby2FK7B7G4DZmwMdGhbA2btV24PwwMImNsm9cLTsT98amg+e1vIno0Z1pkIZAx62gd2BhP49ATNGeoAmoL3Y2l8BHXupgJam7jsT8clR1rQHC1yRQGLuEOniwwrcDuyeZXpiCQPAykjjfZmBS1IIpZ0odcPrcZw2X8SQ9ioqAfbzNkRgw/tmPhx7IkBzJPLaOP2LE+eNE2PGZ5x+fotT7h09aV84vki1woO7H1ljHdQpwHrMuops5zpSUxgh5l8boADi7LuA9Q+RVObqKdc1YB3tatilqCJ84LbEm6ME0+clo4aelBFHWmlTSbnhnmQQZSxu+iL91HtmQrNV+0K2Yu22hJuGks4qIe8zsOZD5fSDyEwTLVDdunqMLzusMncv4C28F6l/fP2ZFHOvp65LgxuPYZRkdm+8WI1y7DtLErKe7lmMHzind26MD83CK1XYNn59SNhcN0h+1kK9Qiw7e/brTa1vv/s0PzWHaH53C2h+W1Y1u1BUGKAo1+64jVKgQLWTpBPUGo/gKwfRcuq1cqJq5i7W8q9u1MT2afK6MnvGSu8V+H2EWIhi+WWRNSLyLzYo3J9UkaflrypbjIYoOezwR/8ym9cf4tJlg+xSbXwQJQGJF/SkXKZR94TZXUBi3WQEkvV93Ax+Jkf2nvBG15/3r9DkLJeFvyAkkYRQXVyEAobVwAJW+IJmVMYi0RnJmGOg6HIWQHL5X4oSv27HYiaQ9EIUJcXVTEWYEGT2f7HfN4XgE4SUtpLgJToCR+dCBKaIT00r4fr8d4rXrjmW1Eam7sh2zsVFt56Uwj3zhVePOjwGtRaDAFeAOc1oo3g13VDg7OhOzF7mkOJeIe77BVM0Gc7xjXLIuiTuubT10GHPAISL9ZnOyd18Zs3rupiOL/VY4DzQmIczMhTBYk8PSNLZQ2pBw9WOWrs3aSqkg/KK32v0AGZH6bS2CHxKlPqiGbCCJ0PaxsnJnMmrysdO0TsE1mBx6z1WGu88bzOxnd/WvplRL4LFTCoMOAw0HiQYhBiqgtSrvMgxXKeWIfXM6q+R4LB975q5xm//ssX//TCAuqm57zTwSifCiOfD1CCMieURV1pEEdK5CIcao0wCijyoey2SZkUia9Um0vB+Hhe5MEzUEhPO9ojZ82lArzvm4xIvSAhQSzIQpYtEOWUdbAEG8fh40jAEm1w/1xoHETA2o+l3D1ICF7hzmO6LYBvuhGNsy6b/dAXWjcDPwgoA94aQF8ZNpzpTLYQdMZRD5afu6a0nOOF9mwthtVGBMSzZ9AOBKTNY6Ex2wlDXvj2IAd4s6u7sGiXRloCpWzU52bO2Em9qLRnRrj1UqY2iR0LUAop03ggIS822iccMy6UeSKvIrWNMFHRFkpM7X5ApYg8KD93Bv3hweZ489ndje/8J2qXE9beMijzAMVhlc6k0qDEIOWBygNUNUixPP15eiwxfMkLNm/6o9+67I0Y8+N2pkos5WKweuhEYlPiIPHjVRws8tGWiGa5DYMBmNLvomgOOYdCPiilkYltFvnBfyqLyMuMQiyvVsgHMybMm+0nhPol8ZiziSxFLFYCjqKWa1wC8vdxDBa8vnUMsyQutekfeT0DnBfF+WNm8LpozZ/fsF8QwPjzHM2EeLMV+XEMFS47+bx2fgMHqsDIuhjw2A6nNU0lRogTuIU7IXVEXTw5cxuZYBP70I62yezYRiRFnM0/PQC3jCbYRIkEZkONSc2qkDog8XKFp1NDNC12j+OF+0BPvlfIuUtVBQ3qGwyH+7Kx8MyxDe/B1Hl54c1LweDCxABDms6kGJAYmFLegxQTbZm8LKnXQf6xxPBpV65d867fveJnx8Y6qxe4rODJwn4ndCR4AKIgBhQ7YQEe+OKMlsjKUiZDpGhDyD6SWC45zEC0i7kyCqtixAB0AzYtKS023txaUBcL5WVZBj1s7mHAYMEAoLYin+6HQ7ak0YZQ3liHNFGdu6OIH7k6qk4BNpzaWB9nT7a0YQAlpTA6EMAgDml2ShlSHhJgxj5eCrG23CrlF6POOoHU2FgnSmQondIG2UaJ+ChL4NlcpZ1Hzvsosbf9RB/kfISzaV118EqYyDs8j7q1B25nG8CNLc9tE8tpnE83NFrN509sfeftUiwjqoGDbfTWO89Eu6oulbnccbL8Y4KvXv/Qkb/7+H0feeD+E3e0mqE/xm+Z8tZww4MSq9bAQ6q2hHo/O1zvWeUh8JNKpiZzM5YVJZsULmREbg1CPsL9kQUhJy0yam4VVEZXanbMyg8DEnlloPEA5dB+RF5yJM8L0RYBowpZY8PkRUT5bRtnTZztcHbFxN/AMU850pA3tvMDhLcbKJ/aRVssD/XNHf65YT9aWCg1sBYsku8WUlHCfBQgrwoideuYkmNchrXESzqsayGnvZerGkW4Sz/WEsgeGzmgf/6RM2uzjPZSQG4qQ1TlcF0qp0xl8a+6Y3tzhdUp3+RALI//rHForHkivjZuecHZToo08JD3WRVnUk59SefUk9syeXn35emxROP4iUH/3X+174brvnbw+tmZ9kMzU63J2enuqox3euou9GiZo9IMPzguV5bUDpgdsQooJ3I7M7RTynylF0VNR+QFjVgxUV6TsMEDyGWSjyhlVSZnkXxoozjKklfzcmmEZ0U9wwpJsMlig4RYQZ4HIqtrS4CCFmRW12jQxvTsF/ZSET6Kvio8xD0wTjvKPhWR5mQoShfU4BxpITV4BZFq5yi31rDVxpO6FPuh/clNDSwKPu8fiFylfVWHiYmUoEfwKOTHkDKWNY5IPHkxQmLXjbBxHmq2mYLCsjBk3R2cP/0wuK410f7zN/2Xry7rK9YJBhQHW8rhlwYn8h6APBh5oKoGKaZqWesNQ9ETjx3os/n1O44fetcH9t14w02HvpaF4X0b142tnp7pzHIw8EBoIOjA6AhZKc97s5SlDjJSCqIqp5IhyamDSgwqlMvDkUzMyIabyYuCUSbDqGPWKcz85KQsWiwC5fIYDQpb49yHoP1FkijKBMqQJHJKloxnClCiOonE3JFWWSAKaJ/3LffN20iUC9meu5Q5CwhLwfotZgCy7mc0qPdGJ22ho7xfIE/7yBhRz0ld3RUpQDwf7QnZqw4aUGByq5eiIlh5qOL4SkOLYAa+SegI0KcCYb0lZe02liWD8KVWduQv3vSrNy/7bIrBhGDbGFQIDy5pwPEgVA1MHqzczhPLeyJS/vGA2nzLbccOv/+j93zjM1/af/VYOzuwddPYmonx5jS/JGLlHA+CWoINj5SNCBHBLCNFqup8UDG5PrIGGwQcgBSVB5bbu3GUezYiDS4VVT1yI6uT+6XZzqJ2g2q/AO8Mycgg7/2xqNbcUUmTuqWJaLVoBaoOG9tF9+twB0wyiIlAGbDp9cBFiKKkBLxYHYV1Wq6wLMF3SHzcuEm+wwarIWkN9ymNAIWp2OIwYKNjUDEQpYFlzYJcuseRc0HFTY2ghOg+gnvgvrm13+31B4PP3NcffvA3fuPGZX2WFOFtJfXgxOTBhoHIv7njBXJPlKUX0N3Gy9BX6o9wejqAtV4YnHvm5Kqf+sGzrnj6Uzc8dfWqzuZOp9menx/wm4viOJIS3jrJkdEAIm/ETuAIDURSy4qBPQeenRQ46Mj7bQrp8MphqjIlwKt656MgNamD1+3xzS9Wy0Nsm/aJTiROvPmJRTnhyz71QWIXYS6iLqpF6AZHXdVWwD5wsTUltomQq+ivBPYdEfct2ms36IOaUrEi4yKXVOliKWGakoiotq2SpUDHGP/exWW9wUWV2owpCU3g42ZRdZRYJxb23ikpFhe0POWE85F6n06MNcPxuf6bx7c339BovHMeomUFgwrBZnryAMOUBqs0+YwqnUml5VJ/TITT0wHWld1/YOHE+z58z02f+OR9X1m/rv3Q1GS7MzGWzYA2+c35YMCBH81zisQDHrPa5AeVej+qBPNGSwEKW5uq+0lGxBMt8gWiP4liefJgReU3qusgGyQ3kmFsAzkwynGfeGQICrWPUiZlY172MZ/DjRxWh7icQYKZ3DNbLeIGYq1/7DwDB1XeamW8MJPrxJSaJVa2jkQJMOeeiEJLLtU6TyRy+rbGJTLyBbxt0pJliqaj4CaOog/BxGMjG2x00Ts3MJ22slXWNmWTIl+F69wO1D4ALPGBd/1+/4Pt2ff8/ZveBNEyIw1STpnSAMXkQakuUKV2aZDKT4kKPZ1gnc177p8//p4P3n3jJz99/3U4Gne226G/ZrY9O4Gg1ec3TjxYMtXRKrfYB2gyePKTwgdJlPlg9bBS5Iz3rRUyrSGVgWrAFP5IIjcasahsOY/0Al6WGySZaEMBGeepRJ63FVAuSoBXH3iekAP/Vz4Pv24Gk1KROtDA/iPlRjn58340QAKdHSuaRYtYznJFCS9VpUTqdWnAqroTno9OmLO9L+wkY/vQOJkVqhw8BpSnKvnQwbGcEd9Pq7Cox+uMifp8rFKfwsouAkWl6lRTyHTsB3/Vnr3+M5QuN7zlHlA8OJF6IGLyZV01Ue5LPSYvR8rk/p06qvnThT7SYPum8cmXvnDTjhc/d/Mll164+kmTU+01C/GmwYEfbMKPbX5mGDE5MpSLMh+NJdM/eG6jjfJIsOPwIqK0QDR36q4d6SeqmzmUd0FSSKJc6YrI5+2KfOJ/NOTM2Cp4xP1LVbpDUreUQK0LaUBqJ7Tz+ck2ErBHO625S7QnwkPX0pbU0IJwviojkK/2VeTTUoR4FxKJIi+KZCzbx/2iEBsfh6D27a9ZSk1zwHlScV5ZqbyJBDNcDLeJ5k0GqVb43u7md/8+1csNbzaHl9N0ZvRwgpTPqjxI0bcnwmmKOtnpgK5ZddtZ+6mXr13zmlftuPTpT1n/lKmp9pZWM2uxVfajZSA/4MywuWAiMUp9zBPp4KAQPMeOXfC1TyoGKakXITp1ZfRp5cvUEUsYyMQyLtTYFhPLgi1dK6s6rlZwqjCX0b8kVneUi45CXVnfqiw3RJRSzHYizyClPUFeNJavguK6ZhSy1GIUjUjYxag5ushWPJRAOfUOKx9LeCd6doSnXEr7dEwuNi1QtUG5DOUHgzBotbNXd7e96x1Rs6zw5nlQIU0DlQco0roA5dSDFMueLEg5rcNSuscLClhnbB2f/aF/s+eC5z5z45M2bhjbPTHRmmk0ssAH6ulGQx1NwE9kNjUfEDGvE1xGkVcml5cHbywzClTRhCx4t85LnaR4qTxZONFPVqo3eRL5PkW+DqX6vLwLXGknqLTIlszzTA1oCxsFKNugGUuHc0IaFOSXBPLBvCrHZsR+UCqTiLKVa1NKJLxIxSZV56LYF+CjalExopKt54tNRLlfrC5Ax5GUGYA8N6W+SA0SRFEG20F/eLTZanz72PZ3f8ikywsGIjavmjxQpQGLwceT5123VFBKUZUxr65cAnV+HkvQf3bwcG/+wx+/79b3vH/fPx09PPeNqcnWiU670R2fyCbGx5pZnz9F4/H2Ij4aKfA9EF/REZEtzJgzZSHzMqAyNj3ztJeI+Rj8dAqLjkCiEMuByoTypkoNKnysI6es2a9RsX1qG5JEyOe+XBbZqMpP1Go+QntDgfSm1D57XkCm6ohbirBxKxaq75ekTJIchZZINTW8CDZqD0p6GxPWiG9jm5hlRUS0S8s4vPV2MZtMvhHyfo2WTNWwJamU2OTHEah2fgrIeT0K5kfwifYnv/Lm62+LmmUFm5umNDgxCPkMyZd16SwqTbTzgOXlPXARaR0p6vKxh3NUbVKk9tVyjxT0s9DOQvelL9q84elXbjjjiRetuuDM3dPnTk62Znjtqu8/4VCtXiUFgA8K5ylPBoYGLLYcaCZ2RwlisXw0+jZmcxVRKVqL6M9NC68Jqu3O/TuTYlHpAlS5G7Ix7+eIQH2tCzPm6WY/hPXeisj70R1UHMUyqdhYbonCNilVA2rTMtV6kFyUUqJkVpQzrsiLJFlHJSswwDlsSHADgFggYy+xbNxTiIrDZprCccyPQKvdCAv94R2N1vDbJre89/NRvKxgaz15UPEgQ8rg48mDlNNU7gHNy7mvqn/2EKmD8jqaok5GUL5Uj4+Snyromxfaw6YN3fGnXLZ27bc+f+NFT7li3RPXrRvfgZHT5nURntf8Ub8ubLJE3qzIpqAYMhNHO8m8jJ2UpKUBncAsoUMZG7ASC/UlypAehna+o5Y4ms1XpTR3jjMoLoj96CmQ0Q40abdoEowFlOE3jRJHM7cuwBylBfKTjXzZOHHgTFE2v5hOWalt9RilKZdK60hLxDpUISlEubqwlwg26eyuZJozBUzEvTA/VtL4oi+9oHkrvlSxPKlCdllkdCSGodNuhvn+8PpBp/fK6U3v+0pULCvYZE8eWEgZaHw5lwajanIdE209pb5ICfKE50lT3lHHpzKimifqZCmoP+lhGoF4FR0Ba3137OUv3LLrW1+0+YnnnTt7/vhYa22rlfEBJmEhv50hVsPR5KOKlNK89jiIYi5tWq5RtihLkLMsbORbFma6JFQShAXovyjnTSSiy4SJkD6W95LcWQ9iqW0CN0/rGGXrsGBjdXm4sh4hHx2WqEzzvtfsQqpCn5guAsWuLpu5pIrUUSxRLRzb78jFSBZ+0v0xkg8XkyRaVyZ8YpV+++elFvWVmzNfPbYJup1mmFsYfKmZDb9jbPvyP6aFYFM9eKSBhckDlNM0MFUDFAOaBzUv7/7SRBnheSKlo3jvcaJKiZR31MmqoE3q+1ShGdblF82ufc137jz/ikvXXrBh3dgZ09Pt1bx+NT8/1AV3QYNHjGrSt1GiJtVgRZ7jhjDiTYrUWUe9qOLXZHUo5IUX2fuZHsWlazuJXAzvSnc+RW7Djen8pIyZnBQW4MHkXVVIrU3koLPbDRyQy4F7cRq3EqkQczUo2xc5Q9lr1SLhpaqWBlwNnfVj/tFTwDMsTiR5b3aNZ1Pm+2YW1g01dQjRS95XgLOJiBjrNsOJ+d7HQmP+uyd3/NVdUbysYPM8EWmASQNPGow8WKVy8tUgRZ6gb+adEillN7kt4Tpv01LU+RSpnr4dXpfrXVf1kepTH1U7gsGqNzvVnnj5izdtf/ZVG3afsXvqjK2bJnavXtXZ0Gw2sjm+Mgoe8hMMZ2P+tbkJYk3lqiQSX3DpIPPBTz3FeUBJzBO2gAs8KmgWFNuErLmkjpQeAApzpQN52nmvMkkd5akps1EsO4pcn5eLKOVjAZDCxGTWnHjqqwz3ARozl1wyFon5IrcYVsYoQZ4oSrgFkfIE8r6DakyUef+BVwmqUY4tSVHKyWZxTamN8uWdFbUZFS0MeZPchsiF4Bcd0xDwIRtOzA0+2GvNvWZm6wfuj+JlBVvoieCQY2KegcODD1MaqDzvPJPbuw/346lOVk1EakMwT3jedZ4n6vhURtTl80MXaQrXn4qOvN6Xv2F1a+KqK9ete/oVG3ZceuHseWftmTl3YrK1eogownuv7KTiYEqrNldypoENzj0vAvRxYMkFWHkqxNHb0nC9bLHxcVsCBXIOVAazwZVEdODtLwpGanJz4zYpV+YXAxo0lProyTg6pMA2QGJBFdpTLP+cxEwFRUkDeWKxJZFapRbIW8VGXYYOLn84FSWNerkoTODHR7wRITflRgeQkphdtPWyNfWIN8FYNwvHF/p/frTb+t6NG995RPplBpvpTU2DgwcUD1JpsEqDUjXv5TxV/TmfykmJqoyUcDnhfJrYu25LUObUeUcqqytHGVEtV4Xb1tlxbiI/q2fb3XP2TE2/8Dmbdj/nqvWX7jlj6qxOu70Kg7Wlp1piIPPWBqLszHLFkHZthXoBZH3cES4+VeTnFHh5Vp41R48UEH7i5SegrCMlUlkkqYpI1M67mYtHQnUb8QaznMmilxhtY87APDPxRLQtUXApXJJqF1sy59IaWmmPoWxn4spRLtQ5qiK3l7SkTDNGjSuVABdtPPo5BcY4kxoM/3Biy/mvazTetOw/LibYMmtdwTPx5GVi4PHgUw1Mrk95t/XkvqrUec8TVbtqItK8l3NdmndZHWWKR0lwGeG0ilFyB/WpT4dfUibNLjxnevbV37b97GdcseH8zVvGd493W2s6ncZ4p501+Iy+ni68003Z2WLHURKFJByI6QkRz8el/aQKoMhiSMOBDW36jQoFCWREmTdxgWhbd6Yx7+WIRFVnLVSE6YzIHVnWPXAb22xGpSY/ErjnlC7GKCuvOMpKDphhtmhtri5lIpAvdp9luKcEtpRjJ4t9dAvjDFWHALMUE1HVaWWh1xj+xvjWd/+ESZYfbJq33GkaLJgYeJj3IJTOmjxAuV1K3Qdp6i+V1dlUZQR9ElU713ueSGmqJzxP1NlV9X5kq/I6LCV3P6RcFjYuv2h23UtesHnX5Ret2b1p89jONavGNs1Mt9Z0u81mbzAM8/O8exQFUMoGWnWQIe+jNsIDi3htTwJ3m7iSCBt9uCJHn1S4zAzJOE+K5DSH25B1hcl0CiVlxILPT7JFvsqQXW5jhiffc57E0KGcN2eUJUGdV5E2p75pqZZAXp0VkTuinBQCtEVsVJXggsRdDisKeOnoQ/sWlaL892BW0Nw+boWEtPhqskb4pfbWd/28SZcfsXmiKU/wxGZigKDM+VTuyWVul+ZTmfOpfCma8kSqJ6o2bue864g6PVFHnSeqesdS+arOQbmPDs6uGLCaO7eMTz33aes2XHrRmq1n75nesX3bxJnr1na3jI+1xnr9od3aMBjYQKyDi0uDPw5OEy0NH9ji8Y+TSedTHOxqcQq3LzlG3gpZGb2IFLx6n/akDmaireuYLTS17qVIwP4wO+wt6pa97FJj8g6zSXdLeWlOjpPbuEW1fvKsFHTRjlFb2CfWOVMyj3nZuXEdkrrMDcYDsqVvbB1RYHY6oX9mbNd7fjURLSu8vXWUKQ0KTtOgVE1u47ynqj6lqZ6JqOqcr8rq7JmIunJpIqoyHhD36TKH83UyYhRPLKUjGLB4daoxMZF1LzpvevqyC9auu/T82V0XXbz6nO2bx3dihrUGJ2WmG0f1BzcYhMUIIhddJyxBtiI6KXRi5M7jaSQZuPwEYD56zc+YhKoAWZctAZT30yf3gI3cjgDt/f4gI2acB6y0LWYN4oGt0FJQe/ImGK1zDb1VoEq8llhpDuRjO1UymrmFl8pRyhhSUfxIyqmQOwMTeSNx/Lg11SjCn8QMhsMe6OvHd7z7rdE8Ols+xKYL5Kv5uiBA3vPOV/UEg5nLUts0P0pfp6uTu4yJSGmqJ5wnJVyfJqIu77ROVkcJ8mneUZVVyzBg+cBorJltt846Y3r2OVet3X7VlevOOXPnzJ6Z6fa6ZrsxlTUa7VbLzi5e0xogzA1VXCLzUqmtRlQCBysHrfM01knNnmPeS7sTnYSATsBYIIVHBHesPBVuF8tEE8HNUhPVT4EbGXIbFFJT4CTuPfLgS06IXAt34FXG8pFZhMUeRoEa95NSB/LeD1QlHj3AUFa0EBoTRfsI5Cn30oSrVVp1ICOjaGxK8BX/ZLiBHV9g0h8Mj4d24wentr37j1wN0HTZ4I0g6njSNBF+ojt1nomo6qo2dfJqPpWdCl9Np2pHuJ6UqOpTnqjTV+koHVHV+1hJberA6BMmulnnqietXvP8Z2zcffH5a3Zt2Tq+fWqyva7bac6OdbPxTidrDLBEnEfSk0dRRuOUhWMN5ZN3BKDWCSzw0xYZ+ZFHExPVE6EY+oDbef4UEE1Jck/OpK6jwJZ8pMjF6qwpXoDICwHmRFpspMnbX6qgBJdWLYq8lydSnkhLEFGX9xlRBA+i8AuuZGfwWCfeSF6j5e2Y6RhSkARGZbE1O/KWa2Ja0R82Huy0m9/X3vLn74bKTQh3f9qRNiLlCeaZ2Dg/kYnqyZwGAaKOZ6Kdl03LVFNVV2frvurkxFL6pfJEKiNSfZ2McMqyRFVeZ+syH0Yud6R5592eAUvLw3Wz7Ykrnrhm7VOvXLvlnD0z27ZuGtu8ZnVn6+x0e/3ERGui1WqG+YVh6C309RQHombMF4g1eEVe86KABZpfsyJcT+eKFqkCPO9Q9+tUhG7BMJYoZhJlF5KAz09IL5PvRC4wW2zSOYlvzZPZ0jK3gR/pvQ5UrMAnu6iInNR5rsyT85N9sRXh8hSQVc2J2AZXJD2jbW4b3am/SJEKV9iKSZyLtULqAx0/b/EwtFuYSfWG97Y7jX/d3vruD0PM8WwFCnraEVu/CKnceafVE9FPagd5T4Tzabm6vCcuEx3u2ykTUZUTVVlaJuXrUp0tkcqIqjxNRJ2d01E8US1H1PGkGmrKGZhn0GLKNq7vjl9xyezq889ete68vTNbd2wb37F508S21Ws6Gzqt5nSz2WhwhmU3lo5AUgvHtD6Eo7HEsXbxLogDPqclQJZ/kjvcPmaroDl1sUzCVjI1gN+yrVdSLuQ5BYFS26sVlPOphqhaG9xPHdw6lkwLJyIvLR77oN9q5oJIiYRPRYTnCyYiOR4eBjutRpjvDW5rtMJ3TG5/72eh8nFJd+7ytKPa9CpSfR1PmvJOnXf4iV/VpSdn1cZTapPKSIm6cl7GA15qU2efyr1snY5I5Wki6uyIk/GjdI5Ulg7PlDpPPWdZpK31a7LOju1TYzu2Tk1fcs7MhvP2rtpxxlmTu7es727rdFqrcE6O4wTVWe1OOONiIHOkjh2SUQCGA1zXQdySJzt5l5VOforcLiZljRHr6ljO1bRgJqpHgu7lDSeiTm4KKdCPoc2nQS3HVtaS5GWVc43bLwY1hX3BF+XIpagpkbcnhbetsCQ8Lwom10c3JT3leS6RmQIwne9fp50xSN0wyIavmN7x3msh8nOBRc3JMiBv7gjU6V2W6paSEeQ9ESmt8qMS4Xw1kNQFB8pSO7eppqo8LZPK0nyaCFK3IdxHlab2RFqGNJVzUHg5ItVXKZHqU5QGFxw2Ou3Q3LxlYuxJF65ae9UVa3ade/bsjm1bprbPzLQ2tJqNqUYjG8fUv9XCJysdcs7V5zUuXZjHoKYQXum4OIGRS0+2dEZlhkbTtySTTeE2CSTCJpYwpC7Ap9VK4YGJW+jLM6Uoz+HOEqcgkizyXYaXItysml9s5XyCvG2kzCMlWYeXztuUKoncwFgiZg25MDL8EMk71x7TstDr/9Oh44N/ufnc990KIT/kvRZdE10O5O0/Cap2deVOZsN8KnPeT0jXp4mo45n8BHZdmk/1pC6rS1V91Y/LnCdSGVHNV+2Z5z76zC4tx0Q9UZUTXja1Yar2mcPtXZbqUlvaEBp8Y+3Quei8mZmnXLFu0+UXrdm+fcvEpjVruxva7caqyYnWTLfdnO12m11emKeH3sIAS0ZOTFCcMxb8yXHdWe0ng4MnJK0lSppKolYV+vw8Ssyozs+tEbCg5HZWuNgSLG0Sh3QoVwQnMCeraBF8/lOFO6nqKs5r67LZjpc0rsaw6qrOjHnvUOkLgy5mUif6g898+vrDL3vBCz7CHxfLWkqjzp9WVHfh4cDLpjtCMF+VEamclHCZY1TeZSmtnth1efKeiFRGkFbtUj8PJxFL+XJatfFEpLQuESk9FRnhfNoeHgfPO/zaFlNz7Uw2cdaZs1NPuGh29d49U2t3bJ1ev2FNZ+PsdGv9zGx7PYLXmrFuNtnutLIeZln9/oDPx9btEHRfus5TnZZ4CwiNCG0iT6HD/HhcywFe5xlS6rYWMvD2pFWQI0wvOzhUQIBzXQNKz3SxST4ils6l5ImylaMqjdYSY5P3F7NsC1nL+5LaStj+6MPBA6mpF9NILBv3jRQCeVP/8CcxjbAwGP7te/7impd/94/dfExCK8ZE6MiebsRdeNQY5afom8WgLNWTVk8it2FyVGVV3mmaiDo+rS/l00RQl+ZJXUZU86l9asM0qh5PhPNuS1rtn9SeSGVVudOUPxXKOjkwSVX/+Hize9ausbGz9k5PbdkwPb1z+9jandsmN27f3N25Ye345u5Ya9XERHMVBn7XLtLDAV8/Aiqn3CAp6DBp49URab6s07k0Wl2BGxsrM5zMFnwoi0LyuZ/CYTxv0U47oQXZw8aVI5BqC4+jIKfGOl/yn3owvsh52yq1pKJcZZnCHqjY6fXqw8EHfvInPvmdb3vn/rmoTRPh9LRBzX8ccDK/dfqqzPOkTOycqoxwSiylT09wp6MSkfIsW5VX83UBJNV5+91XXSKq+dSeSPWe3HeaHGneqbeVqOpSm9SvgzImR6PZDNn62U5n1ap2Z+P67tg5Z87MnLFrYv25e2a2rlvXXb9p09hW3svVbmXTOE3GECV4tYsxzG4SjSclgxljgCrIP7O9CValzR4MLk0btxhmxSrsFE1L8DRnrs4TrYstHRSP6D05lraKPgW3jPXnqkpdiupRbxwQZSkX9UJ0QZ0jVVsuGoG2mqJ/Mrbjva8FwyPDo+BHwmnq7rSg3ObHF6PqqpNbr5V1zld1VUqM0pGeTJYmhwcKR3ptyeXOe97LVOVVGRNtHXV6wm08v5S+akPU8Z4nUh1RbVNKiToZwbwPZFL6yXbsGB+74uI1ay48e2r9WWdMb9qxY3LH2rXdtROd5uosa8y0Ws3xrBnGwHcQzHgnvb25BIX5lukBTlLNykCLB/7FymF0sktHi853QmWoSAQ5TFZaspZAvZet6gwurVqMLuGAVgawzI1jCeW5oYT9Y6E3RWmVaqaxuAnK1mbM3aOfbDj4vbHdf/E6KPi8OP+WuJpOK8rtffyxVH2jdC5n59TZVGWeT+XkR8mdVuV1uqoszfNkZBvTYJHyTkclwqmXq/pK/ROpPk2E01H2Tqv2LquTp5TwNqX2RIlHRG/oi8EicfDTprP3jKmJc3ePT110/uzqXTun165Z3Z1dj+A1O8XH2GSz7W5z9XiXF+7DdNZqTnTaWauNAMYgxdjB62D65pGf8xBoWYlWeaMKeM5O6vy6DCS2JcolZBvrIYo45d6rtECaO7lVakHUWDPqMPqIdwuzKVmXMovh6hSUaUaLvhsOhm+eOvMv+JiWMSQeJ/YsE8Gi1eKPO0bsyrLjZO1yfd3h8HydvCojqvI0T5rWUdU9Ej5NRBpERulS2cn4ujwT9yP159QTUaVVeyK1qdoTVZnbeT5tB8F8eiIQGZaQ7d1bxsfP2zszefbZMzMbN4zPrFvdnt64trtmcqq1enKqvXpiorl6stucnRhvrmq3mzOYiXWarazDqhhQeK8XgxaXjvwWUsEmn3LZ7KEAM/FQR5IwgPHKuSgitTK4rVHXl6lzKSqOvYTEkdesjlmXF5A4pam+pKCgnGUwRn8xKP3y9J73/iIo3wjlQYpm6fFh/rQh3Y3/m1Hp3pGo6uvsXVbnM9U5luKr9qmM8Hyqd+p8XSCoC051AcZp1Yao6qt5wilRV2cdXUpXpezfuv1znrr0GKQ2BHVpIloIYM0dW7rtTevHO+vXjnfWrBkbX7e2Nbl5/djk6pnO1MaNnQ3TE+01q1d1V09OZOvHJ7JV3W5rttXKJlBDJwyzNs5J1IW5CE52VsoL5GpI3gKqTZZePE9jQz6TMTIS9aq6WVzqyOUAG+UqBalok/PprLAwFcRAUglqlYmZBakwnF+Y7//UmrP/8r9D5EGK7jxQMRFOTwuSZn/TgG1OO6m6D66v27e0bKqv85GizrZKHcyPsqlSYtRJ7Imo8lV6qjKnS+mJaptSWid7OJR4NLaEH1/S9FjndKwVGlNTrazZbbanO63mWXsmJ3ZvH5/cuGl8ateWibVrN4xt2LRubP30dHPd2FhrZqybrW61mpNwNp41si4ctXEmt3DytpoZr4/RawxoqoIzNW6Rwz+vlSnnyhp442jivCH1mloRZUtBUVFMpObRvJR12qZRNGHJe7zj46yxP8cOHznxui0XffDPIOLLVvi8M5ZYCVKPIU51f+rsKGPnj9JVkcqq+nSGwER+1KyhSgny1bzTOl2qd6Sy1IZI81VKuH6ULqV1+1q1cR3hlKjyqZ2jKqvqq/1KOJ/KaJOCeZ58tGltXjfWecIlU9O7t01N79kxtWrHrom1WF6uXTXbXT853p3pdBvTiFZTjWw4hsA1mWWNLoLXOILXGIIaQmJAKAwNfo3PE55OOUuzC/4IHahJFHk1pNoawZvryjRf4VWBscIIcQmuJCrl+CUF2nf4gf0nXr3rig/9DaR86u7KTOpxxlL7Fg+NUDlcpQNQZ0N4nkj5KtLyTNV6XeYnGpHqHXV8VeaJSHVEqlsqWDpPpPlUTqTyVOd59++6lHek+aqtw/nUX50+lRHMe79WUS3jlPZp0jwpgn46F503NbZlTbe798zpqc2bxia2bp2cnZ3pTo91svGZySYCWdYdH29i4pZNNJutqWZziCVmc6LTacwggI1nzWwSS9UxuGvz/otmEwENVWWYzvAJrEMEMb7Cn7MxS+Qt4NmGzYrNzWdHCRUb9cikS8ACkNAmVYDPmghS/eGD++4+9tKzr/qbz0FKrQcnpwSp86cF5fb//xun0hfJYV1kz3ydnHAdQd5TilHlmFjWT7i0jrTMqcqIqg2T15HW5aj6cXsv6/B81UfVjqiWc3oyu6X0RNU+pcQonqjLu4z75DSdWTDRhvurNNEOrTN3TXfO2DM5tnHdeGfLptbUqpmJ9uqZbLI71hmbnu1Mzkw2ZtrNbHx8vL2q282mx7vZOgS51Z12c7rZakw3GtlYsxXG4biNmRv8MuhkClysLp+VMQu43FvLOKRbNSRIdd7ciFhet3tkg/tuv/X4i857xt9cBxGNuJ9poCJiidOHpLUrqEHaP5WjuwiuG2V3KmUdaZ58nU/mXUe4PrVzvds6Up6o6k6md9TxpGl7Sat21POETmnVJqXpPqR2RGpbrddRlVXtUv+j2kK4jaNqT577k57QTESq43125BurV7ezdbPt5rZtE62NazD9mp7ozIxnE7OzY51t29pTUxOt8dWzrZlJBDMEtJmJMf4UCbM1fhnQznh/GWZsfJJFGBv2sy6Wo10ErCaCE5LFKiZuOa/iBXIKNM+CAcMYW8/ZXH8wuP2aGx947pXP//jtaBvhAaqaTiu8c1fw8MB+48Faqv/chhhldyr9fyplqzbM17WP+aqMSGVL8VWfKe+oyjx/snLEyWzJM43atxSeT6mXc+q6FKnsVHhiKR3hMlLW7YE5RZr39hFVf41OR1e1mx2sI3dtnWitXz1s79g5ObZr58zkpo0TU6umW9Nr1ndmZydb0xPjnVVj42G62+nMtscaM51GNp61shkErG5/2JhAQOOXBB3EqG6r3fj656499uJnvOhvDqIetsGvSXkinJ42VDtgBY8NfDCerH9Ppf+XsvF6iDo714/Spajapnrnq75S3lGVeb5arq5dVRuCdtXZ1qhybjNKX0WdfFTZOnla38n2h0jzVV2KpeyYr6uLoDydxflMiMGGaI6Ph8aznzjb3XPmVPOyC9dPbNw8NbZzGyZs02FmrNOc+/HXf+Ef/uQj99Z9q+fptGOpjlrB6cFSg87hNlWc7PjV6UfVV5XXla1Dalf14fB81X/VdhTvqMrcB/FwyxJevqrzvOvcLp0BpWWq5Qkvs5RdXTliKflSPl1fhctIGXgYtNLEoOSBibceUEY+TYTT04pRnbGC5UV1MKb8w0XVl+cdS/mt2hJ19m43ylcqr7P1fF35Ohnhcm9faneyMlXUySmr2yfPu440neml9tXyKX8yuC/6IJYqezK/7sNpOkMi78nzKSWq9LTi4XTaCv7vwyM9fj74vXzKnwwPp85qPSlc51jKpuonLVstV7UdhZPpHamd+ybqyo+SjWpPnS7NV8uk9nXliLSsyxzMeyJI0wDliXkitXP+tCPdyRX884MfXw6wR3KsfaDX0aXgdsTJbJfCqPpSeVVfrddpnR+iWrbOxkFd1X+Kk+mr/utsqnCbpdpGuddL1Nm5PqXOe1BKg1Od/bLgVDppBf+84QM8pY8W7ot4pP5OtT3Vk4f2dWU9fyo+3c5xKuVO5rMOp9IOx1L1U+7tdT6lhOurlKibOdXRZcGonV7BCh4J0pOFqJ4ojwceC9/VdjtOtf11dqe6327zaPppVLk6n5Q5pY7UU4rUblnxSDtlBSt4POAnDeH84z1G3X9al/OPR/2Ppd+69hJpHaN0jpQnltItC/wJkytYwT8nVE9E5h9PVOsjXJbSKh5tEPDypKmvOr9L6U9mv6xYCVIrWIHBgwhPzlEBpU7+eCANbGmwqLYx1Z0qlir7SPytYAUrWEEJHqiqqJOPsl3BClawghWsYAUrWMEKVrCCFaxgBStYwQpWsIIVrGAFK1jBClawghWsYAUrWMEKVrCCFaxgBStYwQpWsIIVrGAFK1jBClbweCKE/wOS674leTLycwAAAABJRU5ErkJggg=="/>
          <p:cNvSpPr>
            <a:spLocks noChangeAspect="1" noChangeArrowheads="1"/>
          </p:cNvSpPr>
          <p:nvPr/>
        </p:nvSpPr>
        <p:spPr bwMode="auto">
          <a:xfrm>
            <a:off x="1198604" y="9572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Rechthoek 20"/>
          <p:cNvSpPr/>
          <p:nvPr/>
        </p:nvSpPr>
        <p:spPr>
          <a:xfrm>
            <a:off x="3244907" y="2387084"/>
            <a:ext cx="1011504" cy="369332"/>
          </a:xfrm>
          <a:prstGeom prst="rect">
            <a:avLst/>
          </a:prstGeom>
        </p:spPr>
        <p:txBody>
          <a:bodyPr wrap="square">
            <a:spAutoFit/>
          </a:bodyPr>
          <a:lstStyle/>
          <a:p>
            <a:endParaRPr lang="nl-NL" dirty="0"/>
          </a:p>
        </p:txBody>
      </p:sp>
      <p:sp>
        <p:nvSpPr>
          <p:cNvPr id="24" name="AutoShape 18" descr="data:image/jpg;base64,%20/9j/4AAQSkZJRgABAQEAYABgAAD/2wBDAAUDBAQEAwUEBAQFBQUGBwwIBwcHBw8LCwkMEQ8SEhEPERETFhwXExQaFRERGCEYGh0dHx8fExciJCIeJBweHx7/2wBDAQUFBQcGBw4ICA4eFBEUHh4eHh4eHh4eHh4eHh4eHh4eHh4eHh4eHh4eHh4eHh4eHh4eHh4eHh4eHh4eHh4eHh7/wAARCADGAR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Jpay9e1ePSRE0kLy+aSBtIGMVz4vF0cJRlWrStFbsuEJVJKMVqagorO0LVY9VhkljheMI23DHOeK0aeFxVLFUo1qMrxezFOEoScZLUKKKK3JCiiigAooooAKKKKACiiigAoopDQAjSRqcM6g+hNKpDDIII9RXg/xnJ/4Tubk/6iL+Rr1b4a/wDIh6R/17j+ZrwsDnX1vHVcJyW5Ot99bdjCnW55uFtjo6KKK903CiiigAopDRQAtFAooAKKKKACiuN+KXxA0v4e6baX+q2l3cx3U5hQW4UkHaWyckccVH8KviPpPxDg1CbSrO9tlsXRJBcBRuLAkYwT6Vfs5cvNbQ7FgMS8P9a5H7Pv07HbUUUVBxhRRRQAUUUUAFcp8Q/9VZf7z/yFdXXKfEP/AFVl/vP/ACFfMcY/8iat8v8A0pHZl/8AvEf66Evw+/48bn/rqP5Cumrmfh9/x43P/XUfyFdMelacJf8AImoen6sWO/3iQUVj63rtrpp8vmaf/nmp6fU9qqad4in1CcQ2+muT/Exk4UepOK6qvEGX0sR9VdS8+yTf5JkLC1XDntodEzBRkkAe9LXzzN4g1nWfFNouoahLLGt6gWIHai4cfwjivoXtTynOKeZ+0dOLSi7anDSrKre3QWiqmrTSW+k3k8JAljgd0JGRuCkivkWz+P3xJmuoYWvtOy8iof8AQl7kD1r3qVCVVNx6HvZXkeJzOM5ULe7vd27/AOR9i0U2PPlruxnFOrE8cKKKKACkNLSGgDwf4z/8j3P/ANcIv5GvVvhsceA9Iz/z7j+Zryn4z/8AI9z/APXCL+RqtY6h4j8SWdh4X0oOlvBCEZEbaGHd3b056fzr80wuYxwGb4mXK5SbaSXV3PMhV9nWloezX/i3w3YyGO61qzRx1UPuI/AZqK18beFbmQRxa5abj0Dkp/PFcfpnwitvJB1LVpmkPVbdAqj8Tkn9Kj1f4RxiBm0rVXMgHEdygwf+BDp+Rr6GWOz23OsPG3a+v5nS54jflR6lFIkqCSORXQjIZTkH8ao6zq1tpcIaYlnb7ka9W/8ArV4VpOs+IfA+svbPvjEbfvrSRsxuPUenswrr7XVx4pmj1C2YkXLBEQ9Yz02n6V5GZcZyhheWjTarN8tn0ff/AIB35YoYubU9Lbm7P4i1i+mMdmojz0SNNzfnRnxWF3/6Z+Q/lXW6Vp9vp1qsMKjOPmbux9TVyuihwtjcRBVMZjJ876Rdkv6+R2yxtOLtTpq3mcNa+JtVtJfLu0EoH3lddrCut0rUrfUrbzrdjxwynqp9DVXxJpsF9YSFgqzRqWSQ8Yx6n0rwHU/jpoXhTVHh0mF9Zn5SQRvsgB/3+c4PoPxrLCTzbKMyhhKsnWoz2k9101fl6+h3YbL5ZrF/Vafvrotj6UzRmvlZ/wBpjxW8p+z+HdIVAfukyuQPqCP5VveGf2moJLhYfEnhtoEzhprKbft+qNg/rX6O8HVXQ1qcI5rCPN7O/o039xo/tof8ifoX/YRb/wBFtVH9ixlTSPFDMwUCe3JJPAG16g/an8Q6L4n+HPh7VtD1CG9tH1FvnQ8qfKbKsOqn2NfPHw78SalqMOsaZZ3U6WD3MSi3iYgTMAwBYD73XgV6mCwUsVR9nexrmuaQyrhNxqxfO5WS2eklc+7tU+IfgnTJWivPE+mpIpwVWXeR+C5qnb/FX4fTuETxTYqT0LhkH5kAV5f4Q/Z9a4sIrnxJrElrNIoY2toikx57M5zk/QfjWrqf7O2jvA39m+Ib+GbHy+fGkiZ98AGpeGyyL5XVd+9tD8yWLziUeeNGKXZvX8z2TTNSsdTthc6bfW15CejwSB1/MVxdl8WPDt1rEOlpbags8twIAWjXaG3beeema+cb2DxV8L/Ght0uns72Eh1eJiYriMng4/iU4PB6c0nhfxH/AGnJD4itokSZbtpDF1VJFkOR9Mj8sV8vxa62TQo1qElKnN6u3ofY8DPD5/Ur4bERcasFdK/r/wAA+rPF/jLQ/C0QOp3WZ3GUt4hukYeuOw9zivO73444kP2PQMx9jNcYJ/AD+tVPh14En8YyyeKfFVxNLDcOWSPcQ0/uT2XsAK9Ys/CvhyzgENvoenIgGObdWP5kZNeRCeZ49e1pSVKD20u2u7PenDJ8sl7GtB1qi3s7RT7LueeaV8brKSULqeizwIeskEgkA/AgGui8Sazpuu6XY32l3cdzAXcbl6qcDgjqD9ap+P8A4YaPqmnzXWi2sdhqUalkEQ2xykfwlegz6ivEfDWsT6JrkIdmSCWTyrmI9OuM49Qa+b4jrZjTwk8HiLSU1o9tmmerg8ry3M6bxOXpwnDeLd/68mfRvgFgun3TMQAJeSfpUXiHxPjdbaa3PRpv/if8aw7aPUH0adrdibYS/vlTr0HP0qPRmsVv4zqKs0Ht0B7Z9q+ejxDi6eAw+XUP3fMtZvTRvo+3nueA8JB1Z1pa26DW0TVdW0m9ltPMWRom8uTdhnfHGCe+e9c5a+HfiZaw+XA2oRp1IF4vP/j1e3QGMwqYdpjwNu3pj2pzfdP0r7LB8FYShSi1Ulz9ZJ7t/oeDjqksXK7bSXRHy5Aly2oRpCW+1GUKhDYO/PHP1713P9i/FL/ntqX/AIGr/wDFVyOl/wDI02v/AF/L/wCjK+mcV4/DWUQx0arlUlGzto7Hj4Wiqid2znPDdtqkXgUW+smVr/yJRKZH3tzuxk/TFfCOiR7/ABHYQ+t7Gv8A5EAr9Dp13QSL6qR+lfn74Zj3ePNMi/6isK4/7bCv1vKqapUnTveyW5+q8CtRo4ldkv1P0FUYUCloorjPz4KKKKACkNLSGgDwf4z/API9z/8AXCL+Rrv/AIL6THY+E0vyg8++cuzY52A4UfoT+NcB8Z/+R7n/AOuEX8jXp/wpuY7jwHpvlnJiRomHoQxr8/yanCWf4hy3V7fev0PPopPESOqpKWiv0A9A8z+PulRy+HI9YRQJ7ZvLZh1KN2/A4/M15z8Hby8XV57G13NIyedEFGSGHBx+B/SvWfjfPHH4Hlt3PzXEyRqPxyf0FePfCQy2fi43YU/6NEd34sBj8s1+W8WQoQx7u+VNRba3Wu/qLCtxxa5Fqz2HzvFmfu3f/fsUef4s/u3f/fC12VpcRXVuk8LhkcZBFTV7kOFJVIqUcbVaf949J45J2dOP3Hyl+0p8Q/EkDHwVa3lxEXjD6gRgMVP3YsjsRyfwFYXwJ+EMniG1h8Ta9p082nNJi1twCFmAOC7d9ucgDviuO+L+oSXfxH8TXs5y7ahMoz2CttUfkBX1/wDDnVVt9B0PQ7TT1SKKzijBD9AEGT0ruzLA4PLaNHB1cVPnm9HrJv8AB2ufomY16uUZTShhIpSmrya06XOq0zQtF021S2sNIsbWFRgJFbqoA/AVh+NPhz4Q8WWTwapotsJSpCXMCCOaM+oYfyORXXClr6mMpLW5+Y08VWpz9pCbUu9z4L+KXg/U/Afia48O3k7zWjYnt5BkJOnIViOm4cg/j616B+y3ceAtD0vX7zxNHo0EiXNu1uZ4VaQEK5ygwW9Olbn7e7Rab4Q0PXEVftS3MlqhI7Ou7n6Fc14L+yx4V1Lx9r2padFdeWdyTXNzIN3loMjOO5JIAFfR4WmsRh3OrLlj1fofQcUcU/WMkhRjSU68rX8vetf52ufYF38dfAUDERzajc+8dqcf+PYqo37QHgsZ22esN/2wT/4qpdK+Avgi2iUXjajfSAcs9xsB/BcYrVT4L/Dpf+YG7f713Kf/AGauVvKo6JSf3H5ulnctbwX3nh/xx8caH441DSrrSLW7he1jeOU3CKpIJBGME5715x8HkafSryAH7+qyIPbJAr1X9ojwp4b8Kajo1voFiLQ3EcjzDzWfdgqAfmJx1NeX/BD/AFE//YaP/oS14HHfspZPh1TT5ebr6nv+HHtocRV/bNc3I7222PuzS7SKw0+3soFCxQRLGgHoBirNIKWrilFJIuUnJtsbXyV8ToUt/G2sRxjaq3spAHbJz/WvrY18m/Ff/ke9a/6/JP6V8pxav3FP/F+h91wC/wDbKq/u/qfQ/wANTv0Vy3JYoT/3wKZ4l8ObS15p8fHWSED9V/wp/wAMv+QI3H9z/wBAFdYelc+W5Nhs1yKjRrrpo+qd3sfL4nEToYyco9zz3w/rk+myeVJuktifmTuvuP8ACu7triG6txNBIJI2HBFYHiXw8tzuu7FQs/V4xwH+noa53R9Su9JujtVihOJIm4z/AIGvDwWZY7hmusFjk5UX8Ml0/rqunQ3q0aeNh7SlpLqjy3S/+Rptf+v5f/RlfTQr5esrmKLXo7h8hIbwNID1XD819NwTwzwpNDIskbgMrKcgg163BU48tZX1umfL4LTmT3JW+6fpXwR4Vh/4u1psGOmuIv5TV97A5HBzXw34Vhx8fLODHTxGV/Kc1+k4F6T9D9H4Mly08X/g/wAz7mooorhPhgooooAKKKKAPBfjMc+PLgekEX8qf8OPFkvhW6NrqMUv9nXYEvC8oTwHUdwcc/SvQPFXw7sfEGty6pNqVzC8iquxFUgYGO9aVx4K0W68O2mj3kTTLaRiOKf7si+4I/l0r4JZDmMcxq4uk1F3bj1vd7P5Hn/V6iqOa0NTTda0nUoFmsdRtp0P92QZH1HUUzVvEGjaXA0t9qVtCAOm8Fj9AOTXnGo/CKZZS2m6whU9BPGQR+K9fyqvbfCLU2l/0rVrRE7mNGZv1xXqSzLOUuRYX3u/NobOrW25Dn/iD4qm8V6tEtvFItpCdttFjLOT/ER6njiu58J+AJbHw8JpCI9UuCHlU9AuPlQ+4/ma6Hwn4F0Xw+4uIka5vAP9fNglf90dBXUYrlw3C/1r2lbM3zSn0XT/AIJeEjUo1PbN+8efQNreiSELHLGhPIK7kNWm8V6oV2iGAN67D/jXb4pPLTP3V/KsqfCeMwsfZ4TGyjDta9vTX/I9l46nN3qU02fAvxw0fULH4mar9oidUvZDeRMV2grJycfRsj8K+sv2fL2x1n4fadq8cyy3qwrbXK/88nQAEY98A/Qipfjh8NbX4g6CiRSJbaxZ5azuGHynPWN/9k4H0PNfMWha146+DniiWOS1lsnc7Z7W5UmC5UdCCOD7Mpz/ACr63B5FQnGFStLnqw2b9LXPuZV48SZXHD0pKNaHTutv689z7gyPalzXgGlftN6G9sv9p+GtRhnA+YW8qSIT7E7T+lYviz9o/UtTiOm+DfD8tvdTfIk0582UE/3I14z9SfpXqLCVb2aPlYcK5rKfLKlbzbVvvuc9+31rMesJp/haxcSy6Zm9uQvOHYYVfrtyfxFeefsTeMLPwd4l1S61LK2F2qW88gGTF1KvjuARz9a2PHPgLxPofhW38YeKnkjvNUvdnkzHdLyrMXkPYkjp/LpWn+z38LdO8Z2niJ7bUH0y7hkgYbYw8T7g+crwR07H8K93C1MPDDujVfu9yuKeHnTyqOLy2anKnZS7N82tvvsfYWm63o+pWy3NhqtndRMMh451YfzrN8TeNPC/h61afVNas4sDIjWQPI59Ao5NeGn9nnxMsh8vXtJ2/wB7Ein8sVr+H/2d1W4WXXvEHmxg5aKziKlvbe3+FcbweXxfM6912S1PztY/NJrljh7Pu3oeYfFDxReeNPEkviFraWHTwwtbRWHCqvzYJ6bjncfqK5f4I48ibn/mMn/0Ja+s/GHwn8P694d0vQrWSXSLTTnZ4hbIpLFhg7s9TxnPWpPh38KvDPg7TZrOO2g1Ey3H2gS3FrHvVsAcED2zXmcSwpZtgadCi+Vwe1unqepwk6+SZpUxVdc6nFq6aWr8jvRS0CisDtEr5U+Jf/I969/19vX1WRWVdeGfD11PJPc6Jp00sh3O72ylmPqTjmvFzvK55jSjCMrWdz6Dh7OYZTWnUnHmuraepa0MKNHs9oA/cR9P90VcpsaLGgRFCqoAAA4A9KdXsQjyxSPBnLmk2FNKr/dGfpTqKbSe6JPNfHHw1Oq6lLqekXMVvNMd0sMoOxm7kEdM1zUXw48aRDyYriCOP0W7YL+QFe34or5/EcMYCtVdWzi3vZ2OeWFpydznvBOm3Ph/wnFaanMjSwb3kdGLDGSep56V5nZeJ/2f11+LVLUaWNUa581JxZyh/OLfezt65NeyapE82mXUMY3O8Lqo9SVOK+ONM+CXxMh1S1mk8OgRpcI7H7XCcAMCT96vpsBh6VKl7PmsoqyPrOHsHhKtOr9YrunZK3vJX377n2evSlpEztGeuKWsj5sKKKKACiiigAooooAKSlooAKKKKACiiigBCOaqatpem6tata6pYW17A3WOeIOv5GrlFA4ycXdPU4OX4PfDWWXzG8I2AbPRS6j8gcV0Hh3wj4Z8O5/sTQdPsG/vwwgMf+Bda3KKt1JPdnTUxuJqx5Z1JNebbILuztruMR3VtDcIDkLKgYA+vNNtLGzs932Szt7fdjd5UYTP1xVmiouc3M7WvoJRilooEFFFFABRRRQAUUUUAFFFFABRRRQAUUUUAFIAaWig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9k="/>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5" name="Afbeelding 24"/>
          <p:cNvPicPr>
            <a:picLocks noChangeAspect="1"/>
          </p:cNvPicPr>
          <p:nvPr/>
        </p:nvPicPr>
        <p:blipFill>
          <a:blip r:embed="rId5"/>
          <a:stretch>
            <a:fillRect/>
          </a:stretch>
        </p:blipFill>
        <p:spPr>
          <a:xfrm>
            <a:off x="1127125" y="95694"/>
            <a:ext cx="2279622" cy="1026042"/>
          </a:xfrm>
          <a:prstGeom prst="rect">
            <a:avLst/>
          </a:prstGeom>
        </p:spPr>
      </p:pic>
      <p:pic>
        <p:nvPicPr>
          <p:cNvPr id="26" name="Afbeelding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8747" y="4224042"/>
            <a:ext cx="954649" cy="712099"/>
          </a:xfrm>
          <a:prstGeom prst="rect">
            <a:avLst/>
          </a:prstGeom>
        </p:spPr>
      </p:pic>
    </p:spTree>
    <p:extLst>
      <p:ext uri="{BB962C8B-B14F-4D97-AF65-F5344CB8AC3E}">
        <p14:creationId xmlns:p14="http://schemas.microsoft.com/office/powerpoint/2010/main" val="519848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95674" y="249492"/>
            <a:ext cx="8928070" cy="1858555"/>
          </a:xfrm>
        </p:spPr>
        <p:txBody>
          <a:bodyPr>
            <a:noAutofit/>
          </a:bodyPr>
          <a:lstStyle/>
          <a:p>
            <a:r>
              <a:rPr lang="nl-NL" sz="2800" dirty="0" smtClean="0">
                <a:solidFill>
                  <a:schemeClr val="bg1"/>
                </a:solidFill>
              </a:rPr>
              <a:t/>
            </a:r>
            <a:br>
              <a:rPr lang="nl-NL" sz="2800" dirty="0" smtClean="0">
                <a:solidFill>
                  <a:schemeClr val="bg1"/>
                </a:solidFill>
              </a:rPr>
            </a:br>
            <a:r>
              <a:rPr lang="nl-NL" sz="2800" dirty="0">
                <a:solidFill>
                  <a:schemeClr val="bg1"/>
                </a:solidFill>
              </a:rPr>
              <a:t/>
            </a:r>
            <a:br>
              <a:rPr lang="nl-NL" sz="2800" dirty="0">
                <a:solidFill>
                  <a:schemeClr val="bg1"/>
                </a:solidFill>
              </a:rPr>
            </a:br>
            <a:r>
              <a:rPr lang="nl-NL" sz="2800" dirty="0" smtClean="0">
                <a:solidFill>
                  <a:schemeClr val="bg1"/>
                </a:solidFill>
              </a:rPr>
              <a:t/>
            </a:r>
            <a:br>
              <a:rPr lang="nl-NL" sz="2800" dirty="0" smtClean="0">
                <a:solidFill>
                  <a:schemeClr val="bg1"/>
                </a:solidFill>
              </a:rPr>
            </a:br>
            <a:r>
              <a:rPr lang="nl-NL" sz="2800" dirty="0">
                <a:solidFill>
                  <a:schemeClr val="bg1"/>
                </a:solidFill>
              </a:rPr>
              <a:t/>
            </a:r>
            <a:br>
              <a:rPr lang="nl-NL" sz="2800" dirty="0">
                <a:solidFill>
                  <a:schemeClr val="bg1"/>
                </a:solidFill>
              </a:rPr>
            </a:br>
            <a:r>
              <a:rPr lang="nl-NL" sz="2800" dirty="0" smtClean="0">
                <a:solidFill>
                  <a:schemeClr val="bg1"/>
                </a:solidFill>
              </a:rPr>
              <a:t/>
            </a:r>
            <a:br>
              <a:rPr lang="nl-NL" sz="2800" dirty="0" smtClean="0">
                <a:solidFill>
                  <a:schemeClr val="bg1"/>
                </a:solidFill>
              </a:rPr>
            </a:br>
            <a:r>
              <a:rPr lang="nl-NL" sz="2800" dirty="0">
                <a:solidFill>
                  <a:schemeClr val="bg1"/>
                </a:solidFill>
              </a:rPr>
              <a:t/>
            </a:r>
            <a:br>
              <a:rPr lang="nl-NL" sz="2800" dirty="0">
                <a:solidFill>
                  <a:schemeClr val="bg1"/>
                </a:solidFill>
              </a:rPr>
            </a:br>
            <a:r>
              <a:rPr lang="nl-NL" sz="2800" dirty="0" smtClean="0">
                <a:solidFill>
                  <a:schemeClr val="bg1"/>
                </a:solidFill>
              </a:rPr>
              <a:t>Do’s en </a:t>
            </a:r>
            <a:r>
              <a:rPr lang="nl-NL" sz="2800" dirty="0" err="1" smtClean="0">
                <a:solidFill>
                  <a:schemeClr val="bg1"/>
                </a:solidFill>
              </a:rPr>
              <a:t>don’ts</a:t>
            </a:r>
            <a:r>
              <a:rPr lang="nl-NL" sz="2800" dirty="0" smtClean="0">
                <a:solidFill>
                  <a:schemeClr val="bg1"/>
                </a:solidFill>
              </a:rPr>
              <a:t> in het contact met kwetsbare gezinnen                                  [Will </a:t>
            </a:r>
            <a:r>
              <a:rPr lang="nl-NL" sz="2800" dirty="0">
                <a:solidFill>
                  <a:schemeClr val="bg1"/>
                </a:solidFill>
              </a:rPr>
              <a:t>B</a:t>
            </a:r>
            <a:r>
              <a:rPr lang="nl-NL" sz="2800" dirty="0" smtClean="0">
                <a:solidFill>
                  <a:schemeClr val="bg1"/>
                </a:solidFill>
              </a:rPr>
              <a:t>ertrams]</a:t>
            </a:r>
            <a:endParaRPr lang="nl-NL" sz="2800" dirty="0">
              <a:solidFill>
                <a:schemeClr val="bg1"/>
              </a:solidFill>
              <a:highlight>
                <a:srgbClr val="FFFF00"/>
              </a:highlight>
            </a:endParaRPr>
          </a:p>
        </p:txBody>
      </p:sp>
      <p:sp>
        <p:nvSpPr>
          <p:cNvPr id="3" name="Subtitle 2"/>
          <p:cNvSpPr>
            <a:spLocks noGrp="1"/>
          </p:cNvSpPr>
          <p:nvPr>
            <p:ph type="subTitle" idx="1"/>
          </p:nvPr>
        </p:nvSpPr>
        <p:spPr>
          <a:xfrm>
            <a:off x="2171700" y="1694435"/>
            <a:ext cx="4800600" cy="3002144"/>
          </a:xfrm>
        </p:spPr>
        <p:txBody>
          <a:bodyPr>
            <a:normAutofit/>
          </a:bodyPr>
          <a:lstStyle/>
          <a:p>
            <a:r>
              <a:rPr lang="nl-NL" sz="2700" dirty="0" smtClean="0">
                <a:solidFill>
                  <a:schemeClr val="tx1"/>
                </a:solidFill>
              </a:rPr>
              <a:t>         </a:t>
            </a:r>
            <a:endParaRPr lang="nl-NL" sz="2700" dirty="0">
              <a:solidFill>
                <a:schemeClr val="tx1"/>
              </a:solidFill>
            </a:endParaRPr>
          </a:p>
        </p:txBody>
      </p:sp>
      <p:pic>
        <p:nvPicPr>
          <p:cNvPr id="6" name="Afbeelding 5"/>
          <p:cNvPicPr>
            <a:picLocks noChangeAspect="1"/>
          </p:cNvPicPr>
          <p:nvPr/>
        </p:nvPicPr>
        <p:blipFill>
          <a:blip r:embed="rId3"/>
          <a:stretch>
            <a:fillRect/>
          </a:stretch>
        </p:blipFill>
        <p:spPr>
          <a:xfrm>
            <a:off x="7332979" y="4329980"/>
            <a:ext cx="1645341" cy="813520"/>
          </a:xfrm>
          <a:prstGeom prst="rect">
            <a:avLst/>
          </a:prstGeom>
        </p:spPr>
      </p:pic>
      <p:sp>
        <p:nvSpPr>
          <p:cNvPr id="7" name="Slide Number Placeholder 6"/>
          <p:cNvSpPr>
            <a:spLocks noGrp="1"/>
          </p:cNvSpPr>
          <p:nvPr>
            <p:ph type="sldNum" sz="quarter" idx="12"/>
          </p:nvPr>
        </p:nvSpPr>
        <p:spPr/>
        <p:txBody>
          <a:bodyPr/>
          <a:lstStyle/>
          <a:p>
            <a:endParaRPr lang="en-US" dirty="0"/>
          </a:p>
        </p:txBody>
      </p:sp>
      <p:sp>
        <p:nvSpPr>
          <p:cNvPr id="8" name="Date Placeholder 7"/>
          <p:cNvSpPr>
            <a:spLocks noGrp="1"/>
          </p:cNvSpPr>
          <p:nvPr>
            <p:ph type="dt" sz="half" idx="10"/>
          </p:nvPr>
        </p:nvSpPr>
        <p:spPr/>
        <p:txBody>
          <a:bodyPr/>
          <a:lstStyle/>
          <a:p>
            <a:endParaRPr lang="nl-NL" dirty="0"/>
          </a:p>
        </p:txBody>
      </p:sp>
    </p:spTree>
    <p:extLst>
      <p:ext uri="{BB962C8B-B14F-4D97-AF65-F5344CB8AC3E}">
        <p14:creationId xmlns:p14="http://schemas.microsoft.com/office/powerpoint/2010/main" val="105638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695382" y="249493"/>
            <a:ext cx="8528362" cy="865226"/>
          </a:xfrm>
        </p:spPr>
        <p:txBody>
          <a:bodyPr>
            <a:noAutofit/>
          </a:bodyPr>
          <a:lstStyle/>
          <a:p>
            <a:r>
              <a:rPr lang="nl-NL" sz="2800" dirty="0" smtClean="0">
                <a:solidFill>
                  <a:schemeClr val="bg1"/>
                </a:solidFill>
              </a:rPr>
              <a:t/>
            </a:r>
            <a:br>
              <a:rPr lang="nl-NL" sz="2800" dirty="0" smtClean="0">
                <a:solidFill>
                  <a:schemeClr val="bg1"/>
                </a:solidFill>
              </a:rPr>
            </a:br>
            <a:r>
              <a:rPr lang="nl-NL" sz="2800" dirty="0">
                <a:solidFill>
                  <a:schemeClr val="bg1"/>
                </a:solidFill>
              </a:rPr>
              <a:t/>
            </a:r>
            <a:br>
              <a:rPr lang="nl-NL" sz="2800" dirty="0">
                <a:solidFill>
                  <a:schemeClr val="bg1"/>
                </a:solidFill>
              </a:rPr>
            </a:br>
            <a:r>
              <a:rPr lang="nl-NL" sz="2800" dirty="0" smtClean="0">
                <a:solidFill>
                  <a:schemeClr val="bg1"/>
                </a:solidFill>
              </a:rPr>
              <a:t>Do’s en </a:t>
            </a:r>
            <a:r>
              <a:rPr lang="nl-NL" sz="2800" dirty="0" err="1" smtClean="0">
                <a:solidFill>
                  <a:schemeClr val="bg1"/>
                </a:solidFill>
              </a:rPr>
              <a:t>don’ts</a:t>
            </a:r>
            <a:r>
              <a:rPr lang="nl-NL" sz="2800" dirty="0" smtClean="0">
                <a:solidFill>
                  <a:schemeClr val="bg1"/>
                </a:solidFill>
              </a:rPr>
              <a:t> in het contact met kwetsbare gezinnen       [Will </a:t>
            </a:r>
            <a:r>
              <a:rPr lang="nl-NL" sz="2800" dirty="0">
                <a:solidFill>
                  <a:schemeClr val="bg1"/>
                </a:solidFill>
              </a:rPr>
              <a:t>B</a:t>
            </a:r>
            <a:r>
              <a:rPr lang="nl-NL" sz="2800" dirty="0" smtClean="0">
                <a:solidFill>
                  <a:schemeClr val="bg1"/>
                </a:solidFill>
              </a:rPr>
              <a:t>ertrams]</a:t>
            </a:r>
            <a:endParaRPr lang="nl-NL" sz="2800" dirty="0">
              <a:solidFill>
                <a:schemeClr val="bg1"/>
              </a:solidFill>
              <a:highlight>
                <a:srgbClr val="FFFF00"/>
              </a:highlight>
            </a:endParaRPr>
          </a:p>
        </p:txBody>
      </p:sp>
      <p:sp>
        <p:nvSpPr>
          <p:cNvPr id="3" name="Subtitle 2"/>
          <p:cNvSpPr>
            <a:spLocks noGrp="1"/>
          </p:cNvSpPr>
          <p:nvPr>
            <p:ph type="subTitle" idx="1"/>
          </p:nvPr>
        </p:nvSpPr>
        <p:spPr>
          <a:xfrm>
            <a:off x="2171700" y="1694435"/>
            <a:ext cx="4800600" cy="3002144"/>
          </a:xfrm>
        </p:spPr>
        <p:txBody>
          <a:bodyPr>
            <a:normAutofit/>
          </a:bodyPr>
          <a:lstStyle/>
          <a:p>
            <a:endParaRPr lang="nl-NL" sz="2700" dirty="0">
              <a:solidFill>
                <a:schemeClr val="tx1"/>
              </a:solidFill>
            </a:endParaRPr>
          </a:p>
        </p:txBody>
      </p:sp>
      <p:pic>
        <p:nvPicPr>
          <p:cNvPr id="6" name="Afbeelding 5"/>
          <p:cNvPicPr>
            <a:picLocks noChangeAspect="1"/>
          </p:cNvPicPr>
          <p:nvPr/>
        </p:nvPicPr>
        <p:blipFill>
          <a:blip r:embed="rId3"/>
          <a:stretch>
            <a:fillRect/>
          </a:stretch>
        </p:blipFill>
        <p:spPr>
          <a:xfrm>
            <a:off x="7332979" y="4329980"/>
            <a:ext cx="1645341" cy="813520"/>
          </a:xfrm>
          <a:prstGeom prst="rect">
            <a:avLst/>
          </a:prstGeom>
        </p:spPr>
      </p:pic>
      <p:sp>
        <p:nvSpPr>
          <p:cNvPr id="7" name="Slide Number Placeholder 6"/>
          <p:cNvSpPr>
            <a:spLocks noGrp="1"/>
          </p:cNvSpPr>
          <p:nvPr>
            <p:ph type="sldNum" sz="quarter" idx="12"/>
          </p:nvPr>
        </p:nvSpPr>
        <p:spPr/>
        <p:txBody>
          <a:bodyPr/>
          <a:lstStyle/>
          <a:p>
            <a:endParaRPr lang="en-US" dirty="0"/>
          </a:p>
        </p:txBody>
      </p:sp>
      <p:sp>
        <p:nvSpPr>
          <p:cNvPr id="8" name="Date Placeholder 7"/>
          <p:cNvSpPr>
            <a:spLocks noGrp="1"/>
          </p:cNvSpPr>
          <p:nvPr>
            <p:ph type="dt" sz="half" idx="10"/>
          </p:nvPr>
        </p:nvSpPr>
        <p:spPr/>
        <p:txBody>
          <a:bodyPr/>
          <a:lstStyle/>
          <a:p>
            <a:endParaRPr lang="nl-NL" dirty="0"/>
          </a:p>
        </p:txBody>
      </p:sp>
    </p:spTree>
    <p:extLst>
      <p:ext uri="{BB962C8B-B14F-4D97-AF65-F5344CB8AC3E}">
        <p14:creationId xmlns:p14="http://schemas.microsoft.com/office/powerpoint/2010/main" val="4087207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525" y="266715"/>
            <a:ext cx="8537023" cy="865226"/>
          </a:xfrm>
        </p:spPr>
        <p:txBody>
          <a:bodyPr>
            <a:noAutofit/>
          </a:bodyPr>
          <a:lstStyle/>
          <a:p>
            <a:r>
              <a:rPr lang="nl-NL" sz="2800" dirty="0" smtClean="0"/>
              <a:t>Bevindingen vragenlijstonderzoek</a:t>
            </a:r>
            <a:br>
              <a:rPr lang="nl-NL" sz="2800" dirty="0" smtClean="0"/>
            </a:br>
            <a:r>
              <a:rPr lang="nl-NL" sz="2800" dirty="0" smtClean="0"/>
              <a:t>[Marc Delsing &amp; Johan de Jong]</a:t>
            </a:r>
            <a:endParaRPr lang="nl-NL" sz="2800" dirty="0">
              <a:highlight>
                <a:srgbClr val="FFFF00"/>
              </a:highlight>
            </a:endParaRPr>
          </a:p>
        </p:txBody>
      </p:sp>
      <p:sp>
        <p:nvSpPr>
          <p:cNvPr id="3" name="Subtitle 2"/>
          <p:cNvSpPr>
            <a:spLocks noGrp="1"/>
          </p:cNvSpPr>
          <p:nvPr>
            <p:ph type="subTitle" idx="1"/>
          </p:nvPr>
        </p:nvSpPr>
        <p:spPr>
          <a:xfrm flipH="1" flipV="1">
            <a:off x="9849555" y="5143496"/>
            <a:ext cx="231421" cy="337257"/>
          </a:xfrm>
        </p:spPr>
        <p:txBody>
          <a:bodyPr>
            <a:normAutofit fontScale="70000" lnSpcReduction="20000"/>
          </a:bodyPr>
          <a:lstStyle/>
          <a:p>
            <a:endParaRPr lang="nl-NL" sz="2700" dirty="0">
              <a:solidFill>
                <a:schemeClr val="tx1"/>
              </a:solidFill>
            </a:endParaRPr>
          </a:p>
        </p:txBody>
      </p:sp>
      <p:sp>
        <p:nvSpPr>
          <p:cNvPr id="7" name="Slide Number Placeholder 6"/>
          <p:cNvSpPr>
            <a:spLocks noGrp="1"/>
          </p:cNvSpPr>
          <p:nvPr>
            <p:ph type="sldNum" sz="quarter" idx="12"/>
          </p:nvPr>
        </p:nvSpPr>
        <p:spPr/>
        <p:txBody>
          <a:bodyPr/>
          <a:lstStyle/>
          <a:p>
            <a:fld id="{A5E0C3D3-5FDC-4315-A62C-1C937B8B373D}" type="slidenum">
              <a:rPr lang="en-US" smtClean="0"/>
              <a:pPr/>
              <a:t>6</a:t>
            </a:fld>
            <a:endParaRPr lang="en-US" dirty="0"/>
          </a:p>
        </p:txBody>
      </p:sp>
      <p:sp>
        <p:nvSpPr>
          <p:cNvPr id="8" name="Date Placeholder 7"/>
          <p:cNvSpPr>
            <a:spLocks noGrp="1"/>
          </p:cNvSpPr>
          <p:nvPr>
            <p:ph type="dt" sz="half" idx="10"/>
          </p:nvPr>
        </p:nvSpPr>
        <p:spPr/>
        <p:txBody>
          <a:bodyPr/>
          <a:lstStyle/>
          <a:p>
            <a:endParaRPr lang="nl-NL" dirty="0"/>
          </a:p>
        </p:txBody>
      </p:sp>
      <p:sp>
        <p:nvSpPr>
          <p:cNvPr id="4" name="AutoShape 2" descr="https://euc-powerpoint.officeapps.live.com/pods/GetClipboardImage.ashx?Id=3a97fe4e-4e7e-439d-9fd1-362bc4dffae3&amp;DC=GEU2&amp;pkey=36c23dcd-dba6-4304-a7ad-807d73f5276c&amp;wdwaccluster=GEU2"/>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https://euc-powerpoint.officeapps.live.com/pods/GetClipboardImage.ashx?Id=533d3059-5b8e-4419-97f2-b444821e92c4&amp;DC=GEU2&amp;pkey=d6d5c0d8-ffd6-4947-9027-898251ae0e75&amp;wdwaccluster=GEU2"/>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6" descr="https://euc-powerpoint.officeapps.live.com/pods/GetClipboardImage.ashx?Id=533d3059-5b8e-4419-97f2-b444821e92c4&amp;DC=GEU2&amp;pkey=d6d5c0d8-ffd6-4947-9027-898251ae0e75&amp;wdwaccluster=GEU2"/>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8" descr="https://euc-powerpoint.officeapps.live.com/pods/GetClipboardImage.ashx?Id=533d3059-5b8e-4419-97f2-b444821e92c4&amp;DC=GEU2&amp;pkey=d6d5c0d8-ffd6-4947-9027-898251ae0e75&amp;wdwaccluster=GEU2"/>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AutoShape 10" descr="https://euc-powerpoint.officeapps.live.com/pods/GetClipboardImage.ashx?Id=533d3059-5b8e-4419-97f2-b444821e92c4&amp;DC=GEU2&amp;pkey=d6d5c0d8-ffd6-4947-9027-898251ae0e75&amp;wdwaccluster=GEU2"/>
          <p:cNvSpPr>
            <a:spLocks noChangeAspect="1" noChangeArrowheads="1"/>
          </p:cNvSpPr>
          <p:nvPr/>
        </p:nvSpPr>
        <p:spPr bwMode="auto">
          <a:xfrm>
            <a:off x="82232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12" descr="https://euc-powerpoint.officeapps.live.com/pods/GetClipboardImage.ashx?Id=32c2c86b-5960-488d-a62b-0c222473920d&amp;DC=GEU2&amp;pkey=f46cab16-4532-490d-8811-0c03b9799309&amp;wdwaccluster=GEU2"/>
          <p:cNvSpPr>
            <a:spLocks noChangeAspect="1" noChangeArrowheads="1"/>
          </p:cNvSpPr>
          <p:nvPr/>
        </p:nvSpPr>
        <p:spPr bwMode="auto">
          <a:xfrm>
            <a:off x="97472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2" name="Afbeelding 11"/>
          <p:cNvPicPr>
            <a:picLocks noChangeAspect="1"/>
          </p:cNvPicPr>
          <p:nvPr/>
        </p:nvPicPr>
        <p:blipFill>
          <a:blip r:embed="rId2"/>
          <a:stretch>
            <a:fillRect/>
          </a:stretch>
        </p:blipFill>
        <p:spPr>
          <a:xfrm>
            <a:off x="7941733" y="4047066"/>
            <a:ext cx="991664" cy="1096433"/>
          </a:xfrm>
          <a:prstGeom prst="rect">
            <a:avLst/>
          </a:prstGeom>
        </p:spPr>
      </p:pic>
      <p:sp>
        <p:nvSpPr>
          <p:cNvPr id="13" name="AutoShape 2" descr="https://euc-powerpoint.officeapps.live.com/pods/GetClipboardImage.ashx?Id=7959c45e-4454-45ed-8479-be85a0e75333&amp;DC=GEU2&amp;pkey=b41a74e0-0fe5-4f0b-bfeb-a3571d0d10e9&amp;wdwaccluster=GEU2"/>
          <p:cNvSpPr>
            <a:spLocks noChangeAspect="1" noChangeArrowheads="1"/>
          </p:cNvSpPr>
          <p:nvPr/>
        </p:nvSpPr>
        <p:spPr bwMode="auto">
          <a:xfrm>
            <a:off x="112712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4" descr="https://euc-powerpoint.officeapps.live.com/pods/GetClipboardImage.ashx?Id=88bc9055-cd12-4740-a27a-16814f675c7a&amp;DC=GEU2&amp;pkey=af7e4728-d023-4e5d-8f12-210548020392&amp;wdwaccluster=GEU2"/>
          <p:cNvSpPr>
            <a:spLocks noChangeAspect="1" noChangeArrowheads="1"/>
          </p:cNvSpPr>
          <p:nvPr/>
        </p:nvSpPr>
        <p:spPr bwMode="auto">
          <a:xfrm>
            <a:off x="127952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7" name="Afbeelding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525" y="1273160"/>
            <a:ext cx="6522692" cy="3795798"/>
          </a:xfrm>
          <a:prstGeom prst="rect">
            <a:avLst/>
          </a:prstGeom>
        </p:spPr>
      </p:pic>
    </p:spTree>
    <p:extLst>
      <p:ext uri="{BB962C8B-B14F-4D97-AF65-F5344CB8AC3E}">
        <p14:creationId xmlns:p14="http://schemas.microsoft.com/office/powerpoint/2010/main" val="1511932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B9BF8C9-02F4-04DD-AD04-087B9AFFA420}"/>
              </a:ext>
            </a:extLst>
          </p:cNvPr>
          <p:cNvSpPr>
            <a:spLocks noGrp="1"/>
          </p:cNvSpPr>
          <p:nvPr>
            <p:ph idx="1"/>
          </p:nvPr>
        </p:nvSpPr>
        <p:spPr>
          <a:xfrm>
            <a:off x="212400" y="894522"/>
            <a:ext cx="8722799" cy="3448877"/>
          </a:xfrm>
        </p:spPr>
        <p:txBody>
          <a:bodyPr vert="horz" lIns="68580" tIns="34290" rIns="68580" bIns="34290" rtlCol="0" anchor="t">
            <a:noAutofit/>
          </a:bodyPr>
          <a:lstStyle/>
          <a:p>
            <a:pPr marL="385763" indent="-385763">
              <a:buAutoNum type="arabicPeriod"/>
            </a:pPr>
            <a:r>
              <a:rPr lang="nl-NL" sz="1800" dirty="0">
                <a:solidFill>
                  <a:srgbClr val="002060"/>
                </a:solidFill>
              </a:rPr>
              <a:t>Hoe ervaren jeugdigen, ouders, hulpverleners en leerkrachten de onderlinge </a:t>
            </a:r>
            <a:r>
              <a:rPr lang="nl-NL" sz="1800" u="sng" dirty="0">
                <a:solidFill>
                  <a:srgbClr val="002060"/>
                </a:solidFill>
              </a:rPr>
              <a:t>samenwerking</a:t>
            </a:r>
            <a:r>
              <a:rPr lang="nl-NL" sz="1800" dirty="0">
                <a:solidFill>
                  <a:srgbClr val="002060"/>
                </a:solidFill>
              </a:rPr>
              <a:t>?</a:t>
            </a:r>
          </a:p>
          <a:p>
            <a:pPr marL="742474" lvl="1" indent="-342900"/>
            <a:r>
              <a:rPr lang="nl-NL" sz="1800" dirty="0">
                <a:solidFill>
                  <a:srgbClr val="002060"/>
                </a:solidFill>
              </a:rPr>
              <a:t>Band, doel, taak</a:t>
            </a:r>
            <a:endParaRPr lang="nl-NL" sz="1800" dirty="0">
              <a:solidFill>
                <a:srgbClr val="002060"/>
              </a:solidFill>
              <a:cs typeface="Calibri"/>
            </a:endParaRPr>
          </a:p>
          <a:p>
            <a:pPr marL="742474" lvl="1" indent="-342900"/>
            <a:r>
              <a:rPr lang="nl-NL" sz="1800" dirty="0">
                <a:solidFill>
                  <a:srgbClr val="002060"/>
                </a:solidFill>
              </a:rPr>
              <a:t>Inspraak</a:t>
            </a:r>
            <a:endParaRPr lang="nl-NL" sz="1800" dirty="0">
              <a:solidFill>
                <a:srgbClr val="002060"/>
              </a:solidFill>
              <a:cs typeface="Calibri"/>
            </a:endParaRPr>
          </a:p>
          <a:p>
            <a:pPr marL="742474" lvl="1" indent="-342900"/>
            <a:r>
              <a:rPr lang="nl-NL" sz="1800" dirty="0" smtClean="0">
                <a:solidFill>
                  <a:srgbClr val="002060"/>
                </a:solidFill>
              </a:rPr>
              <a:t>Opvoedcompetentie</a:t>
            </a:r>
            <a:endParaRPr lang="nl-NL" sz="1800" dirty="0">
              <a:solidFill>
                <a:srgbClr val="002060"/>
              </a:solidFill>
            </a:endParaRPr>
          </a:p>
          <a:p>
            <a:pPr marL="0" indent="0">
              <a:buNone/>
            </a:pPr>
            <a:r>
              <a:rPr lang="nl-NL" sz="1800" dirty="0">
                <a:solidFill>
                  <a:srgbClr val="002060"/>
                </a:solidFill>
              </a:rPr>
              <a:t>2. Hoe belangrijk vinden professionals </a:t>
            </a:r>
            <a:r>
              <a:rPr lang="nl-NL" sz="1800" u="sng" dirty="0">
                <a:solidFill>
                  <a:srgbClr val="002060"/>
                </a:solidFill>
              </a:rPr>
              <a:t>partnerschapscompetenties</a:t>
            </a:r>
            <a:r>
              <a:rPr lang="nl-NL" sz="1800" dirty="0">
                <a:solidFill>
                  <a:srgbClr val="002060"/>
                </a:solidFill>
              </a:rPr>
              <a:t> </a:t>
            </a:r>
            <a:endParaRPr lang="nl-NL" sz="1800" dirty="0" smtClean="0">
              <a:solidFill>
                <a:srgbClr val="002060"/>
              </a:solidFill>
            </a:endParaRPr>
          </a:p>
          <a:p>
            <a:pPr marL="0" indent="0">
              <a:buNone/>
            </a:pPr>
            <a:r>
              <a:rPr lang="nl-NL" sz="1800" dirty="0">
                <a:solidFill>
                  <a:srgbClr val="002060"/>
                </a:solidFill>
              </a:rPr>
              <a:t> </a:t>
            </a:r>
            <a:r>
              <a:rPr lang="nl-NL" sz="1800" dirty="0" smtClean="0">
                <a:solidFill>
                  <a:srgbClr val="002060"/>
                </a:solidFill>
              </a:rPr>
              <a:t>   en </a:t>
            </a:r>
            <a:r>
              <a:rPr lang="nl-NL" sz="1800" dirty="0">
                <a:solidFill>
                  <a:srgbClr val="002060"/>
                </a:solidFill>
              </a:rPr>
              <a:t>hoe goed lukt </a:t>
            </a:r>
            <a:r>
              <a:rPr lang="nl-NL" sz="1800" dirty="0" smtClean="0">
                <a:solidFill>
                  <a:srgbClr val="002060"/>
                </a:solidFill>
              </a:rPr>
              <a:t>   het </a:t>
            </a:r>
            <a:r>
              <a:rPr lang="nl-NL" sz="1800" dirty="0">
                <a:solidFill>
                  <a:srgbClr val="002060"/>
                </a:solidFill>
              </a:rPr>
              <a:t>hen in de praktijk</a:t>
            </a:r>
            <a:r>
              <a:rPr lang="nl-NL" sz="1800" dirty="0" smtClean="0">
                <a:solidFill>
                  <a:srgbClr val="002060"/>
                </a:solidFill>
              </a:rPr>
              <a:t>?</a:t>
            </a:r>
          </a:p>
          <a:p>
            <a:pPr marL="0" indent="0">
              <a:buNone/>
            </a:pPr>
            <a:endParaRPr lang="nl-NL" sz="1800" dirty="0">
              <a:solidFill>
                <a:srgbClr val="002060"/>
              </a:solidFill>
            </a:endParaRPr>
          </a:p>
          <a:p>
            <a:pPr marL="0" indent="0" fontAlgn="b">
              <a:lnSpc>
                <a:spcPct val="107000"/>
              </a:lnSpc>
              <a:spcBef>
                <a:spcPts val="0"/>
              </a:spcBef>
              <a:spcAft>
                <a:spcPts val="600"/>
              </a:spcAft>
              <a:buNone/>
            </a:pPr>
            <a:r>
              <a:rPr lang="nl-NL" sz="1800" dirty="0">
                <a:solidFill>
                  <a:srgbClr val="002060"/>
                </a:solidFill>
              </a:rPr>
              <a:t>3. Welke rol spelen </a:t>
            </a:r>
            <a:r>
              <a:rPr lang="nl-NL" sz="1800" u="sng" dirty="0">
                <a:solidFill>
                  <a:srgbClr val="002060"/>
                </a:solidFill>
              </a:rPr>
              <a:t>achtergrondkenmerken</a:t>
            </a:r>
            <a:r>
              <a:rPr lang="nl-NL" sz="1800" dirty="0">
                <a:solidFill>
                  <a:srgbClr val="002060"/>
                </a:solidFill>
              </a:rPr>
              <a:t> van de betrokkenen (sekse, leeftijd) en kenmerken van de </a:t>
            </a:r>
            <a:r>
              <a:rPr lang="nl-NL" sz="1800" u="sng" dirty="0">
                <a:solidFill>
                  <a:srgbClr val="002060"/>
                </a:solidFill>
              </a:rPr>
              <a:t>domeinen</a:t>
            </a:r>
            <a:r>
              <a:rPr lang="nl-NL" sz="1800" dirty="0">
                <a:solidFill>
                  <a:srgbClr val="002060"/>
                </a:solidFill>
              </a:rPr>
              <a:t> (SO/VSO, Ambulant/Dagopvang, Residentieel) hierbij?</a:t>
            </a:r>
          </a:p>
        </p:txBody>
      </p:sp>
      <p:sp>
        <p:nvSpPr>
          <p:cNvPr id="3" name="Titel 2">
            <a:extLst>
              <a:ext uri="{FF2B5EF4-FFF2-40B4-BE49-F238E27FC236}">
                <a16:creationId xmlns:a16="http://schemas.microsoft.com/office/drawing/2014/main" id="{58F2AF19-ACE2-3C7E-4444-DF06DACE79D2}"/>
              </a:ext>
            </a:extLst>
          </p:cNvPr>
          <p:cNvSpPr>
            <a:spLocks noGrp="1"/>
          </p:cNvSpPr>
          <p:nvPr>
            <p:ph type="title"/>
          </p:nvPr>
        </p:nvSpPr>
        <p:spPr/>
        <p:txBody>
          <a:bodyPr>
            <a:normAutofit/>
          </a:bodyPr>
          <a:lstStyle/>
          <a:p>
            <a:r>
              <a:rPr lang="nl-NL" sz="2800" dirty="0"/>
              <a:t>Achtergrond en onderzoeksvragen</a:t>
            </a:r>
          </a:p>
        </p:txBody>
      </p:sp>
    </p:spTree>
    <p:extLst>
      <p:ext uri="{BB962C8B-B14F-4D97-AF65-F5344CB8AC3E}">
        <p14:creationId xmlns:p14="http://schemas.microsoft.com/office/powerpoint/2010/main" val="173293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CAABA73-3DBE-4CE4-0C6E-B6416EF324EF}"/>
              </a:ext>
            </a:extLst>
          </p:cNvPr>
          <p:cNvSpPr>
            <a:spLocks noGrp="1"/>
          </p:cNvSpPr>
          <p:nvPr>
            <p:ph idx="1"/>
          </p:nvPr>
        </p:nvSpPr>
        <p:spPr/>
        <p:txBody>
          <a:bodyPr vert="horz" lIns="68580" tIns="34290" rIns="68580" bIns="34290" rtlCol="0" anchor="t">
            <a:normAutofit/>
          </a:bodyPr>
          <a:lstStyle/>
          <a:p>
            <a:pPr marL="342424" indent="-342424"/>
            <a:r>
              <a:rPr lang="nl-NL" dirty="0">
                <a:solidFill>
                  <a:srgbClr val="002060"/>
                </a:solidFill>
              </a:rPr>
              <a:t>Selectie en benadering respondenten</a:t>
            </a:r>
          </a:p>
          <a:p>
            <a:pPr marL="342424" indent="-342424"/>
            <a:r>
              <a:rPr lang="nl-NL" dirty="0">
                <a:solidFill>
                  <a:srgbClr val="002060"/>
                </a:solidFill>
              </a:rPr>
              <a:t>Afname vragenlijsten</a:t>
            </a:r>
          </a:p>
          <a:p>
            <a:pPr marL="742474" lvl="1" indent="-285274"/>
            <a:r>
              <a:rPr lang="nl-NL" sz="1988" dirty="0">
                <a:solidFill>
                  <a:srgbClr val="002060"/>
                </a:solidFill>
              </a:rPr>
              <a:t>Pen en papier</a:t>
            </a:r>
            <a:endParaRPr lang="nl-NL" sz="1988" dirty="0">
              <a:solidFill>
                <a:srgbClr val="002060"/>
              </a:solidFill>
              <a:cs typeface="Calibri"/>
            </a:endParaRPr>
          </a:p>
          <a:p>
            <a:pPr marL="742474" lvl="1" indent="-285274"/>
            <a:r>
              <a:rPr lang="nl-NL" sz="1988" dirty="0">
                <a:solidFill>
                  <a:srgbClr val="002060"/>
                </a:solidFill>
              </a:rPr>
              <a:t>Online</a:t>
            </a:r>
            <a:endParaRPr lang="nl-NL" sz="1988" dirty="0">
              <a:solidFill>
                <a:srgbClr val="002060"/>
              </a:solidFill>
              <a:cs typeface="Calibri"/>
            </a:endParaRPr>
          </a:p>
          <a:p>
            <a:pPr marL="342424" indent="-342424"/>
            <a:r>
              <a:rPr lang="nl-NL" dirty="0">
                <a:solidFill>
                  <a:srgbClr val="002060"/>
                </a:solidFill>
              </a:rPr>
              <a:t>Jeugdigen en ouders rapporteren over hulpverlener</a:t>
            </a:r>
          </a:p>
          <a:p>
            <a:pPr marL="342424" indent="-342424"/>
            <a:r>
              <a:rPr lang="nl-NL" dirty="0">
                <a:solidFill>
                  <a:srgbClr val="002060"/>
                </a:solidFill>
              </a:rPr>
              <a:t>Hulpverleners en leerkrachten rapporteren over ouders en jeugdigen. Daarnaast zelfrapportage.</a:t>
            </a:r>
          </a:p>
          <a:p>
            <a:pPr marL="342424" indent="-342424"/>
            <a:endParaRPr lang="nl-NL" dirty="0"/>
          </a:p>
          <a:p>
            <a:pPr marL="342424" indent="-342424"/>
            <a:endParaRPr lang="nl-NL" dirty="0"/>
          </a:p>
        </p:txBody>
      </p:sp>
      <p:sp>
        <p:nvSpPr>
          <p:cNvPr id="3" name="Titel 2">
            <a:extLst>
              <a:ext uri="{FF2B5EF4-FFF2-40B4-BE49-F238E27FC236}">
                <a16:creationId xmlns:a16="http://schemas.microsoft.com/office/drawing/2014/main" id="{5849FA8A-E1BA-7809-151F-63F8F1C5F971}"/>
              </a:ext>
            </a:extLst>
          </p:cNvPr>
          <p:cNvSpPr>
            <a:spLocks noGrp="1"/>
          </p:cNvSpPr>
          <p:nvPr>
            <p:ph type="title"/>
          </p:nvPr>
        </p:nvSpPr>
        <p:spPr/>
        <p:txBody>
          <a:bodyPr>
            <a:normAutofit/>
          </a:bodyPr>
          <a:lstStyle/>
          <a:p>
            <a:r>
              <a:rPr lang="nl-NL" sz="2800" dirty="0"/>
              <a:t>Procedure</a:t>
            </a:r>
          </a:p>
        </p:txBody>
      </p:sp>
      <p:pic>
        <p:nvPicPr>
          <p:cNvPr id="4" name="Afbeelding 3"/>
          <p:cNvPicPr>
            <a:picLocks noChangeAspect="1"/>
          </p:cNvPicPr>
          <p:nvPr/>
        </p:nvPicPr>
        <p:blipFill>
          <a:blip r:embed="rId3"/>
          <a:stretch>
            <a:fillRect/>
          </a:stretch>
        </p:blipFill>
        <p:spPr>
          <a:xfrm>
            <a:off x="8090237" y="4211259"/>
            <a:ext cx="843160" cy="932240"/>
          </a:xfrm>
          <a:prstGeom prst="rect">
            <a:avLst/>
          </a:prstGeom>
        </p:spPr>
      </p:pic>
    </p:spTree>
    <p:extLst>
      <p:ext uri="{BB962C8B-B14F-4D97-AF65-F5344CB8AC3E}">
        <p14:creationId xmlns:p14="http://schemas.microsoft.com/office/powerpoint/2010/main" val="1937973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C2A6B7E-13F2-6B07-D907-1350891EC09B}"/>
              </a:ext>
            </a:extLst>
          </p:cNvPr>
          <p:cNvSpPr>
            <a:spLocks noGrp="1"/>
          </p:cNvSpPr>
          <p:nvPr>
            <p:ph type="title"/>
          </p:nvPr>
        </p:nvSpPr>
        <p:spPr/>
        <p:txBody>
          <a:bodyPr>
            <a:normAutofit/>
          </a:bodyPr>
          <a:lstStyle/>
          <a:p>
            <a:r>
              <a:rPr lang="nl-NL" sz="2800" dirty="0"/>
              <a:t>Respondenten</a:t>
            </a:r>
          </a:p>
        </p:txBody>
      </p:sp>
      <p:graphicFrame>
        <p:nvGraphicFramePr>
          <p:cNvPr id="4" name="Tabel 3">
            <a:extLst>
              <a:ext uri="{FF2B5EF4-FFF2-40B4-BE49-F238E27FC236}">
                <a16:creationId xmlns:a16="http://schemas.microsoft.com/office/drawing/2014/main" id="{948E22FF-3C9A-6F4D-388E-FAF46B473482}"/>
              </a:ext>
            </a:extLst>
          </p:cNvPr>
          <p:cNvGraphicFramePr>
            <a:graphicFrameLocks noGrp="1"/>
          </p:cNvGraphicFramePr>
          <p:nvPr>
            <p:extLst/>
          </p:nvPr>
        </p:nvGraphicFramePr>
        <p:xfrm>
          <a:off x="482098" y="1828800"/>
          <a:ext cx="7706762" cy="1426684"/>
        </p:xfrm>
        <a:graphic>
          <a:graphicData uri="http://schemas.openxmlformats.org/drawingml/2006/table">
            <a:tbl>
              <a:tblPr firstRow="1" firstCol="1" bandRow="1">
                <a:tableStyleId>{5C22544A-7EE6-4342-B048-85BDC9FD1C3A}</a:tableStyleId>
              </a:tblPr>
              <a:tblGrid>
                <a:gridCol w="1874066">
                  <a:extLst>
                    <a:ext uri="{9D8B030D-6E8A-4147-A177-3AD203B41FA5}">
                      <a16:colId xmlns:a16="http://schemas.microsoft.com/office/drawing/2014/main" val="1660438938"/>
                    </a:ext>
                  </a:extLst>
                </a:gridCol>
                <a:gridCol w="1120367">
                  <a:extLst>
                    <a:ext uri="{9D8B030D-6E8A-4147-A177-3AD203B41FA5}">
                      <a16:colId xmlns:a16="http://schemas.microsoft.com/office/drawing/2014/main" val="3898077896"/>
                    </a:ext>
                  </a:extLst>
                </a:gridCol>
                <a:gridCol w="1120367">
                  <a:extLst>
                    <a:ext uri="{9D8B030D-6E8A-4147-A177-3AD203B41FA5}">
                      <a16:colId xmlns:a16="http://schemas.microsoft.com/office/drawing/2014/main" val="1189334006"/>
                    </a:ext>
                  </a:extLst>
                </a:gridCol>
                <a:gridCol w="1222742">
                  <a:extLst>
                    <a:ext uri="{9D8B030D-6E8A-4147-A177-3AD203B41FA5}">
                      <a16:colId xmlns:a16="http://schemas.microsoft.com/office/drawing/2014/main" val="2034728003"/>
                    </a:ext>
                  </a:extLst>
                </a:gridCol>
                <a:gridCol w="1231581">
                  <a:extLst>
                    <a:ext uri="{9D8B030D-6E8A-4147-A177-3AD203B41FA5}">
                      <a16:colId xmlns:a16="http://schemas.microsoft.com/office/drawing/2014/main" val="3515360144"/>
                    </a:ext>
                  </a:extLst>
                </a:gridCol>
                <a:gridCol w="1137639">
                  <a:extLst>
                    <a:ext uri="{9D8B030D-6E8A-4147-A177-3AD203B41FA5}">
                      <a16:colId xmlns:a16="http://schemas.microsoft.com/office/drawing/2014/main" val="4277295588"/>
                    </a:ext>
                  </a:extLst>
                </a:gridCol>
              </a:tblGrid>
              <a:tr h="377982">
                <a:tc>
                  <a:txBody>
                    <a:bodyPr/>
                    <a:lstStyle/>
                    <a:p>
                      <a:pPr>
                        <a:lnSpc>
                          <a:spcPct val="107000"/>
                        </a:lnSpc>
                        <a:spcAft>
                          <a:spcPts val="800"/>
                        </a:spcAft>
                      </a:pPr>
                      <a:r>
                        <a:rPr lang="nl-NL" sz="800" kern="100">
                          <a:effectLst/>
                        </a:rPr>
                        <a:t> </a:t>
                      </a:r>
                      <a:endParaRPr lang="nl-NL"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1500" kern="100" dirty="0">
                          <a:effectLst/>
                        </a:rPr>
                        <a:t>Jeugdigen </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1500" kern="100" dirty="0">
                          <a:effectLst/>
                        </a:rPr>
                        <a:t>Ouders</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1500" kern="100" dirty="0">
                          <a:effectLst/>
                        </a:rPr>
                        <a:t>Hulpverleners</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1500" kern="100" dirty="0">
                          <a:effectLst/>
                        </a:rPr>
                        <a:t>Leerkrachten</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tc>
                <a:tc>
                  <a:txBody>
                    <a:bodyPr/>
                    <a:lstStyle/>
                    <a:p>
                      <a:pPr algn="ctr">
                        <a:lnSpc>
                          <a:spcPct val="107000"/>
                        </a:lnSpc>
                        <a:spcAft>
                          <a:spcPts val="800"/>
                        </a:spcAft>
                      </a:pPr>
                      <a:r>
                        <a:rPr lang="nl-NL" sz="1500" kern="100" dirty="0">
                          <a:effectLst/>
                        </a:rPr>
                        <a:t>Totaal</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75170142"/>
                  </a:ext>
                </a:extLst>
              </a:tr>
              <a:tr h="288131">
                <a:tc>
                  <a:txBody>
                    <a:bodyPr/>
                    <a:lstStyle/>
                    <a:p>
                      <a:pPr>
                        <a:lnSpc>
                          <a:spcPct val="107000"/>
                        </a:lnSpc>
                        <a:spcAft>
                          <a:spcPts val="800"/>
                        </a:spcAft>
                      </a:pPr>
                      <a:r>
                        <a:rPr lang="nl-NL" sz="1500" kern="100" dirty="0">
                          <a:effectLst/>
                        </a:rPr>
                        <a:t>SO/VSO</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b"/>
                </a:tc>
                <a:tc>
                  <a:txBody>
                    <a:bodyPr/>
                    <a:lstStyle/>
                    <a:p>
                      <a:pPr algn="ctr">
                        <a:lnSpc>
                          <a:spcPct val="107000"/>
                        </a:lnSpc>
                        <a:spcAft>
                          <a:spcPts val="800"/>
                        </a:spcAft>
                      </a:pPr>
                      <a:r>
                        <a:rPr lang="nl-NL" sz="1500" kern="100" dirty="0">
                          <a:effectLst/>
                        </a:rPr>
                        <a:t>55</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dirty="0">
                          <a:effectLst/>
                        </a:rPr>
                        <a:t>26</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pPr>
                      <a:endParaRPr lang="nl-NL" sz="1500" kern="100" dirty="0">
                        <a:effectLst/>
                        <a:latin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a:effectLst/>
                        </a:rPr>
                        <a:t>59</a:t>
                      </a:r>
                      <a:endParaRPr lang="nl-NL"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140</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50294335"/>
                  </a:ext>
                </a:extLst>
              </a:tr>
              <a:tr h="251936">
                <a:tc>
                  <a:txBody>
                    <a:bodyPr/>
                    <a:lstStyle/>
                    <a:p>
                      <a:pPr>
                        <a:lnSpc>
                          <a:spcPct val="107000"/>
                        </a:lnSpc>
                        <a:spcAft>
                          <a:spcPts val="800"/>
                        </a:spcAft>
                      </a:pPr>
                      <a:r>
                        <a:rPr lang="nl-NL" sz="1500" kern="100" dirty="0">
                          <a:effectLst/>
                        </a:rPr>
                        <a:t>Ambulant/dagopvang</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b"/>
                </a:tc>
                <a:tc>
                  <a:txBody>
                    <a:bodyPr/>
                    <a:lstStyle/>
                    <a:p>
                      <a:pPr algn="ctr">
                        <a:lnSpc>
                          <a:spcPct val="107000"/>
                        </a:lnSpc>
                        <a:spcAft>
                          <a:spcPts val="800"/>
                        </a:spcAft>
                      </a:pPr>
                      <a:r>
                        <a:rPr lang="nl-NL" sz="1500" kern="100" dirty="0">
                          <a:effectLst/>
                        </a:rPr>
                        <a:t>69</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dirty="0">
                          <a:effectLst/>
                        </a:rPr>
                        <a:t>60</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dirty="0">
                          <a:effectLst/>
                        </a:rPr>
                        <a:t>79</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pPr>
                      <a:endParaRPr lang="nl-NL" sz="1500" kern="100" dirty="0">
                        <a:effectLst/>
                        <a:latin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208</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78802335"/>
                  </a:ext>
                </a:extLst>
              </a:tr>
              <a:tr h="255746">
                <a:tc>
                  <a:txBody>
                    <a:bodyPr/>
                    <a:lstStyle/>
                    <a:p>
                      <a:pPr>
                        <a:lnSpc>
                          <a:spcPct val="107000"/>
                        </a:lnSpc>
                        <a:spcAft>
                          <a:spcPts val="800"/>
                        </a:spcAft>
                      </a:pPr>
                      <a:r>
                        <a:rPr lang="nl-NL" sz="1500" kern="100" dirty="0">
                          <a:effectLst/>
                        </a:rPr>
                        <a:t>Residentieel</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b"/>
                </a:tc>
                <a:tc>
                  <a:txBody>
                    <a:bodyPr/>
                    <a:lstStyle/>
                    <a:p>
                      <a:pPr algn="ctr">
                        <a:lnSpc>
                          <a:spcPct val="107000"/>
                        </a:lnSpc>
                        <a:spcAft>
                          <a:spcPts val="800"/>
                        </a:spcAft>
                      </a:pPr>
                      <a:r>
                        <a:rPr lang="nl-NL" sz="1500" kern="100" dirty="0">
                          <a:effectLst/>
                        </a:rPr>
                        <a:t>50</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dirty="0">
                          <a:effectLst/>
                        </a:rPr>
                        <a:t>28</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kern="100" dirty="0">
                          <a:effectLst/>
                        </a:rPr>
                        <a:t>53</a:t>
                      </a:r>
                      <a:endParaRPr lang="nl-NL"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pPr>
                      <a:endParaRPr lang="nl-NL" sz="1500" kern="100" dirty="0">
                        <a:effectLst/>
                        <a:latin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131</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9981627"/>
                  </a:ext>
                </a:extLst>
              </a:tr>
              <a:tr h="252889">
                <a:tc>
                  <a:txBody>
                    <a:bodyPr/>
                    <a:lstStyle/>
                    <a:p>
                      <a:pPr>
                        <a:lnSpc>
                          <a:spcPct val="107000"/>
                        </a:lnSpc>
                        <a:spcAft>
                          <a:spcPts val="800"/>
                        </a:spcAft>
                      </a:pPr>
                      <a:r>
                        <a:rPr lang="nl-NL" sz="1500" b="1" kern="100" dirty="0">
                          <a:effectLst/>
                        </a:rPr>
                        <a:t>Totaal</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b"/>
                </a:tc>
                <a:tc>
                  <a:txBody>
                    <a:bodyPr/>
                    <a:lstStyle/>
                    <a:p>
                      <a:pPr algn="ctr">
                        <a:lnSpc>
                          <a:spcPct val="107000"/>
                        </a:lnSpc>
                        <a:spcAft>
                          <a:spcPts val="800"/>
                        </a:spcAft>
                      </a:pPr>
                      <a:r>
                        <a:rPr lang="nl-NL" sz="1500" b="1" kern="100">
                          <a:effectLst/>
                        </a:rPr>
                        <a:t>174</a:t>
                      </a:r>
                      <a:endParaRPr lang="nl-NL" sz="1500" b="1" kern="10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a:effectLst/>
                        </a:rPr>
                        <a:t>114</a:t>
                      </a:r>
                      <a:endParaRPr lang="nl-NL" sz="1500" b="1" kern="10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132</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59</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528" marR="29528" marT="7144" marB="0" anchor="ctr"/>
                </a:tc>
                <a:tc>
                  <a:txBody>
                    <a:bodyPr/>
                    <a:lstStyle/>
                    <a:p>
                      <a:pPr algn="ctr">
                        <a:lnSpc>
                          <a:spcPct val="107000"/>
                        </a:lnSpc>
                        <a:spcAft>
                          <a:spcPts val="800"/>
                        </a:spcAft>
                      </a:pPr>
                      <a:r>
                        <a:rPr lang="nl-NL" sz="1500" b="1" kern="100" dirty="0">
                          <a:effectLst/>
                        </a:rPr>
                        <a:t>479</a:t>
                      </a:r>
                      <a:endParaRPr lang="nl-NL"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82965535"/>
                  </a:ext>
                </a:extLst>
              </a:tr>
            </a:tbl>
          </a:graphicData>
        </a:graphic>
      </p:graphicFrame>
      <p:pic>
        <p:nvPicPr>
          <p:cNvPr id="5" name="Afbeelding 4"/>
          <p:cNvPicPr>
            <a:picLocks noChangeAspect="1"/>
          </p:cNvPicPr>
          <p:nvPr/>
        </p:nvPicPr>
        <p:blipFill>
          <a:blip r:embed="rId3"/>
          <a:stretch>
            <a:fillRect/>
          </a:stretch>
        </p:blipFill>
        <p:spPr>
          <a:xfrm>
            <a:off x="8133594" y="4134678"/>
            <a:ext cx="899193" cy="994193"/>
          </a:xfrm>
          <a:prstGeom prst="rect">
            <a:avLst/>
          </a:prstGeom>
        </p:spPr>
      </p:pic>
    </p:spTree>
    <p:extLst>
      <p:ext uri="{BB962C8B-B14F-4D97-AF65-F5344CB8AC3E}">
        <p14:creationId xmlns:p14="http://schemas.microsoft.com/office/powerpoint/2010/main" val="3544032856"/>
      </p:ext>
    </p:extLst>
  </p:cSld>
  <p:clrMapOvr>
    <a:masterClrMapping/>
  </p:clrMapOvr>
</p:sld>
</file>

<file path=ppt/theme/theme1.xml><?xml version="1.0" encoding="utf-8"?>
<a:theme xmlns:a="http://schemas.openxmlformats.org/drawingml/2006/main" name="Fontys-basis-Diamodel">
  <a:themeElements>
    <a:clrScheme name="Fontys kleurenpallet">
      <a:dk1>
        <a:srgbClr val="663366"/>
      </a:dk1>
      <a:lt1>
        <a:srgbClr val="FFFFFF"/>
      </a:lt1>
      <a:dk2>
        <a:srgbClr val="663366"/>
      </a:dk2>
      <a:lt2>
        <a:srgbClr val="EEECE1"/>
      </a:lt2>
      <a:accent1>
        <a:srgbClr val="E5007D"/>
      </a:accent1>
      <a:accent2>
        <a:srgbClr val="0076E0"/>
      </a:accent2>
      <a:accent3>
        <a:srgbClr val="008386"/>
      </a:accent3>
      <a:accent4>
        <a:srgbClr val="39B549"/>
      </a:accent4>
      <a:accent5>
        <a:srgbClr val="FF9900"/>
      </a:accent5>
      <a:accent6>
        <a:srgbClr val="FFCC00"/>
      </a:accent6>
      <a:hlink>
        <a:srgbClr val="0076E0"/>
      </a:hlink>
      <a:folHlink>
        <a:srgbClr val="009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algn="l">
          <a:defRPr dirty="0" smtClean="0">
            <a:solidFill>
              <a:srgbClr val="C00000"/>
            </a:solidFill>
          </a:defRPr>
        </a:defPPr>
      </a:lstStyle>
    </a:txDef>
  </a:objectDefaults>
  <a:extraClrSchemeLst/>
</a:theme>
</file>

<file path=ppt/theme/theme2.xml><?xml version="1.0" encoding="utf-8"?>
<a:theme xmlns:a="http://schemas.openxmlformats.org/drawingml/2006/main" name="Fontys-basic-she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algn="l">
          <a:defRPr dirty="0" smtClean="0">
            <a:solidFill>
              <a:srgbClr val="C00000"/>
            </a:solidFill>
          </a:defRPr>
        </a:defPPr>
      </a:lstStyle>
    </a:tx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b0a543-468d-4a38-b479-0ba9540bd1c7">
      <Terms xmlns="http://schemas.microsoft.com/office/infopath/2007/PartnerControls"/>
    </lcf76f155ced4ddcb4097134ff3c332f>
    <TaxCatchAll xmlns="786889eb-3797-4474-a277-bd6f4ffcf43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966F08AF8F3843A51931DFE7942FD1" ma:contentTypeVersion="15" ma:contentTypeDescription="Een nieuw document maken." ma:contentTypeScope="" ma:versionID="f050865cead01d68cd7538670ef7a3f1">
  <xsd:schema xmlns:xsd="http://www.w3.org/2001/XMLSchema" xmlns:xs="http://www.w3.org/2001/XMLSchema" xmlns:p="http://schemas.microsoft.com/office/2006/metadata/properties" xmlns:ns2="41b0a543-468d-4a38-b479-0ba9540bd1c7" xmlns:ns3="786889eb-3797-4474-a277-bd6f4ffcf433" targetNamespace="http://schemas.microsoft.com/office/2006/metadata/properties" ma:root="true" ma:fieldsID="bfcf345f553e52dfea1116047e2dfdb6" ns2:_="" ns3:_="">
    <xsd:import namespace="41b0a543-468d-4a38-b479-0ba9540bd1c7"/>
    <xsd:import namespace="786889eb-3797-4474-a277-bd6f4ffcf4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b0a543-468d-4a38-b479-0ba9540bd1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1cf77c6f-7d90-4f59-9429-7beb7326011a"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6889eb-3797-4474-a277-bd6f4ffcf433"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f29be75d-cbce-4804-8eba-45beeac5b3e2}" ma:internalName="TaxCatchAll" ma:showField="CatchAllData" ma:web="786889eb-3797-4474-a277-bd6f4ffcf4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C6AE87-ABFD-49AC-BF48-36A41AA2364B}">
  <ds:schemaRefs>
    <ds:schemaRef ds:uri="http://schemas.openxmlformats.org/package/2006/metadata/core-properties"/>
    <ds:schemaRef ds:uri="786889eb-3797-4474-a277-bd6f4ffcf433"/>
    <ds:schemaRef ds:uri="http://purl.org/dc/elements/1.1/"/>
    <ds:schemaRef ds:uri="http://schemas.microsoft.com/office/infopath/2007/PartnerControls"/>
    <ds:schemaRef ds:uri="41b0a543-468d-4a38-b479-0ba9540bd1c7"/>
    <ds:schemaRef ds:uri="http://schemas.microsoft.com/office/2006/metadata/properties"/>
    <ds:schemaRef ds:uri="http://purl.org/dc/term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B4C6D579-B400-438E-BD59-AFBAD5FB6FFA}">
  <ds:schemaRefs>
    <ds:schemaRef ds:uri="http://schemas.microsoft.com/sharepoint/v3/contenttype/forms"/>
  </ds:schemaRefs>
</ds:datastoreItem>
</file>

<file path=customXml/itemProps3.xml><?xml version="1.0" encoding="utf-8"?>
<ds:datastoreItem xmlns:ds="http://schemas.openxmlformats.org/officeDocument/2006/customXml" ds:itemID="{87040BDC-E832-431B-A399-4A044B4C28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b0a543-468d-4a38-b479-0ba9540bd1c7"/>
    <ds:schemaRef ds:uri="786889eb-3797-4474-a277-bd6f4ffcf4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Digitaal_lesmateriaal_Fontys_NL_ENG</Template>
  <TotalTime>0</TotalTime>
  <Words>2124</Words>
  <Application>Microsoft Office PowerPoint</Application>
  <PresentationFormat>Diavoorstelling (16:9)</PresentationFormat>
  <Paragraphs>260</Paragraphs>
  <Slides>31</Slides>
  <Notes>25</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31</vt:i4>
      </vt:variant>
    </vt:vector>
  </HeadingPairs>
  <TitlesOfParts>
    <vt:vector size="36" baseType="lpstr">
      <vt:lpstr>Arial</vt:lpstr>
      <vt:lpstr>Calibri</vt:lpstr>
      <vt:lpstr>Times New Roman</vt:lpstr>
      <vt:lpstr>Fontys-basis-Diamodel</vt:lpstr>
      <vt:lpstr>Fontys-basic-sheet</vt:lpstr>
      <vt:lpstr>     Learning Communitybijeenkomst I Partnerschap in Jeugdhulp en Speciaal Onderwijs                  13 juni 2023,  Eindhoven</vt:lpstr>
      <vt:lpstr>   Woord van welkom      [Hélène Leenders]  </vt:lpstr>
      <vt:lpstr>Do’s en don’ts in het contact met kwetsbare gezinnen                                  [Will Bertrams]</vt:lpstr>
      <vt:lpstr>      Do’s en don’ts in het contact met kwetsbare gezinnen                                  [Will Bertrams]</vt:lpstr>
      <vt:lpstr>  Do’s en don’ts in het contact met kwetsbare gezinnen       [Will Bertrams]</vt:lpstr>
      <vt:lpstr>Bevindingen vragenlijstonderzoek [Marc Delsing &amp; Johan de Jong]</vt:lpstr>
      <vt:lpstr>Achtergrond en onderzoeksvragen</vt:lpstr>
      <vt:lpstr>Procedure</vt:lpstr>
      <vt:lpstr>Respondenten</vt:lpstr>
      <vt:lpstr>Meetinstrumenten: Samenwerking</vt:lpstr>
      <vt:lpstr>Meetinstrumenten: Partnerschapscompetenties</vt:lpstr>
      <vt:lpstr>Resultaten Heel positief over de onderlinge band</vt:lpstr>
      <vt:lpstr>Gemiddelde scores op (afstemmen over) doelen</vt:lpstr>
      <vt:lpstr>Gemiddelde scores op taak </vt:lpstr>
      <vt:lpstr>Hoge scores op inspraak/ eigen stem jeugdigen</vt:lpstr>
      <vt:lpstr> Lage scores op opvoedcompetentie ouders versterken </vt:lpstr>
      <vt:lpstr>Interessante verschillen jeugdigen - hulpverleners in de residentiële hulpverlening</vt:lpstr>
      <vt:lpstr>Jeugdigen in ambulant/dagopvang het meest positief over band, taak en doel</vt:lpstr>
      <vt:lpstr>Jeugdigen in ambulant/dagopvang het meest positief over inspraak/ eigen stem </vt:lpstr>
      <vt:lpstr>Professionals over de alliantie met ouders: een consistent beeld</vt:lpstr>
      <vt:lpstr>Partnerschapscompetenties van professionals </vt:lpstr>
      <vt:lpstr>Mannelijke professionals scoren lager dan vrouwen</vt:lpstr>
      <vt:lpstr>Geslacht en leeftijd: ouders en jeugdigen</vt:lpstr>
      <vt:lpstr>Samenvatting belangrijkste bevindingen</vt:lpstr>
      <vt:lpstr>Tools uit de ontwikkelgroepen</vt:lpstr>
      <vt:lpstr>                        </vt:lpstr>
      <vt:lpstr>Dialoogsessies live  </vt:lpstr>
      <vt:lpstr>Dialoogsessies live  </vt:lpstr>
      <vt:lpstr>Dialoogsessies live  </vt:lpstr>
      <vt:lpstr>Dialoogsessies live  </vt:lpstr>
      <vt:lpstr>                        </vt:lpstr>
    </vt:vector>
  </TitlesOfParts>
  <Company>Fontys Hogescholen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Jeugdhulpverlening in de school.  Samen praten en vooral samen doen.</dc:title>
  <dc:creator>Haasen,Mariette M.</dc:creator>
  <cp:lastModifiedBy>Jong,Johan J.M. de</cp:lastModifiedBy>
  <cp:revision>385</cp:revision>
  <cp:lastPrinted>2014-08-19T14:33:34Z</cp:lastPrinted>
  <dcterms:created xsi:type="dcterms:W3CDTF">2022-02-14T17:38:52Z</dcterms:created>
  <dcterms:modified xsi:type="dcterms:W3CDTF">2023-06-13T12:39:28Z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0x010100C95F486CF9A84E4B83A1D382449A9E59</vt:lpwstr>
  </property>
  <property fmtid="{D5CDD505-2E9C-101B-9397-08002B2CF9AE}" pid="3" name="MediaServiceImageTags">
    <vt:lpwstr/>
  </property>
</Properties>
</file>