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 id="2147483874" r:id="rId5"/>
  </p:sldMasterIdLst>
  <p:notesMasterIdLst>
    <p:notesMasterId r:id="rId24"/>
  </p:notesMasterIdLst>
  <p:handoutMasterIdLst>
    <p:handoutMasterId r:id="rId25"/>
  </p:handoutMasterIdLst>
  <p:sldIdLst>
    <p:sldId id="342" r:id="rId6"/>
    <p:sldId id="369" r:id="rId7"/>
    <p:sldId id="357" r:id="rId8"/>
    <p:sldId id="354" r:id="rId9"/>
    <p:sldId id="486" r:id="rId10"/>
    <p:sldId id="360" r:id="rId11"/>
    <p:sldId id="478" r:id="rId12"/>
    <p:sldId id="485" r:id="rId13"/>
    <p:sldId id="359" r:id="rId14"/>
    <p:sldId id="474" r:id="rId15"/>
    <p:sldId id="430" r:id="rId16"/>
    <p:sldId id="477" r:id="rId17"/>
    <p:sldId id="472" r:id="rId18"/>
    <p:sldId id="488" r:id="rId19"/>
    <p:sldId id="431" r:id="rId20"/>
    <p:sldId id="471" r:id="rId21"/>
    <p:sldId id="473" r:id="rId22"/>
    <p:sldId id="482" r:id="rId23"/>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al lesmateriaal" id="{97379956-3CDE-ED48-9E51-F6C755702701}">
          <p14:sldIdLst>
            <p14:sldId id="342"/>
            <p14:sldId id="369"/>
            <p14:sldId id="357"/>
            <p14:sldId id="354"/>
            <p14:sldId id="486"/>
            <p14:sldId id="360"/>
            <p14:sldId id="478"/>
            <p14:sldId id="485"/>
            <p14:sldId id="359"/>
            <p14:sldId id="474"/>
            <p14:sldId id="430"/>
            <p14:sldId id="477"/>
            <p14:sldId id="472"/>
            <p14:sldId id="488"/>
            <p14:sldId id="431"/>
            <p14:sldId id="471"/>
            <p14:sldId id="473"/>
            <p14:sldId id="48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FB952E-9B81-C74E-CF2F-FFCFFEEDFF16}" name="Swennenhuis,Petra P.B." initials="SP" userId="S::874482@fontys.nl::c42fce65-5bb5-4eee-b17d-ad8fd57054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asen,Mariette M." initials="HM" lastIdx="5" clrIdx="0">
    <p:extLst>
      <p:ext uri="{19B8F6BF-5375-455C-9EA6-DF929625EA0E}">
        <p15:presenceInfo xmlns:p15="http://schemas.microsoft.com/office/powerpoint/2012/main" userId="S-1-5-21-11087255-1466054374-1897138802-6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59227C"/>
    <a:srgbClr val="663366"/>
    <a:srgbClr val="BDDCC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74148" autoAdjust="0"/>
  </p:normalViewPr>
  <p:slideViewPr>
    <p:cSldViewPr snapToGrid="0">
      <p:cViewPr varScale="1">
        <p:scale>
          <a:sx n="63" d="100"/>
          <a:sy n="63" d="100"/>
        </p:scale>
        <p:origin x="856"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t>20-11-2024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t>‹nr.›</a:t>
            </a:fld>
            <a:endParaRPr lang="nl-NL"/>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81FFB-193A-004A-8F01-EDDF22D7C2C9}" type="datetimeFigureOut">
              <a:rPr lang="nl-NL" smtClean="0"/>
              <a:t>20-11-2024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5B985-02CB-C043-BB52-8D24F3A71D81}" type="slidenum">
              <a:rPr lang="nl-NL" smtClean="0"/>
              <a:t>‹nr.›</a:t>
            </a:fld>
            <a:endParaRPr lang="nl-NL"/>
          </a:p>
        </p:txBody>
      </p:sp>
    </p:spTree>
    <p:extLst>
      <p:ext uri="{BB962C8B-B14F-4D97-AF65-F5344CB8AC3E}">
        <p14:creationId xmlns:p14="http://schemas.microsoft.com/office/powerpoint/2010/main" val="8018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a:t>
            </a:fld>
            <a:endParaRPr lang="nl-NL"/>
          </a:p>
        </p:txBody>
      </p:sp>
    </p:spTree>
    <p:extLst>
      <p:ext uri="{BB962C8B-B14F-4D97-AF65-F5344CB8AC3E}">
        <p14:creationId xmlns:p14="http://schemas.microsoft.com/office/powerpoint/2010/main" val="44409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100" dirty="0">
              <a:ea typeface="Calibri"/>
              <a:cs typeface="Calibri"/>
            </a:endParaRPr>
          </a:p>
        </p:txBody>
      </p:sp>
      <p:sp>
        <p:nvSpPr>
          <p:cNvPr id="4" name="Tijdelijke aanduiding voor dianummer 3"/>
          <p:cNvSpPr>
            <a:spLocks noGrp="1"/>
          </p:cNvSpPr>
          <p:nvPr>
            <p:ph type="sldNum" sz="quarter" idx="5"/>
          </p:nvPr>
        </p:nvSpPr>
        <p:spPr/>
        <p:txBody>
          <a:bodyPr/>
          <a:lstStyle/>
          <a:p>
            <a:fld id="{16E5B985-02CB-C043-BB52-8D24F3A71D81}" type="slidenum">
              <a:rPr lang="nl-NL" smtClean="0"/>
              <a:t>10</a:t>
            </a:fld>
            <a:endParaRPr lang="nl-NL"/>
          </a:p>
        </p:txBody>
      </p:sp>
    </p:spTree>
    <p:extLst>
      <p:ext uri="{BB962C8B-B14F-4D97-AF65-F5344CB8AC3E}">
        <p14:creationId xmlns:p14="http://schemas.microsoft.com/office/powerpoint/2010/main" val="850169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dirty="0">
                <a:latin typeface="+mn-lt"/>
              </a:rPr>
              <a:t>Hoewel de ouders in ons onderzoek positief zijn over samenwerking (ook de jeugdigen en de professionals, dat is in lijn met eerder onderzoek naar alliantie), valt het op dat ze laag scoren op de mate waarin ze zich gesterkt voelen in hun opvoedingsvaardigheden. De laagste scores uit het vragenlijstonderzoek. </a:t>
            </a:r>
          </a:p>
          <a:p>
            <a:pPr>
              <a:lnSpc>
                <a:spcPct val="107000"/>
              </a:lnSpc>
              <a:spcAft>
                <a:spcPts val="800"/>
              </a:spcAft>
            </a:pPr>
            <a:r>
              <a:rPr lang="nl-NL" sz="1100" dirty="0">
                <a:latin typeface="+mn-lt"/>
              </a:rPr>
              <a:t>Professionals scoren ook laag op de mate waarin zij in staat zijn de opvoedingsvaardigheden te bevorderen. Leraren in het speciaal onderwijs scoren significant lager dan de overige professionals. </a:t>
            </a:r>
          </a:p>
          <a:p>
            <a:pPr>
              <a:lnSpc>
                <a:spcPct val="107000"/>
              </a:lnSpc>
              <a:spcAft>
                <a:spcPts val="800"/>
              </a:spcAft>
            </a:pPr>
            <a:endParaRPr lang="nl-NL" sz="1100" dirty="0">
              <a:latin typeface="+mn-lt"/>
            </a:endParaRPr>
          </a:p>
          <a:p>
            <a:pPr>
              <a:lnSpc>
                <a:spcPct val="107000"/>
              </a:lnSpc>
              <a:spcAft>
                <a:spcPts val="800"/>
              </a:spcAft>
            </a:pPr>
            <a:r>
              <a:rPr lang="nl-NL" sz="1100" dirty="0">
                <a:latin typeface="+mn-lt"/>
              </a:rPr>
              <a:t>De relatie met ouders gaat dus goed, maar het is moeilijker om ouders te ondersteunen en te empoweren, zodat ouders beter leren omgaan met hun kinderen of met moeilijke aspecten van het ouderschap. En om ouders het gevoel te geven hoe belangrijk zij zijn als opvoeders.</a:t>
            </a:r>
            <a:endParaRPr lang="en-US" sz="1100" dirty="0">
              <a:latin typeface="+mn-lt"/>
            </a:endParaRP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11</a:t>
            </a:fld>
            <a:endParaRPr lang="nl-NL"/>
          </a:p>
        </p:txBody>
      </p:sp>
    </p:spTree>
    <p:extLst>
      <p:ext uri="{BB962C8B-B14F-4D97-AF65-F5344CB8AC3E}">
        <p14:creationId xmlns:p14="http://schemas.microsoft.com/office/powerpoint/2010/main" val="177072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dirty="0"/>
              <a:t>In de interviews zien we dat de meeste professionals de intentie hebben om ouders zo goed mogelijk te ondersteunen, maar jeugdzorgwerkers en leerkrachten zien dat anders.   
Leraren zijn terughoudend.  Ze denken dat het niet hun taak is. Ze zouden met ouders kunnen praten over opvoeden en opgroeien (preventief), hoe gaat het thuis?’ maar dat doen ze zelden. Ze verwijzen door naar externe hulp als er problemen zijn of ondersteuningsvragen.  Ze zijn ook verlegen om actie te ondernemen, voelen zich incompetent en ze vinden dat het geven van tips niet genoeg is: "Dan denk ik, dat kan ik wel zeggen, maar er verandert niets."
 Ervaren leerkrachten gaan meer de dialoog aan met ouders over opvoedingskwesties en bieden gerichte ondersteuning.  "Ik probeer er het maximale uit te halen, maar ik heb ouders die moeite hebben om hun kind te ondersteunen. Als het kind dan last heeft van ADHD, vind ik dat lastig. Wat is nog van mij als docent, wat is van andere hulpverleners? Ik heb de neiging om het altijd zelf op te pakken en ouders te sturen" (leerkracht) 
 Sommige professionals in de jeugdzorg hebben twijfels over de capaciteiten van ouders en zijn daarom geneigd om het over te nemen, in het belang van het kind.</a:t>
            </a:r>
            <a:endParaRPr lang="en-US" sz="1100"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12</a:t>
            </a:fld>
            <a:endParaRPr lang="nl-NL"/>
          </a:p>
        </p:txBody>
      </p:sp>
    </p:spTree>
    <p:extLst>
      <p:ext uri="{BB962C8B-B14F-4D97-AF65-F5344CB8AC3E}">
        <p14:creationId xmlns:p14="http://schemas.microsoft.com/office/powerpoint/2010/main" val="1699623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13</a:t>
            </a:fld>
            <a:endParaRPr lang="nl-NL"/>
          </a:p>
        </p:txBody>
      </p:sp>
    </p:spTree>
    <p:extLst>
      <p:ext uri="{BB962C8B-B14F-4D97-AF65-F5344CB8AC3E}">
        <p14:creationId xmlns:p14="http://schemas.microsoft.com/office/powerpoint/2010/main" val="168399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14</a:t>
            </a:fld>
            <a:endParaRPr lang="nl-NL"/>
          </a:p>
        </p:txBody>
      </p:sp>
    </p:spTree>
    <p:extLst>
      <p:ext uri="{BB962C8B-B14F-4D97-AF65-F5344CB8AC3E}">
        <p14:creationId xmlns:p14="http://schemas.microsoft.com/office/powerpoint/2010/main" val="229553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dirty="0">
                <a:latin typeface="+mn-lt"/>
              </a:rPr>
              <a:t>Opvallend is dat in het vragenlijstonderzoek alle respondentengroepen zeer positief lijken te zijn over de vraag of er naar jeugdigen wordt geluisterd, of zij zich gehoord en gezien voelen en mogen zeggen wat zij belangrijk vinden in de hulp (scores tussen 3,98 en 4,42).  Minder verrassend is dat jeugdigen zich minder gehoord en gezien voelen dan hoe professionals dit inschatten. Dat verschil is het grootst in de residentiële hulpverlening. </a:t>
            </a:r>
          </a:p>
          <a:p>
            <a:pPr>
              <a:lnSpc>
                <a:spcPct val="107000"/>
              </a:lnSpc>
              <a:spcAft>
                <a:spcPts val="800"/>
              </a:spcAft>
            </a:pPr>
            <a:r>
              <a:rPr lang="nl-NL" sz="1100" dirty="0">
                <a:latin typeface="+mn-lt"/>
              </a:rPr>
              <a:t>Dat is ook wel logisch, want veel van deze jeugdigen hebben verplichte jeugdzorg (die vaak risicovol gedrag vertonen zoals drugsgebruik en delinquentie. Ze hebben vaak weinig inspraak in hun behandeling en beslissingen worden in de eerste plaats voor hen genomen, in het belang van hun ontwikkeling, hun veiligheid en de veiligheid van anderen. En toch is ook hier van belang dat er blijvende aandacht is voor de perspectieven, wensen en behoeften van jeugdigen.</a:t>
            </a:r>
          </a:p>
          <a:p>
            <a:pPr>
              <a:lnSpc>
                <a:spcPct val="107000"/>
              </a:lnSpc>
              <a:spcAft>
                <a:spcPts val="800"/>
              </a:spcAft>
            </a:pPr>
            <a:r>
              <a:rPr lang="nl-NL" sz="1100" b="1" dirty="0">
                <a:latin typeface="+mn-lt"/>
              </a:rPr>
              <a:t>Leraren in het speciaal onderwijs </a:t>
            </a:r>
            <a:r>
              <a:rPr lang="nl-NL" sz="1100" dirty="0">
                <a:latin typeface="+mn-lt"/>
              </a:rPr>
              <a:t>scoren van alle groepen professionals het laagst op het bevorderen van de eigen stem van kinderen. Waarschijnlijk komt dat omdat leerlingen met extra ondersteuningsbehoefte  niet vanzelfsprekend deelnemen aan gesprekken met ouders en docenten – dat zou wel moeten.</a:t>
            </a:r>
          </a:p>
          <a:p>
            <a:pPr>
              <a:lnSpc>
                <a:spcPct val="107000"/>
              </a:lnSpc>
              <a:spcAft>
                <a:spcPts val="800"/>
              </a:spcAft>
            </a:pPr>
            <a:r>
              <a:rPr lang="nl-NL" sz="1100" b="1" dirty="0">
                <a:latin typeface="+mn-lt"/>
              </a:rPr>
              <a:t>In de interviews </a:t>
            </a:r>
            <a:r>
              <a:rPr lang="nl-NL" sz="1100" dirty="0">
                <a:latin typeface="+mn-lt"/>
              </a:rPr>
              <a:t>geven de jeugdigen aan dat ze niet mogen meedoen aan de besluitvorming, voelen zich niet betrokken bij het proces of voelen zich geen 'gesprekspartner'. Ze weten niet waar ze aan toe zijn en willen graag meer inzicht krijgen in het zorgproces. De begeleiding tijdens gesprekken is niet passend en ze kunnen dit zelf niet veranderen, omdat ze zich niet competent voelen: ze zijn te jong, of ze begrijpen het niet. Er wordt te veel gepraat en te weinig uitgelegd, ze kunnen het niet volgen, of ze denken dat ouders en professionals het beter weten. “Dat weet ik allemaal niet [waarvoor ik hulp krijg], zo'n groot hoofd heb ik niet. (...) Dat weet mama allemaal.” of: “Je hebt eigenlijk niet heel veel zeggenschap in wat voor hulp je krijgt. Je moet het maar gewoon ondergaan. En andere mensen weten het beter dan jou”.</a:t>
            </a:r>
          </a:p>
          <a:p>
            <a:pPr>
              <a:lnSpc>
                <a:spcPct val="107000"/>
              </a:lnSpc>
              <a:spcAft>
                <a:spcPts val="800"/>
              </a:spcAft>
            </a:pPr>
            <a:endParaRPr lang="nl-NL" sz="1100" dirty="0">
              <a:latin typeface="+mn-lt"/>
            </a:endParaRPr>
          </a:p>
          <a:p>
            <a:pPr>
              <a:lnSpc>
                <a:spcPct val="107000"/>
              </a:lnSpc>
              <a:spcAft>
                <a:spcPts val="800"/>
              </a:spcAft>
            </a:pPr>
            <a:r>
              <a:rPr lang="nl-NL" sz="1100" dirty="0">
                <a:latin typeface="+mn-lt"/>
              </a:rPr>
              <a:t>Het is echt pijnlijk als jeugdigen echt buitengesloten worden: “Ik vind het niet leuk dat ik niet weet wat mijn groepsleiding tegen mijn ouders zegt”.</a:t>
            </a:r>
          </a:p>
          <a:p>
            <a:pPr>
              <a:lnSpc>
                <a:spcPct val="107000"/>
              </a:lnSpc>
              <a:spcAft>
                <a:spcPts val="800"/>
              </a:spcAft>
            </a:pPr>
            <a:endParaRPr lang="nl-NL" sz="1100" kern="100" dirty="0">
              <a:effectLst/>
              <a:latin typeface="+mn-lt"/>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15</a:t>
            </a:fld>
            <a:endParaRPr lang="nl-NL"/>
          </a:p>
        </p:txBody>
      </p:sp>
    </p:spTree>
    <p:extLst>
      <p:ext uri="{BB962C8B-B14F-4D97-AF65-F5344CB8AC3E}">
        <p14:creationId xmlns:p14="http://schemas.microsoft.com/office/powerpoint/2010/main" val="4207379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100" kern="100" dirty="0">
              <a:effectLst/>
              <a:latin typeface="+mn-lt"/>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16</a:t>
            </a:fld>
            <a:endParaRPr lang="nl-NL"/>
          </a:p>
        </p:txBody>
      </p:sp>
    </p:spTree>
    <p:extLst>
      <p:ext uri="{BB962C8B-B14F-4D97-AF65-F5344CB8AC3E}">
        <p14:creationId xmlns:p14="http://schemas.microsoft.com/office/powerpoint/2010/main" val="2244712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kern="100" dirty="0">
                <a:effectLst/>
                <a:latin typeface="+mn-lt"/>
                <a:ea typeface="Calibri" panose="020F0502020204030204" pitchFamily="34" charset="0"/>
                <a:cs typeface="Times New Roman" panose="02020603050405020304" pitchFamily="18" charset="0"/>
              </a:rPr>
              <a:t>Als professionals kinderen daadwerkelijk een stem geven, doen ze dat via aparte voorbereidende </a:t>
            </a:r>
            <a:r>
              <a:rPr lang="nl-NL" sz="1100" kern="100" dirty="0" err="1">
                <a:effectLst/>
                <a:latin typeface="+mn-lt"/>
                <a:ea typeface="Calibri" panose="020F0502020204030204" pitchFamily="34" charset="0"/>
                <a:cs typeface="Times New Roman" panose="02020603050405020304" pitchFamily="18" charset="0"/>
              </a:rPr>
              <a:t>kindgesprekken</a:t>
            </a:r>
            <a:r>
              <a:rPr lang="nl-NL" sz="1100" kern="100" dirty="0">
                <a:effectLst/>
                <a:latin typeface="+mn-lt"/>
                <a:ea typeface="Calibri" panose="020F0502020204030204" pitchFamily="34" charset="0"/>
                <a:cs typeface="Times New Roman" panose="02020603050405020304" pitchFamily="18" charset="0"/>
              </a:rPr>
              <a:t>, en zorgen ze ervoor dat het kind uiteindelijk zelf beslist, niet te veel vragen krijgt, doelen heel concreet maken: ‘wat wil je hier bereiken, wat wil je van mij?” Ze zorgen ervoor dat het kind zijn/haar eigen vertrouwenspersoon kan kiezen, of ze steken er energie in omdat het kinderen sterker maakt. Ook kiezen ze de kant van het kind als ouders iets willen dat niet klopt. </a:t>
            </a:r>
          </a:p>
          <a:p>
            <a:pPr>
              <a:lnSpc>
                <a:spcPct val="107000"/>
              </a:lnSpc>
              <a:spcAft>
                <a:spcPts val="800"/>
              </a:spcAft>
            </a:pPr>
            <a:endParaRPr lang="nl-NL" sz="11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100" kern="100" dirty="0">
                <a:effectLst/>
                <a:latin typeface="+mn-lt"/>
                <a:ea typeface="Calibri" panose="020F0502020204030204" pitchFamily="34" charset="0"/>
                <a:cs typeface="Times New Roman" panose="02020603050405020304" pitchFamily="18" charset="0"/>
              </a:rPr>
              <a:t>Inclusie is een mooie term: het staat voor openheid, kinderen echt informeren, passend bij wat ze aankunnen en wat ze willen</a:t>
            </a:r>
          </a:p>
          <a:p>
            <a:pPr>
              <a:lnSpc>
                <a:spcPct val="107000"/>
              </a:lnSpc>
              <a:spcAft>
                <a:spcPts val="800"/>
              </a:spcAft>
            </a:pPr>
            <a:endParaRPr lang="nl-NL" sz="11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100" b="1" kern="100" dirty="0">
                <a:effectLst/>
                <a:latin typeface="+mn-lt"/>
                <a:ea typeface="Calibri" panose="020F0502020204030204" pitchFamily="34" charset="0"/>
                <a:cs typeface="Times New Roman" panose="02020603050405020304" pitchFamily="18" charset="0"/>
              </a:rPr>
              <a:t>Jeugdigen willen gesprekspartners zijn</a:t>
            </a:r>
            <a:r>
              <a:rPr lang="nl-NL" sz="1100" kern="100" dirty="0">
                <a:effectLst/>
                <a:latin typeface="+mn-lt"/>
                <a:ea typeface="Calibri" panose="020F0502020204030204" pitchFamily="34" charset="0"/>
                <a:cs typeface="Times New Roman" panose="02020603050405020304" pitchFamily="18" charset="0"/>
              </a:rPr>
              <a:t>, maar velen denken dat ze dat niet kunnen. Deze kinderen moet je echt helpen. Benut de omgeving: ondersteunende omgeving  om autonomie te leren en te  mogen terugvallen: ‘ mijn vriend zegt ik ben er altijd voor je en de groepsleiding zegt dat ook’</a:t>
            </a:r>
          </a:p>
          <a:p>
            <a:pPr>
              <a:lnSpc>
                <a:spcPct val="107000"/>
              </a:lnSpc>
              <a:spcAft>
                <a:spcPts val="800"/>
              </a:spcAft>
            </a:pPr>
            <a:r>
              <a:rPr lang="nl-NL" sz="1100" kern="100" dirty="0">
                <a:effectLst/>
                <a:latin typeface="+mn-lt"/>
                <a:ea typeface="Calibri" panose="020F0502020204030204" pitchFamily="34" charset="0"/>
                <a:cs typeface="Times New Roman" panose="02020603050405020304" pitchFamily="18" charset="0"/>
              </a:rPr>
              <a:t>En sommige jeugdigen willen er liever niet bij betrokken zijn. Ze willen het aan de professional of ouders overlaten. En sommigen willen alleen over bepaalde zaken praten.  Het is erg belangrijk om dit eerst te controleren en regelmatig opnieuw te controleren. Een citaat van een jongen in de residentiele hulpverlening:  “Ik wil het gescheiden houden. Dit is mijn leventje hier en ik heb een ander leventje hier buiten” (jeugdige, residentieel). </a:t>
            </a:r>
            <a:endParaRPr lang="en-US" sz="11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nl-NL" sz="18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17</a:t>
            </a:fld>
            <a:endParaRPr lang="nl-NL"/>
          </a:p>
        </p:txBody>
      </p:sp>
    </p:spTree>
    <p:extLst>
      <p:ext uri="{BB962C8B-B14F-4D97-AF65-F5344CB8AC3E}">
        <p14:creationId xmlns:p14="http://schemas.microsoft.com/office/powerpoint/2010/main" val="296824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eigen regie model dat oorspronkelijk ontwikkeld werd voor de zorg (</a:t>
            </a:r>
            <a:r>
              <a:rPr lang="nl-NL" dirty="0" err="1"/>
              <a:t>Tinka</a:t>
            </a:r>
            <a:r>
              <a:rPr lang="nl-NL" dirty="0"/>
              <a:t> van </a:t>
            </a:r>
            <a:r>
              <a:rPr lang="nl-NL" dirty="0" err="1"/>
              <a:t>Vuuren</a:t>
            </a:r>
            <a:r>
              <a:rPr lang="nl-NL" dirty="0"/>
              <a:t>), en aangepast door de OU voor de jeugdzorg, is gericht op het vermogen en de houding van werkenden en de invloed van faciliteiten hierop. Dit biedt ons ook houvast om naar de eigen regie van jongeren en ouders te kijken. </a:t>
            </a:r>
          </a:p>
          <a:p>
            <a:endParaRPr lang="nl-NL" dirty="0"/>
          </a:p>
          <a:p>
            <a:r>
              <a:rPr lang="nl-NL" dirty="0"/>
              <a:t>Ik citeer: "(Er zijn ouders), die pakken al snel de regie terwijl dat eigenlijk niet altijd kan. Die trekken vaak hun eigen plan terwijl het juist heel belangrijk is voor het kind om structuur te hebben en vastigheid en dat je betrouwbaar bent. Dus die ouders hebben wel wat meer sturing nodig" (professional, residentieel).</a:t>
            </a:r>
          </a:p>
          <a:p>
            <a:endParaRPr lang="nl-NL" dirty="0"/>
          </a:p>
          <a:p>
            <a:r>
              <a:rPr lang="nl-NL" dirty="0"/>
              <a:t>Het gaat dus om samen te kijken wat kan, wat men wil (denk aan de jongeren die niet overal betrokken in willen worden, of aan ouders, die zich overvraagd voelen. Je moet eerst zorgen dat ouders, bijvoorbeeld via verklarende analyse, gaan begrijpen waarom een behandeling een logische oplossing is voor hun klachten, en vervolgens pas: passende hulp krijgen en een antwoord op hun hulpvraag vinden.</a:t>
            </a:r>
          </a:p>
          <a:p>
            <a:r>
              <a:rPr lang="nl-NL" dirty="0"/>
              <a:t>De rechterkant van het schema is net zo belangrijk: denk aan dat jongeren soms helemaal niet weten wat de procesgang is, of, in het onderwijs, dat zij zich niet  bewust zijn welke invloed de ondersteuning op school kan betekenen voor hemzelf. Vaak wordt de leerling achteraf geïnformeerd, en realiseert zich in gesprek dat ze  het eerder had willen weten, en had kunnen meepraten op het </a:t>
            </a:r>
            <a:r>
              <a:rPr lang="nl-NL" dirty="0" err="1"/>
              <a:t>het</a:t>
            </a:r>
            <a:r>
              <a:rPr lang="nl-NL" dirty="0"/>
              <a:t> moment zelf over, over wat er  besloten wordt </a:t>
            </a:r>
            <a:r>
              <a:rPr lang="nl-NL" dirty="0" err="1"/>
              <a:t>tav</a:t>
            </a:r>
            <a:r>
              <a:rPr lang="nl-NL" dirty="0"/>
              <a:t> de schoolloopbaan. (inzicht in procedure – reflectie)  </a:t>
            </a:r>
          </a:p>
          <a:p>
            <a:endParaRPr lang="nl-NL" dirty="0"/>
          </a:p>
          <a:p>
            <a:r>
              <a:rPr lang="nl-NL" dirty="0" err="1"/>
              <a:t>informed</a:t>
            </a:r>
            <a:r>
              <a:rPr lang="nl-NL" dirty="0"/>
              <a:t> consent : zelf kunnen aangeven wat je wel en niet wil (ook als het nu nog niet zo kan): hoe kan het dan wel, in de toekomst? </a:t>
            </a:r>
          </a:p>
          <a:p>
            <a:endParaRPr lang="nl-NL" dirty="0"/>
          </a:p>
        </p:txBody>
      </p:sp>
      <p:sp>
        <p:nvSpPr>
          <p:cNvPr id="4" name="Tijdelijke aanduiding voor dianummer 3"/>
          <p:cNvSpPr>
            <a:spLocks noGrp="1"/>
          </p:cNvSpPr>
          <p:nvPr>
            <p:ph type="sldNum" sz="quarter" idx="5"/>
          </p:nvPr>
        </p:nvSpPr>
        <p:spPr/>
        <p:txBody>
          <a:bodyPr/>
          <a:lstStyle/>
          <a:p>
            <a:fld id="{16E5B985-02CB-C043-BB52-8D24F3A71D81}" type="slidenum">
              <a:rPr lang="nl-NL" smtClean="0"/>
              <a:t>18</a:t>
            </a:fld>
            <a:endParaRPr lang="nl-NL"/>
          </a:p>
        </p:txBody>
      </p:sp>
    </p:spTree>
    <p:extLst>
      <p:ext uri="{BB962C8B-B14F-4D97-AF65-F5344CB8AC3E}">
        <p14:creationId xmlns:p14="http://schemas.microsoft.com/office/powerpoint/2010/main" val="164345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a:t>
            </a:r>
            <a:r>
              <a:rPr lang="nl-NL" sz="1200" kern="1200" baseline="0" dirty="0">
                <a:solidFill>
                  <a:schemeClr val="tx1"/>
                </a:solidFill>
                <a:effectLst/>
                <a:latin typeface="+mn-lt"/>
                <a:ea typeface="+mn-ea"/>
                <a:cs typeface="+mn-cs"/>
              </a:rPr>
              <a:t> tekst van de </a:t>
            </a:r>
            <a:r>
              <a:rPr lang="nl-NL" sz="1200" kern="1200" baseline="0" dirty="0" err="1">
                <a:solidFill>
                  <a:schemeClr val="tx1"/>
                </a:solidFill>
                <a:effectLst/>
                <a:latin typeface="+mn-lt"/>
                <a:ea typeface="+mn-ea"/>
                <a:cs typeface="+mn-cs"/>
              </a:rPr>
              <a:t>onderzoeksaanvraag</a:t>
            </a:r>
            <a:r>
              <a:rPr lang="nl-NL" sz="1200" kern="1200" baseline="0" dirty="0">
                <a:solidFill>
                  <a:schemeClr val="tx1"/>
                </a:solidFill>
                <a:effectLst/>
                <a:latin typeface="+mn-lt"/>
                <a:ea typeface="+mn-ea"/>
                <a:cs typeface="+mn-cs"/>
              </a:rPr>
              <a:t> die we in 2021 indienden bij NWO, begon met deze citaten, die we ophaalden uit interviews met betrokkenen.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Ik denk dat het passend is, om daar ook vandaag mee te beginnen. Ze geven de relevantie aan van dat wat we in de afgelopen twee jaar hebben gedaan, samen met de onze partners in de jeugdhulp en het speciaal onderwijs: p</a:t>
            </a:r>
            <a:r>
              <a:rPr lang="nl-NL" sz="1200" kern="1200" dirty="0">
                <a:solidFill>
                  <a:schemeClr val="tx1"/>
                </a:solidFill>
                <a:effectLst/>
                <a:latin typeface="+mn-lt"/>
                <a:ea typeface="+mn-ea"/>
                <a:cs typeface="+mn-cs"/>
              </a:rPr>
              <a:t>artnerschap verbeteren zodat leraren en jeugdhulpverleners s</a:t>
            </a:r>
            <a:r>
              <a:rPr lang="nl-NL" sz="1200" i="1" kern="1200" dirty="0">
                <a:solidFill>
                  <a:schemeClr val="tx1"/>
                </a:solidFill>
                <a:effectLst/>
                <a:latin typeface="+mn-lt"/>
                <a:ea typeface="+mn-ea"/>
                <a:cs typeface="+mn-cs"/>
              </a:rPr>
              <a:t>amen</a:t>
            </a:r>
            <a:r>
              <a:rPr lang="nl-NL" sz="1200" kern="1200" dirty="0">
                <a:solidFill>
                  <a:schemeClr val="tx1"/>
                </a:solidFill>
                <a:effectLst/>
                <a:latin typeface="+mn-lt"/>
                <a:ea typeface="+mn-ea"/>
                <a:cs typeface="+mn-cs"/>
              </a:rPr>
              <a:t> met jeugdigen en ouders de meest passende ondersteuning bij opvoeden en opgroeien vinden. </a:t>
            </a:r>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a:t>
            </a:fld>
            <a:endParaRPr lang="nl-NL"/>
          </a:p>
        </p:txBody>
      </p:sp>
    </p:spTree>
    <p:extLst>
      <p:ext uri="{BB962C8B-B14F-4D97-AF65-F5344CB8AC3E}">
        <p14:creationId xmlns:p14="http://schemas.microsoft.com/office/powerpoint/2010/main" val="101326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E5B985-02CB-C043-BB52-8D24F3A71D8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35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4</a:t>
            </a:fld>
            <a:endParaRPr lang="nl-NL"/>
          </a:p>
        </p:txBody>
      </p:sp>
    </p:spTree>
    <p:extLst>
      <p:ext uri="{BB962C8B-B14F-4D97-AF65-F5344CB8AC3E}">
        <p14:creationId xmlns:p14="http://schemas.microsoft.com/office/powerpoint/2010/main" val="57214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panose="020F0502020204030204"/>
                <a:cs typeface="Calibri" panose="020F0502020204030204"/>
              </a:rPr>
              <a:t>Ter inspiratie een film over één van de vijf praktijken waar twee jaar lang met een ontwikkelteam werd gewerkt. Op deze school , de Hondsberg van Koraal onderwijs, werd ingezet op de verbetering van het contact met ouders, meteen bij de start (de intake) , en voor de leerling, om beter aansluiting te vinden in de klas. </a:t>
            </a:r>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5</a:t>
            </a:fld>
            <a:endParaRPr lang="nl-NL"/>
          </a:p>
        </p:txBody>
      </p:sp>
    </p:spTree>
    <p:extLst>
      <p:ext uri="{BB962C8B-B14F-4D97-AF65-F5344CB8AC3E}">
        <p14:creationId xmlns:p14="http://schemas.microsoft.com/office/powerpoint/2010/main" val="189030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6</a:t>
            </a:fld>
            <a:endParaRPr lang="nl-NL"/>
          </a:p>
        </p:txBody>
      </p:sp>
    </p:spTree>
    <p:extLst>
      <p:ext uri="{BB962C8B-B14F-4D97-AF65-F5344CB8AC3E}">
        <p14:creationId xmlns:p14="http://schemas.microsoft.com/office/powerpoint/2010/main" val="333814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7</a:t>
            </a:fld>
            <a:endParaRPr lang="nl-NL"/>
          </a:p>
        </p:txBody>
      </p:sp>
    </p:spTree>
    <p:extLst>
      <p:ext uri="{BB962C8B-B14F-4D97-AF65-F5344CB8AC3E}">
        <p14:creationId xmlns:p14="http://schemas.microsoft.com/office/powerpoint/2010/main" val="61382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Hoewel de term ‘eigen regie’ in de jeugdhulpverlening is ingeburgerd, is het begrip niet duidelijk afgebakend en lijkt het inwisselbaar met begrippen zoals zelfredzaamheid, eigen verantwoordelijkheid en eigen kracht. In ons onderzoek hanteren we als definitie ‘Eigen regie gaat uit van wat iemand </a:t>
            </a:r>
            <a:r>
              <a:rPr lang="nl-NL" sz="1800" b="1" dirty="0">
                <a:effectLst/>
                <a:latin typeface="Calibri" panose="020F0502020204030204" pitchFamily="34" charset="0"/>
                <a:ea typeface="Calibri" panose="020F0502020204030204" pitchFamily="34" charset="0"/>
                <a:cs typeface="Calibri" panose="020F0502020204030204" pitchFamily="34" charset="0"/>
              </a:rPr>
              <a:t>wil </a:t>
            </a:r>
            <a:r>
              <a:rPr lang="nl-NL" sz="1800" dirty="0">
                <a:effectLst/>
                <a:latin typeface="Calibri" panose="020F0502020204030204" pitchFamily="34" charset="0"/>
                <a:ea typeface="Calibri" panose="020F0502020204030204" pitchFamily="34" charset="0"/>
                <a:cs typeface="Calibri" panose="020F0502020204030204" pitchFamily="34" charset="0"/>
              </a:rPr>
              <a:t>met zijn leven’ (Initiatiefgroep Eigen Regie, 2013, p.6). </a:t>
            </a:r>
          </a:p>
          <a:p>
            <a:pPr>
              <a:lnSpc>
                <a:spcPct val="107000"/>
              </a:lnSpc>
              <a:spcAft>
                <a:spcPts val="800"/>
              </a:spcAft>
            </a:pPr>
            <a:r>
              <a:rPr lang="nl-NL" sz="1800" dirty="0"/>
              <a:t>In de context van kwetsbare gezinnen (</a:t>
            </a:r>
            <a:r>
              <a:rPr lang="nl-NL" sz="1800" dirty="0" err="1"/>
              <a:t>Movisie</a:t>
            </a:r>
            <a:r>
              <a:rPr lang="nl-NL" sz="1800" dirty="0"/>
              <a:t>) wordt eigen regie versterken ook gebruikt als: meer </a:t>
            </a:r>
            <a:r>
              <a:rPr lang="nl-NL" sz="1800" b="1" dirty="0"/>
              <a:t>grip krijgen, controle </a:t>
            </a:r>
            <a:r>
              <a:rPr lang="nl-NL" sz="1800" dirty="0"/>
              <a:t>over het leven.  Wanneer ouders en jeugdigen grip ervaren op hun leven kunnen zij beter omgaan met tegenslagen, ervaren zij minder stress en meer welvinden, het leidt tot betere gezondheid en welzijn en vermindering van gedragsproblemen. </a:t>
            </a:r>
          </a:p>
          <a:p>
            <a:pPr>
              <a:spcAft>
                <a:spcPts val="800"/>
              </a:spcAft>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r>
              <a:rPr lang="nl-NL" dirty="0"/>
              <a:t>Gevoel van </a:t>
            </a:r>
            <a:r>
              <a:rPr lang="nl-NL" b="1" dirty="0"/>
              <a:t>agency</a:t>
            </a:r>
            <a:r>
              <a:rPr lang="nl-NL" dirty="0"/>
              <a:t>, dit begrip gebruikt Micha de Winter in de context van opgroeiende jeugdigen:  betekent voelen dat je het vermogen hebt om invloed uit te oefenen op de wereld om je heen en deze ook mee kunnen vormgeven.</a:t>
            </a:r>
          </a:p>
          <a:p>
            <a:pPr>
              <a:lnSpc>
                <a:spcPct val="107000"/>
              </a:lnSpc>
              <a:spcAft>
                <a:spcPts val="800"/>
              </a:spcAft>
            </a:pP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200"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In ons onderzoek gaat het dus om zelf beslissen over je leven en de hulp en ondersteuning daarbij</a:t>
            </a: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dirty="0">
                <a:effectLst/>
                <a:latin typeface="Calibri" panose="020F0502020204030204" pitchFamily="34" charset="0"/>
                <a:ea typeface="Calibri" panose="020F0502020204030204" pitchFamily="34" charset="0"/>
                <a:cs typeface="Calibri" panose="020F0502020204030204" pitchFamily="34" charset="0"/>
              </a:rPr>
              <a:t>Belangrijk hierbij is de focus </a:t>
            </a:r>
            <a:r>
              <a:rPr lang="nl-NL" sz="1200" b="1" dirty="0">
                <a:effectLst/>
                <a:latin typeface="Calibri" panose="020F0502020204030204" pitchFamily="34" charset="0"/>
                <a:ea typeface="Calibri" panose="020F0502020204030204" pitchFamily="34" charset="0"/>
                <a:cs typeface="Calibri" panose="020F0502020204030204" pitchFamily="34" charset="0"/>
              </a:rPr>
              <a:t>op onderliggende waarden </a:t>
            </a:r>
            <a:r>
              <a:rPr lang="nl-NL" sz="1200" dirty="0">
                <a:effectLst/>
                <a:latin typeface="Calibri" panose="020F0502020204030204" pitchFamily="34" charset="0"/>
                <a:ea typeface="Calibri" panose="020F0502020204030204" pitchFamily="34" charset="0"/>
                <a:cs typeface="Calibri" panose="020F0502020204030204" pitchFamily="34" charset="0"/>
              </a:rPr>
              <a:t>(Wat vind ik belangrijk in mijn leven? Voor mijn kinderen? Wat wil ik met school? Hoe zie ik mijn toekomst?). </a:t>
            </a:r>
          </a:p>
          <a:p>
            <a:pPr>
              <a:lnSpc>
                <a:spcPct val="107000"/>
              </a:lnSpc>
              <a:spcAft>
                <a:spcPts val="800"/>
              </a:spcAft>
            </a:pPr>
            <a:r>
              <a:rPr lang="nl-NL" sz="1200"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Het hoort bij de beroepsethische standaard van leraren en hulpverleners om samen met betrokken ouders en jeugdigen hulp en ondersteuning af te stemmen, en de onderliggende waarden te verkennen, door hier samen over te praten.  </a:t>
            </a:r>
            <a:endParaRPr lang="nl-NL" sz="120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16E5B985-02CB-C043-BB52-8D24F3A71D81}" type="slidenum">
              <a:rPr lang="nl-NL" smtClean="0"/>
              <a:t>8</a:t>
            </a:fld>
            <a:endParaRPr lang="nl-NL"/>
          </a:p>
        </p:txBody>
      </p:sp>
    </p:spTree>
    <p:extLst>
      <p:ext uri="{BB962C8B-B14F-4D97-AF65-F5344CB8AC3E}">
        <p14:creationId xmlns:p14="http://schemas.microsoft.com/office/powerpoint/2010/main" val="249325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dirty="0">
                <a:latin typeface="+mn-lt"/>
              </a:rPr>
              <a:t>We deden een groot vragenlijstonderzoek en een interviewstudie naar de kwaliteit van de samenwerking en de eigen regie op opvoeden en opgroeien. </a:t>
            </a:r>
          </a:p>
          <a:p>
            <a:r>
              <a:rPr lang="nl-NL" sz="1100" dirty="0">
                <a:latin typeface="+mn-lt"/>
              </a:rPr>
              <a:t>In blauw de respondenten uit het vragenlijstonderzoek en in het rood uit de interviews. </a:t>
            </a:r>
          </a:p>
          <a:p>
            <a:r>
              <a:rPr lang="nl-NL" sz="1100" dirty="0">
                <a:latin typeface="+mn-lt"/>
              </a:rPr>
              <a:t>De scholen voor speciaal onderwijs bedienen kinderen met leerproblemen, die vaak ook gedragsproblemen hebben.</a:t>
            </a:r>
          </a:p>
          <a:p>
            <a:r>
              <a:rPr lang="nl-NL" sz="1100" dirty="0">
                <a:latin typeface="+mn-lt"/>
              </a:rPr>
              <a:t>Ambulante hulp is: maatschappelijk werk, ouderschapsondersteuning thuis, gezinsondersteuning, gespecialiseerde dagopvang. De professionals zijn veelal </a:t>
            </a:r>
            <a:r>
              <a:rPr lang="nl-NL" sz="1100" dirty="0" err="1">
                <a:latin typeface="+mn-lt"/>
              </a:rPr>
              <a:t>social</a:t>
            </a:r>
            <a:r>
              <a:rPr lang="nl-NL" sz="1100" dirty="0">
                <a:latin typeface="+mn-lt"/>
              </a:rPr>
              <a:t> </a:t>
            </a:r>
            <a:r>
              <a:rPr lang="nl-NL" sz="1100" dirty="0" err="1">
                <a:latin typeface="+mn-lt"/>
              </a:rPr>
              <a:t>workers</a:t>
            </a:r>
            <a:r>
              <a:rPr lang="nl-NL" sz="1100" dirty="0">
                <a:latin typeface="+mn-lt"/>
              </a:rPr>
              <a:t> of jongerenwerkers</a:t>
            </a:r>
          </a:p>
          <a:p>
            <a:r>
              <a:rPr lang="nl-NL" sz="1100" dirty="0">
                <a:latin typeface="+mn-lt"/>
              </a:rPr>
              <a:t>Bij residentiële zorg gaat het om kinderen die niet thuis wonen, maar in een instelling. Vrijwillig en gedwongen kader. De professionals zijn jeugdzorgwerkers. </a:t>
            </a:r>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9</a:t>
            </a:fld>
            <a:endParaRPr lang="nl-NL"/>
          </a:p>
        </p:txBody>
      </p:sp>
    </p:spTree>
    <p:extLst>
      <p:ext uri="{BB962C8B-B14F-4D97-AF65-F5344CB8AC3E}">
        <p14:creationId xmlns:p14="http://schemas.microsoft.com/office/powerpoint/2010/main" val="1039368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nl-NL"/>
              <a:t>Titelstijl van model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a:t>Klik om de tekststijl van het sjabloon te bewerken</a:t>
            </a:r>
          </a:p>
          <a:p>
            <a:pPr lvl="1"/>
            <a:r>
              <a:rPr lang="nl-NL"/>
              <a:t>Tweede niveau</a:t>
            </a:r>
          </a:p>
        </p:txBody>
      </p:sp>
      <p:pic>
        <p:nvPicPr>
          <p:cNvPr id="8" name="Afbeelding 7">
            <a:extLst>
              <a:ext uri="{FF2B5EF4-FFF2-40B4-BE49-F238E27FC236}">
                <a16:creationId xmlns:a16="http://schemas.microsoft.com/office/drawing/2014/main" id="{6D8C0697-CB75-2B4B-A4B7-9ABE1184528B}"/>
              </a:ext>
            </a:extLst>
          </p:cNvPr>
          <p:cNvPicPr>
            <a:picLocks noChangeAspect="1"/>
          </p:cNvPicPr>
          <p:nvPr userDrawn="1"/>
        </p:nvPicPr>
        <p:blipFill>
          <a:blip r:embed="rId3"/>
          <a:srcRect/>
          <a:stretch/>
        </p:blipFill>
        <p:spPr>
          <a:xfrm>
            <a:off x="864000" y="190800"/>
            <a:ext cx="1082675" cy="6762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Sheet-text-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D53B0FF-90BE-8B47-BCBC-74611B36BC2C}"/>
              </a:ext>
            </a:extLst>
          </p:cNvPr>
          <p:cNvPicPr>
            <a:picLocks noChangeAspect="1"/>
          </p:cNvPicPr>
          <p:nvPr userDrawn="1"/>
        </p:nvPicPr>
        <p:blipFill>
          <a:blip r:embed="rId2"/>
          <a:srcRect/>
          <a:stretch/>
        </p:blipFill>
        <p:spPr>
          <a:xfrm>
            <a:off x="1" y="0"/>
            <a:ext cx="9143998" cy="5143498"/>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en-GB" noProof="0"/>
              <a:t>Title of presentation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en-GB" noProof="0"/>
              <a:t>Click to add text</a:t>
            </a:r>
          </a:p>
          <a:p>
            <a:pPr lvl="1"/>
            <a:r>
              <a:rPr lang="en-GB" noProof="0"/>
              <a:t>Second level</a:t>
            </a:r>
          </a:p>
        </p:txBody>
      </p:sp>
      <p:pic>
        <p:nvPicPr>
          <p:cNvPr id="11" name="Afbeelding 10">
            <a:extLst>
              <a:ext uri="{FF2B5EF4-FFF2-40B4-BE49-F238E27FC236}">
                <a16:creationId xmlns:a16="http://schemas.microsoft.com/office/drawing/2014/main" id="{C0ACD39E-A276-5C40-8A1C-1FFD87BC5563}"/>
              </a:ext>
            </a:extLst>
          </p:cNvPr>
          <p:cNvPicPr>
            <a:picLocks noChangeAspect="1"/>
          </p:cNvPicPr>
          <p:nvPr userDrawn="1"/>
        </p:nvPicPr>
        <p:blipFill>
          <a:blip r:embed="rId3"/>
          <a:srcRect/>
          <a:stretch/>
        </p:blipFill>
        <p:spPr>
          <a:xfrm>
            <a:off x="864000" y="154800"/>
            <a:ext cx="1082675" cy="676275"/>
          </a:xfrm>
          <a:prstGeom prst="rect">
            <a:avLst/>
          </a:prstGeom>
        </p:spPr>
      </p:pic>
    </p:spTree>
    <p:extLst>
      <p:ext uri="{BB962C8B-B14F-4D97-AF65-F5344CB8AC3E}">
        <p14:creationId xmlns:p14="http://schemas.microsoft.com/office/powerpoint/2010/main" val="428938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Sheet-text-3">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20F24ED-A9C7-9B4C-A71F-2E455478A707}"/>
              </a:ext>
            </a:extLst>
          </p:cNvPr>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hasCustomPrompt="1"/>
          </p:nvPr>
        </p:nvSpPr>
        <p:spPr>
          <a:xfrm>
            <a:off x="1494000" y="1136590"/>
            <a:ext cx="7439396" cy="857250"/>
          </a:xfrm>
          <a:prstGeom prst="rect">
            <a:avLst/>
          </a:prstGeom>
        </p:spPr>
        <p:txBody>
          <a:bodyPr/>
          <a:lstStyle>
            <a:lvl1pPr algn="r">
              <a:defRPr/>
            </a:lvl1pPr>
          </a:lstStyle>
          <a:p>
            <a:r>
              <a:rPr lang="en-GB" noProof="0"/>
              <a:t>Title of presentation</a:t>
            </a:r>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en-GB" noProof="0"/>
              <a:t>Click to add text</a:t>
            </a:r>
          </a:p>
          <a:p>
            <a:pPr lvl="1"/>
            <a:r>
              <a:rPr lang="en-GB" noProof="0"/>
              <a:t>Second level</a:t>
            </a:r>
          </a:p>
        </p:txBody>
      </p:sp>
    </p:spTree>
    <p:extLst>
      <p:ext uri="{BB962C8B-B14F-4D97-AF65-F5344CB8AC3E}">
        <p14:creationId xmlns:p14="http://schemas.microsoft.com/office/powerpoint/2010/main" val="249799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inuation-page-title-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en-GB" noProof="0"/>
              <a:t>Click to add text</a:t>
            </a:r>
          </a:p>
          <a:p>
            <a:pPr lvl="1"/>
            <a:r>
              <a:rPr lang="en-GB" noProof="0"/>
              <a:t>Second level</a:t>
            </a:r>
          </a:p>
        </p:txBody>
      </p:sp>
      <p:sp>
        <p:nvSpPr>
          <p:cNvPr id="7"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a:p>
        </p:txBody>
      </p:sp>
      <p:sp>
        <p:nvSpPr>
          <p:cNvPr id="4" name="Titel 3">
            <a:extLst>
              <a:ext uri="{FF2B5EF4-FFF2-40B4-BE49-F238E27FC236}">
                <a16:creationId xmlns:a16="http://schemas.microsoft.com/office/drawing/2014/main" id="{E2EE66E6-DAAA-514E-8E4A-56C847E2AF07}"/>
              </a:ext>
            </a:extLst>
          </p:cNvPr>
          <p:cNvSpPr>
            <a:spLocks noGrp="1"/>
          </p:cNvSpPr>
          <p:nvPr>
            <p:ph type="title" hasCustomPrompt="1"/>
          </p:nvPr>
        </p:nvSpPr>
        <p:spPr>
          <a:xfrm>
            <a:off x="212400" y="206375"/>
            <a:ext cx="8722800" cy="857250"/>
          </a:xfrm>
          <a:prstGeom prst="rect">
            <a:avLst/>
          </a:prstGeom>
        </p:spPr>
        <p:txBody>
          <a:bodyPr/>
          <a:lstStyle/>
          <a:p>
            <a:r>
              <a:rPr lang="en-GB" noProof="0"/>
              <a:t>Title</a:t>
            </a:r>
          </a:p>
        </p:txBody>
      </p:sp>
    </p:spTree>
    <p:extLst>
      <p:ext uri="{BB962C8B-B14F-4D97-AF65-F5344CB8AC3E}">
        <p14:creationId xmlns:p14="http://schemas.microsoft.com/office/powerpoint/2010/main" val="975141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inuation-page-title-2-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en-GB" noProof="0"/>
              <a:t>Title</a:t>
            </a:r>
          </a:p>
        </p:txBody>
      </p:sp>
      <p:sp>
        <p:nvSpPr>
          <p:cNvPr id="3" name="Tijdelijke aanduiding voor inhoud 2"/>
          <p:cNvSpPr>
            <a:spLocks noGrp="1"/>
          </p:cNvSpPr>
          <p:nvPr>
            <p:ph sz="half" idx="1" hasCustomPrompt="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a:t>Click to add </a:t>
            </a:r>
            <a:r>
              <a:rPr lang="en-GB" noProof="0" err="1"/>
              <a:t>tekst</a:t>
            </a:r>
            <a:endParaRPr lang="en-GB" noProof="0"/>
          </a:p>
          <a:p>
            <a:pPr lvl="1"/>
            <a:r>
              <a:rPr lang="en-GB" noProof="0"/>
              <a:t>Second level</a:t>
            </a:r>
          </a:p>
        </p:txBody>
      </p:sp>
      <p:sp>
        <p:nvSpPr>
          <p:cNvPr id="4" name="Tijdelijke aanduiding voor inhoud 3"/>
          <p:cNvSpPr>
            <a:spLocks noGrp="1"/>
          </p:cNvSpPr>
          <p:nvPr>
            <p:ph sz="half" idx="2" hasCustomPrompt="1"/>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a:t>Click to add </a:t>
            </a:r>
            <a:r>
              <a:rPr lang="en-GB" noProof="0" err="1"/>
              <a:t>tekst</a:t>
            </a:r>
            <a:endParaRPr lang="en-GB" noProof="0"/>
          </a:p>
          <a:p>
            <a:pPr lvl="1"/>
            <a:r>
              <a:rPr lang="en-GB" noProof="0"/>
              <a:t>Second level</a:t>
            </a:r>
          </a:p>
        </p:txBody>
      </p:sp>
      <p:sp>
        <p:nvSpPr>
          <p:cNvPr id="8"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202378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Continuation-page-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450"/>
          </a:xfrm>
          <a:prstGeom prst="rect">
            <a:avLst/>
          </a:prstGeom>
        </p:spPr>
        <p:txBody>
          <a:bodyPr anchor="b">
            <a:noAutofit/>
          </a:bodyPr>
          <a:lstStyle>
            <a:lvl1pPr algn="l">
              <a:defRPr sz="2000" b="1"/>
            </a:lvl1pPr>
          </a:lstStyle>
          <a:p>
            <a:r>
              <a:rPr lang="en-GB" noProof="0"/>
              <a:t>Title</a:t>
            </a:r>
          </a:p>
        </p:txBody>
      </p:sp>
      <p:sp>
        <p:nvSpPr>
          <p:cNvPr id="3" name="Tijdelijke aanduiding voor afbeelding 2"/>
          <p:cNvSpPr>
            <a:spLocks noGrp="1"/>
          </p:cNvSpPr>
          <p:nvPr>
            <p:ph type="pic" idx="1" hasCustomPrompt="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Picture</a:t>
            </a:r>
          </a:p>
        </p:txBody>
      </p:sp>
      <p:sp>
        <p:nvSpPr>
          <p:cNvPr id="4" name="Tijdelijke aanduiding voor tekst 3"/>
          <p:cNvSpPr>
            <a:spLocks noGrp="1"/>
          </p:cNvSpPr>
          <p:nvPr>
            <p:ph type="body" sz="half" idx="2" hasCustomPrompt="1"/>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Click to add text</a:t>
            </a:r>
          </a:p>
        </p:txBody>
      </p:sp>
    </p:spTree>
    <p:extLst>
      <p:ext uri="{BB962C8B-B14F-4D97-AF65-F5344CB8AC3E}">
        <p14:creationId xmlns:p14="http://schemas.microsoft.com/office/powerpoint/2010/main" val="236670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1" y="0"/>
            <a:ext cx="9143998" cy="514349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137600"/>
            <a:ext cx="7440928" cy="857250"/>
          </a:xfrm>
          <a:prstGeom prst="rect">
            <a:avLst/>
          </a:prstGeom>
        </p:spPr>
        <p:txBody>
          <a:bodyPr/>
          <a:lstStyle/>
          <a:p>
            <a:r>
              <a:rPr lang="nl-NL"/>
              <a:t>Klik om de stijl te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a:t>Klik om de tekststijl van het sjabloon te bewerken</a:t>
            </a:r>
          </a:p>
          <a:p>
            <a:pPr lvl="1"/>
            <a:r>
              <a:rPr lang="nl-NL"/>
              <a:t>Tweede niveau</a:t>
            </a:r>
          </a:p>
        </p:txBody>
      </p:sp>
      <p:pic>
        <p:nvPicPr>
          <p:cNvPr id="8" name="Afbeelding 7">
            <a:extLst>
              <a:ext uri="{FF2B5EF4-FFF2-40B4-BE49-F238E27FC236}">
                <a16:creationId xmlns:a16="http://schemas.microsoft.com/office/drawing/2014/main" id="{53FA5AA9-4102-254D-A691-0523D8F345C0}"/>
              </a:ext>
            </a:extLst>
          </p:cNvPr>
          <p:cNvPicPr>
            <a:picLocks noChangeAspect="1"/>
          </p:cNvPicPr>
          <p:nvPr userDrawn="1"/>
        </p:nvPicPr>
        <p:blipFill>
          <a:blip r:embed="rId3"/>
          <a:srcRect/>
          <a:stretch/>
        </p:blipFill>
        <p:spPr>
          <a:xfrm>
            <a:off x="864000" y="190800"/>
            <a:ext cx="1082675" cy="67627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494000" y="1136590"/>
            <a:ext cx="7439396" cy="857250"/>
          </a:xfrm>
          <a:prstGeom prst="rect">
            <a:avLst/>
          </a:prstGeom>
        </p:spPr>
        <p:txBody>
          <a:bodyPr/>
          <a:lstStyle>
            <a:lvl1pPr algn="r">
              <a:defRPr/>
            </a:lvl1pPr>
          </a:lstStyle>
          <a:p>
            <a:r>
              <a:rPr lang="nl-NL"/>
              <a:t>Klik om de stijl te bewerken</a:t>
            </a:r>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nl-NL"/>
              <a:t>Klik om de tekststijl van het sjabloon te bewerken</a:t>
            </a:r>
          </a:p>
          <a:p>
            <a:pPr lvl="1"/>
            <a:r>
              <a:rPr lang="nl-NL"/>
              <a:t>Tweede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nl-NL"/>
              <a:t>Klik om de tekststijl van het sjabloon te bewerken</a:t>
            </a:r>
          </a:p>
          <a:p>
            <a:pPr lvl="1"/>
            <a:r>
              <a:rPr lang="nl-NL"/>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a:t>Klik om de stijl te bewerken</a:t>
            </a:r>
          </a:p>
        </p:txBody>
      </p:sp>
    </p:spTree>
    <p:extLst>
      <p:ext uri="{BB962C8B-B14F-4D97-AF65-F5344CB8AC3E}">
        <p14:creationId xmlns:p14="http://schemas.microsoft.com/office/powerpoint/2010/main" val="413062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nl-NL"/>
              <a:t>Titel </a:t>
            </a:r>
            <a:r>
              <a:rPr lang="nl-NL" err="1"/>
              <a:t>volgblad</a:t>
            </a:r>
            <a:r>
              <a:rPr lang="nl-NL"/>
              <a:t> </a:t>
            </a:r>
            <a:r>
              <a:rPr lang="nl-NL" err="1"/>
              <a:t>Arial</a:t>
            </a:r>
            <a:r>
              <a:rPr lang="nl-NL"/>
              <a:t> 28pt</a:t>
            </a:r>
          </a:p>
        </p:txBody>
      </p:sp>
      <p:sp>
        <p:nvSpPr>
          <p:cNvPr id="3" name="Tijdelijke aanduiding voor inhoud 2"/>
          <p:cNvSpPr>
            <a:spLocks noGrp="1"/>
          </p:cNvSpPr>
          <p:nvPr>
            <p:ph sz="half" idx="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298027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noAutofit/>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322093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3" descr="VIN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131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ONTYS_LOGO_PAARS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3" y="114300"/>
            <a:ext cx="114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1362_00_002_FONTYS_DENK_GROTER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4750" y="571501"/>
            <a:ext cx="1468438"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Grp="1" noChangeArrowheads="1"/>
          </p:cNvSpPr>
          <p:nvPr>
            <p:ph type="title"/>
          </p:nvPr>
        </p:nvSpPr>
        <p:spPr bwMode="auto">
          <a:xfrm>
            <a:off x="1905000" y="300038"/>
            <a:ext cx="5334000" cy="271463"/>
          </a:xfrm>
          <a:prstGeom prst="rect">
            <a:avLst/>
          </a:prstGeom>
          <a:noFill/>
          <a:ln w="12700">
            <a:noFill/>
            <a:miter lim="800000"/>
            <a:headEnd/>
            <a:tailEnd/>
          </a:ln>
        </p:spPr>
        <p:txBody>
          <a:bodyPr lIns="0" tIns="0" rIns="90487" bIns="0" anchor="t"/>
          <a:lstStyle/>
          <a:p>
            <a:pPr lvl="0"/>
            <a:endParaRPr lang="en-US"/>
          </a:p>
        </p:txBody>
      </p:sp>
      <p:sp>
        <p:nvSpPr>
          <p:cNvPr id="14" name="Content Placeholder 2"/>
          <p:cNvSpPr>
            <a:spLocks noGrp="1"/>
          </p:cNvSpPr>
          <p:nvPr>
            <p:ph idx="1"/>
          </p:nvPr>
        </p:nvSpPr>
        <p:spPr>
          <a:xfrm>
            <a:off x="457200" y="1377554"/>
            <a:ext cx="7086600" cy="3456384"/>
          </a:xfrm>
          <a:prstGeom prst="rect">
            <a:avLst/>
          </a:prstGeom>
        </p:spPr>
        <p:txBody>
          <a:bodyPr lIns="0" tIns="0" rIns="0" bIns="0"/>
          <a:lstStyle/>
          <a:p>
            <a:pPr lvl="0"/>
            <a:r>
              <a:rPr lang="nl-NL"/>
              <a:t>Click to </a:t>
            </a:r>
            <a:r>
              <a:rPr lang="nl-NL" err="1"/>
              <a:t>edit</a:t>
            </a:r>
            <a:r>
              <a:rPr lang="nl-NL"/>
              <a:t> </a:t>
            </a:r>
            <a:r>
              <a:rPr lang="nl-NL" err="1"/>
              <a:t>Master</a:t>
            </a:r>
            <a:r>
              <a:rPr lang="nl-NL"/>
              <a:t> </a:t>
            </a:r>
            <a:r>
              <a:rPr lang="nl-NL" err="1"/>
              <a:t>text</a:t>
            </a:r>
            <a:r>
              <a:rPr lang="nl-NL"/>
              <a:t> </a:t>
            </a:r>
            <a:r>
              <a:rPr lang="nl-NL" err="1"/>
              <a:t>styles</a:t>
            </a:r>
            <a:endParaRPr lang="nl-NL"/>
          </a:p>
          <a:p>
            <a:pPr lvl="1"/>
            <a:r>
              <a:rPr lang="nl-NL" err="1"/>
              <a:t>Second</a:t>
            </a:r>
            <a:r>
              <a:rPr lang="nl-NL"/>
              <a:t>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Tree>
    <p:extLst>
      <p:ext uri="{BB962C8B-B14F-4D97-AF65-F5344CB8AC3E}">
        <p14:creationId xmlns:p14="http://schemas.microsoft.com/office/powerpoint/2010/main" val="345189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6" y="2029"/>
            <a:ext cx="9134075" cy="5139440"/>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8046189" y="4641987"/>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204346"/>
            <a:ext cx="7199586" cy="857250"/>
          </a:xfrm>
        </p:spPr>
        <p:txBody>
          <a:bodyPr/>
          <a:lstStyle>
            <a:lvl1pPr algn="r">
              <a:defRPr/>
            </a:lvl1pPr>
          </a:lstStyle>
          <a:p>
            <a:r>
              <a:rPr lang="nl-NL"/>
              <a:t>Klik om de stijl te bewerken</a:t>
            </a:r>
          </a:p>
        </p:txBody>
      </p:sp>
      <p:sp>
        <p:nvSpPr>
          <p:cNvPr id="14" name="Tijdelijke aanduiding voor inhoud 2"/>
          <p:cNvSpPr>
            <a:spLocks noGrp="1"/>
          </p:cNvSpPr>
          <p:nvPr>
            <p:ph idx="1" hasCustomPrompt="1"/>
          </p:nvPr>
        </p:nvSpPr>
        <p:spPr>
          <a:xfrm>
            <a:off x="1676400" y="2107097"/>
            <a:ext cx="7199586" cy="2447865"/>
          </a:xfrm>
        </p:spPr>
        <p:txBody>
          <a:bodyPr/>
          <a:lstStyle>
            <a:lvl1pPr algn="r">
              <a:defRPr sz="1800">
                <a:latin typeface="Arial"/>
                <a:cs typeface="Arial"/>
              </a:defRPr>
            </a:lvl1pPr>
            <a:lvl2pPr algn="r">
              <a:defRPr sz="1500"/>
            </a:lvl2pPr>
          </a:lstStyle>
          <a:p>
            <a:pPr lvl="0"/>
            <a:r>
              <a:rPr lang="nl-NL"/>
              <a:t>Klik om de tekststijl van het sjabloon te bewerken</a:t>
            </a:r>
          </a:p>
          <a:p>
            <a:pPr lvl="1"/>
            <a:r>
              <a:rPr lang="nl-NL"/>
              <a:t>Tweede niveau</a:t>
            </a:r>
          </a:p>
        </p:txBody>
      </p:sp>
    </p:spTree>
    <p:extLst>
      <p:ext uri="{BB962C8B-B14F-4D97-AF65-F5344CB8AC3E}">
        <p14:creationId xmlns:p14="http://schemas.microsoft.com/office/powerpoint/2010/main" val="35548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Sheet-text-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7723460-6A00-3F4C-875B-3ECE49D516F1}"/>
              </a:ext>
            </a:extLst>
          </p:cNvPr>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en-GB" noProof="0"/>
              <a:t>Title of presentation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en-GB" noProof="0"/>
              <a:t>Click to add text</a:t>
            </a:r>
          </a:p>
          <a:p>
            <a:pPr lvl="1"/>
            <a:r>
              <a:rPr lang="en-GB" noProof="0"/>
              <a:t>Second level</a:t>
            </a:r>
          </a:p>
        </p:txBody>
      </p:sp>
      <p:pic>
        <p:nvPicPr>
          <p:cNvPr id="8" name="Afbeelding 7">
            <a:extLst>
              <a:ext uri="{FF2B5EF4-FFF2-40B4-BE49-F238E27FC236}">
                <a16:creationId xmlns:a16="http://schemas.microsoft.com/office/drawing/2014/main" id="{F2F749F8-5ED3-2045-B09F-FBBD292CCBCF}"/>
              </a:ext>
            </a:extLst>
          </p:cNvPr>
          <p:cNvPicPr>
            <a:picLocks noChangeAspect="1"/>
          </p:cNvPicPr>
          <p:nvPr userDrawn="1"/>
        </p:nvPicPr>
        <p:blipFill>
          <a:blip r:embed="rId3"/>
          <a:srcRect/>
          <a:stretch/>
        </p:blipFill>
        <p:spPr>
          <a:xfrm>
            <a:off x="864000" y="154800"/>
            <a:ext cx="1082675" cy="676275"/>
          </a:xfrm>
          <a:prstGeom prst="rect">
            <a:avLst/>
          </a:prstGeom>
        </p:spPr>
      </p:pic>
    </p:spTree>
    <p:extLst>
      <p:ext uri="{BB962C8B-B14F-4D97-AF65-F5344CB8AC3E}">
        <p14:creationId xmlns:p14="http://schemas.microsoft.com/office/powerpoint/2010/main" val="234943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0"/>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nl-NL"/>
              <a:t>Titel van presentatie</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nl-NL"/>
              <a:t>Klik om de tekststijl van het sjabloon te bewerken</a:t>
            </a:r>
          </a:p>
        </p:txBody>
      </p:sp>
      <p:sp>
        <p:nvSpPr>
          <p:cNvPr id="10" name="Tijdelijke aanduiding voor voettekst 4"/>
          <p:cNvSpPr>
            <a:spLocks noGrp="1"/>
          </p:cNvSpPr>
          <p:nvPr>
            <p:ph type="ftr" sz="quarter" idx="3"/>
          </p:nvPr>
        </p:nvSpPr>
        <p:spPr>
          <a:xfrm>
            <a:off x="1494000" y="4630341"/>
            <a:ext cx="63648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32" r:id="rId1"/>
    <p:sldLayoutId id="2147483834" r:id="rId2"/>
    <p:sldLayoutId id="2147483833" r:id="rId3"/>
    <p:sldLayoutId id="2147483823" r:id="rId4"/>
    <p:sldLayoutId id="2147483825" r:id="rId5"/>
    <p:sldLayoutId id="2147483830" r:id="rId6"/>
    <p:sldLayoutId id="2147483886" r:id="rId7"/>
    <p:sldLayoutId id="2147483887" r:id="rId8"/>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AEB3E65-D2B2-6444-B182-478532C39F49}"/>
              </a:ext>
            </a:extLst>
          </p:cNvPr>
          <p:cNvPicPr>
            <a:picLocks noChangeAspect="1"/>
          </p:cNvPicPr>
          <p:nvPr userDrawn="1"/>
        </p:nvPicPr>
        <p:blipFill>
          <a:blip r:embed="rId8"/>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en-GB" noProof="0"/>
              <a:t>Title of presentation</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en-GB" noProof="0"/>
              <a:t>Click to add text</a:t>
            </a:r>
          </a:p>
        </p:txBody>
      </p:sp>
      <p:sp>
        <p:nvSpPr>
          <p:cNvPr id="10" name="Tijdelijke aanduiding voor voettekst 4"/>
          <p:cNvSpPr>
            <a:spLocks noGrp="1"/>
          </p:cNvSpPr>
          <p:nvPr>
            <p:ph type="ftr" sz="quarter" idx="3"/>
          </p:nvPr>
        </p:nvSpPr>
        <p:spPr>
          <a:xfrm>
            <a:off x="1609344" y="4630341"/>
            <a:ext cx="6249456"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a:p>
        </p:txBody>
      </p:sp>
    </p:spTree>
    <p:extLst>
      <p:ext uri="{BB962C8B-B14F-4D97-AF65-F5344CB8AC3E}">
        <p14:creationId xmlns:p14="http://schemas.microsoft.com/office/powerpoint/2010/main" val="313787225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educatief-partnerschap.nl/_userdata/files/RAAK4(1).mp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12" name="Tijdelijke aanduiding voor inhoud 11"/>
          <p:cNvPicPr>
            <a:picLocks noGrp="1" noChangeAspect="1"/>
          </p:cNvPicPr>
          <p:nvPr>
            <p:ph idx="1"/>
          </p:nvPr>
        </p:nvPicPr>
        <p:blipFill rotWithShape="1">
          <a:blip r:embed="rId3">
            <a:extLst>
              <a:ext uri="{BEBA8EAE-BF5A-486C-A8C5-ECC9F3942E4B}">
                <a14:imgProps xmlns:a14="http://schemas.microsoft.com/office/drawing/2010/main">
                  <a14:imgLayer r:embed="rId4">
                    <a14:imgEffect>
                      <a14:artisticBlur radius="0"/>
                    </a14:imgEffect>
                    <a14:imgEffect>
                      <a14:colorTemperature colorTemp="11200"/>
                    </a14:imgEffect>
                  </a14:imgLayer>
                </a14:imgProps>
              </a:ext>
              <a:ext uri="{28A0092B-C50C-407E-A947-70E740481C1C}">
                <a14:useLocalDpi xmlns:a14="http://schemas.microsoft.com/office/drawing/2010/main" val="0"/>
              </a:ext>
            </a:extLst>
          </a:blip>
          <a:srcRect l="215" t="22797" r="-215" b="13516"/>
          <a:stretch/>
        </p:blipFill>
        <p:spPr>
          <a:xfrm>
            <a:off x="138871" y="138889"/>
            <a:ext cx="8866257" cy="5027121"/>
          </a:xfrm>
          <a:effectLst>
            <a:reflection blurRad="177800" stA="45000" endPos="65000" dist="50800" dir="5400000" sy="-100000" algn="bl" rotWithShape="0"/>
          </a:effectLst>
        </p:spPr>
      </p:pic>
      <p:sp>
        <p:nvSpPr>
          <p:cNvPr id="5" name="Titel 4"/>
          <p:cNvSpPr>
            <a:spLocks noGrp="1"/>
          </p:cNvSpPr>
          <p:nvPr>
            <p:ph type="title"/>
          </p:nvPr>
        </p:nvSpPr>
        <p:spPr>
          <a:xfrm>
            <a:off x="523782" y="968925"/>
            <a:ext cx="8409613" cy="857250"/>
          </a:xfrm>
          <a:effectLst>
            <a:reflection blurRad="520700" stA="45000" endPos="65000" dist="50800" dir="5400000" sy="-100000" algn="bl" rotWithShape="0"/>
          </a:effectLst>
        </p:spPr>
        <p:txBody>
          <a:bodyPr>
            <a:noAutofit/>
          </a:bodyPr>
          <a:lstStyle/>
          <a:p>
            <a:pPr>
              <a:spcAft>
                <a:spcPts val="800"/>
              </a:spcAft>
            </a:pP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4400" dirty="0" err="1">
                <a:solidFill>
                  <a:srgbClr val="59227C"/>
                </a:solidFill>
                <a:latin typeface="Times New Roman" panose="02020603050405020304" pitchFamily="18" charset="0"/>
                <a:ea typeface="Calibri" panose="020F0502020204030204" pitchFamily="34" charset="0"/>
                <a:cs typeface="Times New Roman" panose="02020603050405020304" pitchFamily="18" charset="0"/>
              </a:rPr>
              <a:t>Eindsymposium</a:t>
            </a:r>
            <a:r>
              <a:rPr lang="en-GB" sz="4400" dirty="0">
                <a:solidFill>
                  <a:srgbClr val="59227C"/>
                </a:solidFill>
                <a:latin typeface="Times New Roman" panose="02020603050405020304" pitchFamily="18" charset="0"/>
                <a:ea typeface="Calibri" panose="020F0502020204030204" pitchFamily="34" charset="0"/>
                <a:cs typeface="Times New Roman" panose="02020603050405020304" pitchFamily="18" charset="0"/>
              </a:rPr>
              <a:t> </a:t>
            </a:r>
            <a:br>
              <a:rPr lang="en-GB" sz="4400" dirty="0">
                <a:solidFill>
                  <a:srgbClr val="59227C"/>
                </a:solidFill>
                <a:latin typeface="Times New Roman" panose="02020603050405020304" pitchFamily="18" charset="0"/>
                <a:ea typeface="Calibri" panose="020F0502020204030204" pitchFamily="34" charset="0"/>
                <a:cs typeface="Times New Roman" panose="02020603050405020304" pitchFamily="18" charset="0"/>
              </a:rPr>
            </a:br>
            <a:br>
              <a:rPr lang="en-GB" sz="4400" dirty="0">
                <a:solidFill>
                  <a:srgbClr val="59227C"/>
                </a:solidFill>
                <a:latin typeface="Times New Roman" panose="02020603050405020304" pitchFamily="18" charset="0"/>
                <a:ea typeface="Calibri" panose="020F0502020204030204" pitchFamily="34" charset="0"/>
                <a:cs typeface="Times New Roman" panose="02020603050405020304" pitchFamily="18" charset="0"/>
              </a:rPr>
            </a:br>
            <a:r>
              <a:rPr lang="en-GB"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Versterken</a:t>
            </a:r>
            <a: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van de eigen regie op </a:t>
            </a:r>
            <a:r>
              <a:rPr lang="en-GB"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opvoeden</a:t>
            </a:r>
            <a: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en </a:t>
            </a:r>
            <a:r>
              <a:rPr lang="en-GB"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opgroeien</a:t>
            </a: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Hélène Leenders</a:t>
            </a:r>
            <a:endParaRPr lang="nl-NL" sz="4000" dirty="0">
              <a:solidFill>
                <a:srgbClr val="59227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772" y="4217043"/>
            <a:ext cx="991800" cy="799254"/>
          </a:xfrm>
          <a:prstGeom prst="rect">
            <a:avLst/>
          </a:prstGeom>
        </p:spPr>
      </p:pic>
      <p:pic>
        <p:nvPicPr>
          <p:cNvPr id="4" name="Afbeelding 3"/>
          <p:cNvPicPr>
            <a:picLocks noChangeAspect="1"/>
          </p:cNvPicPr>
          <p:nvPr/>
        </p:nvPicPr>
        <p:blipFill>
          <a:blip r:embed="rId6"/>
          <a:stretch>
            <a:fillRect/>
          </a:stretch>
        </p:blipFill>
        <p:spPr>
          <a:xfrm>
            <a:off x="256429" y="4050348"/>
            <a:ext cx="1006314" cy="954263"/>
          </a:xfrm>
          <a:prstGeom prst="rect">
            <a:avLst/>
          </a:prstGeom>
        </p:spPr>
      </p:pic>
      <p:pic>
        <p:nvPicPr>
          <p:cNvPr id="1026" name="Picture 2" descr="Fontys University of Applied Sciences - Wikipedia">
            <a:extLst>
              <a:ext uri="{FF2B5EF4-FFF2-40B4-BE49-F238E27FC236}">
                <a16:creationId xmlns:a16="http://schemas.microsoft.com/office/drawing/2014/main" id="{1E86A372-D3C1-835A-AB91-C61A5CF5D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429" y="3986074"/>
            <a:ext cx="1094611" cy="103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5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9BD781BA-33CB-BD63-2611-834A56FDBB56}"/>
              </a:ext>
            </a:extLst>
          </p:cNvPr>
          <p:cNvPicPr>
            <a:picLocks noGrp="1" noChangeAspect="1"/>
          </p:cNvPicPr>
          <p:nvPr>
            <p:ph idx="1"/>
          </p:nvPr>
        </p:nvPicPr>
        <p:blipFill>
          <a:blip r:embed="rId3">
            <a:alphaModFix amt="20000"/>
          </a:blip>
          <a:stretch>
            <a:fillRect/>
          </a:stretch>
        </p:blipFill>
        <p:spPr>
          <a:xfrm>
            <a:off x="4376691" y="1100831"/>
            <a:ext cx="4558509" cy="3817397"/>
          </a:xfrm>
        </p:spPr>
      </p:pic>
      <p:sp>
        <p:nvSpPr>
          <p:cNvPr id="3" name="Titel 2">
            <a:extLst>
              <a:ext uri="{FF2B5EF4-FFF2-40B4-BE49-F238E27FC236}">
                <a16:creationId xmlns:a16="http://schemas.microsoft.com/office/drawing/2014/main" id="{328BFF44-FCCF-87E3-EE9D-ABBE1B0BBD51}"/>
              </a:ext>
            </a:extLst>
          </p:cNvPr>
          <p:cNvSpPr>
            <a:spLocks noGrp="1"/>
          </p:cNvSpPr>
          <p:nvPr>
            <p:ph type="title"/>
          </p:nvPr>
        </p:nvSpPr>
        <p:spPr>
          <a:xfrm>
            <a:off x="212400" y="100983"/>
            <a:ext cx="8722800" cy="735334"/>
          </a:xfrm>
        </p:spPr>
        <p:txBody>
          <a:bodyPr>
            <a:normAutofit/>
          </a:bodyPr>
          <a:lstStyle/>
          <a:p>
            <a:pPr algn="ctr"/>
            <a:r>
              <a:rPr lang="nl-NL" sz="2800" dirty="0"/>
              <a:t>Onderzoeksvragen </a:t>
            </a:r>
          </a:p>
        </p:txBody>
      </p:sp>
      <p:sp>
        <p:nvSpPr>
          <p:cNvPr id="6" name="Tekstvak 5">
            <a:extLst>
              <a:ext uri="{FF2B5EF4-FFF2-40B4-BE49-F238E27FC236}">
                <a16:creationId xmlns:a16="http://schemas.microsoft.com/office/drawing/2014/main" id="{C1983EE1-F8CE-2E67-8032-A48F5A64CDAC}"/>
              </a:ext>
            </a:extLst>
          </p:cNvPr>
          <p:cNvSpPr txBox="1"/>
          <p:nvPr/>
        </p:nvSpPr>
        <p:spPr>
          <a:xfrm>
            <a:off x="514905" y="949089"/>
            <a:ext cx="8256233" cy="3785652"/>
          </a:xfrm>
          <a:prstGeom prst="rect">
            <a:avLst/>
          </a:prstGeom>
          <a:noFill/>
        </p:spPr>
        <p:txBody>
          <a:bodyPr wrap="square">
            <a:spAutoFit/>
          </a:bodyPr>
          <a:lstStyle/>
          <a:p>
            <a:r>
              <a:rPr lang="nl-NL" sz="2000" b="1" dirty="0">
                <a:solidFill>
                  <a:srgbClr val="002060"/>
                </a:solidFill>
                <a:latin typeface="Arial" panose="020B0604020202020204" pitchFamily="34" charset="0"/>
                <a:cs typeface="Arial" panose="020B0604020202020204" pitchFamily="34" charset="0"/>
              </a:rPr>
              <a:t>Vragenlijstonderzoek </a:t>
            </a:r>
            <a:r>
              <a:rPr lang="nl-NL" sz="1600" dirty="0">
                <a:solidFill>
                  <a:srgbClr val="002060"/>
                </a:solidFill>
                <a:latin typeface="Arial" panose="020B0604020202020204" pitchFamily="34" charset="0"/>
                <a:cs typeface="Arial" panose="020B0604020202020204" pitchFamily="34" charset="0"/>
              </a:rPr>
              <a:t>(N=479)</a:t>
            </a:r>
          </a:p>
          <a:p>
            <a:pPr marL="342900" indent="-342900">
              <a:buFont typeface="Arial" panose="020B0604020202020204" pitchFamily="34" charset="0"/>
              <a:buChar char="•"/>
            </a:pPr>
            <a:r>
              <a:rPr lang="nl-NL" sz="2000" dirty="0">
                <a:solidFill>
                  <a:srgbClr val="002060"/>
                </a:solidFill>
                <a:latin typeface="Arial" panose="020B0604020202020204" pitchFamily="34" charset="0"/>
                <a:cs typeface="Arial" panose="020B0604020202020204" pitchFamily="34" charset="0"/>
              </a:rPr>
              <a:t>Hoe beoordelen jeugdigen, ouders, jeugdhulpverleners en leraren de kwaliteit van de samenwerking?</a:t>
            </a:r>
          </a:p>
          <a:p>
            <a:pPr marL="342900" indent="-342900">
              <a:buFont typeface="Arial" panose="020B0604020202020204" pitchFamily="34" charset="0"/>
              <a:buChar char="•"/>
            </a:pPr>
            <a:r>
              <a:rPr lang="nl-NL" sz="2000" dirty="0">
                <a:solidFill>
                  <a:srgbClr val="002060"/>
                </a:solidFill>
                <a:latin typeface="Arial" panose="020B0604020202020204" pitchFamily="34" charset="0"/>
                <a:cs typeface="Arial" panose="020B0604020202020204" pitchFamily="34" charset="0"/>
              </a:rPr>
              <a:t>In hoeverre denken ouders dat hun eigen regie op opvoeden is versterkt en hoe schatten professionals dit in?</a:t>
            </a:r>
          </a:p>
          <a:p>
            <a:pPr marL="342900" indent="-342900">
              <a:buFont typeface="Arial" panose="020B0604020202020204" pitchFamily="34" charset="0"/>
              <a:buChar char="•"/>
            </a:pPr>
            <a:r>
              <a:rPr lang="nl-NL" sz="2000" dirty="0">
                <a:solidFill>
                  <a:srgbClr val="002060"/>
                </a:solidFill>
                <a:latin typeface="Arial" panose="020B0604020202020204" pitchFamily="34" charset="0"/>
                <a:cs typeface="Arial" panose="020B0604020202020204" pitchFamily="34" charset="0"/>
              </a:rPr>
              <a:t>In hoeverre voelen jeugdigen zich gehoord en gezien en hoe schatten professionals dit in?</a:t>
            </a:r>
          </a:p>
          <a:p>
            <a:r>
              <a:rPr lang="nl-NL" sz="2000" b="1" dirty="0">
                <a:solidFill>
                  <a:srgbClr val="002060"/>
                </a:solidFill>
                <a:latin typeface="Arial" panose="020B0604020202020204" pitchFamily="34" charset="0"/>
                <a:cs typeface="Arial" panose="020B0604020202020204" pitchFamily="34" charset="0"/>
              </a:rPr>
              <a:t>Interviewstudie </a:t>
            </a:r>
            <a:r>
              <a:rPr lang="nl-NL" sz="1600" dirty="0">
                <a:solidFill>
                  <a:srgbClr val="002060"/>
                </a:solidFill>
                <a:latin typeface="Arial" panose="020B0604020202020204" pitchFamily="34" charset="0"/>
                <a:cs typeface="Arial" panose="020B0604020202020204" pitchFamily="34" charset="0"/>
              </a:rPr>
              <a:t>(N=44)</a:t>
            </a:r>
          </a:p>
          <a:p>
            <a:pPr marL="342900" indent="-342900">
              <a:buFont typeface="Arial" panose="020B0604020202020204" pitchFamily="34" charset="0"/>
              <a:buChar char="•"/>
            </a:pPr>
            <a:r>
              <a:rPr lang="nl-NL" sz="2000" dirty="0">
                <a:solidFill>
                  <a:srgbClr val="002060"/>
                </a:solidFill>
                <a:latin typeface="Arial" panose="020B0604020202020204" pitchFamily="34" charset="0"/>
                <a:cs typeface="Arial" panose="020B0604020202020204" pitchFamily="34" charset="0"/>
              </a:rPr>
              <a:t>Hoe wordt de eigen regie van ouders versterkt en welke knelpunten en werkzame factoren signaleren betrokkenen?</a:t>
            </a:r>
          </a:p>
          <a:p>
            <a:pPr marL="342900" indent="-342900">
              <a:buFont typeface="Arial" panose="020B0604020202020204" pitchFamily="34" charset="0"/>
              <a:buChar char="•"/>
            </a:pPr>
            <a:r>
              <a:rPr lang="nl-NL" sz="2000" dirty="0">
                <a:solidFill>
                  <a:srgbClr val="002060"/>
                </a:solidFill>
                <a:latin typeface="Arial" panose="020B0604020202020204" pitchFamily="34" charset="0"/>
                <a:cs typeface="Arial" panose="020B0604020202020204" pitchFamily="34" charset="0"/>
              </a:rPr>
              <a:t>Hoe wordt de eigen stem van jeugdigen versterkt en welke knelpunten en werkzame factoren signaleren betrokkenen?</a:t>
            </a:r>
          </a:p>
        </p:txBody>
      </p:sp>
    </p:spTree>
    <p:extLst>
      <p:ext uri="{BB962C8B-B14F-4D97-AF65-F5344CB8AC3E}">
        <p14:creationId xmlns:p14="http://schemas.microsoft.com/office/powerpoint/2010/main" val="378361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1171852"/>
            <a:ext cx="7244842" cy="3765523"/>
          </a:xfrm>
        </p:spPr>
        <p:txBody>
          <a:bodyPr vert="horz" lIns="91440" tIns="45720" rIns="91440" bIns="45720" rtlCol="0" anchor="t">
            <a:noAutofit/>
          </a:bodyPr>
          <a:lstStyle/>
          <a:p>
            <a:r>
              <a:rPr lang="nl-NL" sz="2000" dirty="0">
                <a:solidFill>
                  <a:srgbClr val="002060"/>
                </a:solidFill>
              </a:rPr>
              <a:t>Lage scores op de mate waarin </a:t>
            </a:r>
            <a:r>
              <a:rPr lang="nl-NL" sz="2000" b="1" dirty="0">
                <a:solidFill>
                  <a:srgbClr val="002060"/>
                </a:solidFill>
              </a:rPr>
              <a:t>ouders</a:t>
            </a:r>
            <a:r>
              <a:rPr lang="nl-NL" sz="2000" dirty="0">
                <a:solidFill>
                  <a:srgbClr val="002060"/>
                </a:solidFill>
              </a:rPr>
              <a:t> zich gesterkt voelen in opvoedingsvaardigheden (laagste scores in vragenlijst!)</a:t>
            </a:r>
          </a:p>
          <a:p>
            <a:r>
              <a:rPr lang="nl-NL" sz="2000" b="1" dirty="0">
                <a:solidFill>
                  <a:srgbClr val="002060"/>
                </a:solidFill>
              </a:rPr>
              <a:t>Professionals</a:t>
            </a:r>
            <a:r>
              <a:rPr lang="nl-NL" sz="2000" dirty="0">
                <a:solidFill>
                  <a:srgbClr val="002060"/>
                </a:solidFill>
              </a:rPr>
              <a:t> vinden dat de samenwerking goed gaat, maar vinden het veel lastiger om de eigen regie van ouders te versterken</a:t>
            </a:r>
          </a:p>
          <a:p>
            <a:r>
              <a:rPr lang="nl-NL" sz="2000" b="1" dirty="0">
                <a:solidFill>
                  <a:srgbClr val="002060"/>
                </a:solidFill>
              </a:rPr>
              <a:t>Leraren</a:t>
            </a:r>
            <a:r>
              <a:rPr lang="nl-NL" sz="2000" dirty="0">
                <a:solidFill>
                  <a:srgbClr val="002060"/>
                </a:solidFill>
              </a:rPr>
              <a:t> scoren lager dan professionals in de jeugdhulpverlening op de mate waarin zij denken dat zij de opvoedingsvaardigheden van ouders versterken</a:t>
            </a:r>
          </a:p>
          <a:p>
            <a:pPr marL="0" indent="0">
              <a:buNone/>
            </a:pPr>
            <a:r>
              <a:rPr lang="nl-NL" sz="2000" dirty="0">
                <a:solidFill>
                  <a:srgbClr val="002060"/>
                </a:solidFill>
              </a:rPr>
              <a:t>                                 veel ‘te halen’ door versterken eigen</a:t>
            </a:r>
          </a:p>
          <a:p>
            <a:pPr marL="0" indent="0">
              <a:buNone/>
            </a:pPr>
            <a:r>
              <a:rPr lang="nl-NL" sz="2000" dirty="0">
                <a:solidFill>
                  <a:srgbClr val="002060"/>
                </a:solidFill>
              </a:rPr>
              <a:t>                                  regie/opvoedvaardigheden                      </a:t>
            </a: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Ondersteuning eigen regie ouders. Bevindingen</a:t>
            </a:r>
          </a:p>
        </p:txBody>
      </p:sp>
      <p:pic>
        <p:nvPicPr>
          <p:cNvPr id="4" name="Afbeelding 3">
            <a:extLst>
              <a:ext uri="{FF2B5EF4-FFF2-40B4-BE49-F238E27FC236}">
                <a16:creationId xmlns:a16="http://schemas.microsoft.com/office/drawing/2014/main" id="{C6A1B959-E336-C162-85FB-339546E43BE3}"/>
              </a:ext>
            </a:extLst>
          </p:cNvPr>
          <p:cNvPicPr>
            <a:picLocks noChangeAspect="1"/>
          </p:cNvPicPr>
          <p:nvPr/>
        </p:nvPicPr>
        <p:blipFill>
          <a:blip r:embed="rId3">
            <a:alphaModFix amt="26000"/>
          </a:blip>
          <a:stretch>
            <a:fillRect/>
          </a:stretch>
        </p:blipFill>
        <p:spPr>
          <a:xfrm>
            <a:off x="4403324" y="1500325"/>
            <a:ext cx="4616388" cy="3257389"/>
          </a:xfrm>
          <a:prstGeom prst="rect">
            <a:avLst/>
          </a:prstGeom>
        </p:spPr>
      </p:pic>
      <p:sp>
        <p:nvSpPr>
          <p:cNvPr id="5" name="Pijl: rechts 4">
            <a:extLst>
              <a:ext uri="{FF2B5EF4-FFF2-40B4-BE49-F238E27FC236}">
                <a16:creationId xmlns:a16="http://schemas.microsoft.com/office/drawing/2014/main" id="{F01DA037-AB49-0250-606F-01190B95E91B}"/>
              </a:ext>
            </a:extLst>
          </p:cNvPr>
          <p:cNvSpPr/>
          <p:nvPr/>
        </p:nvSpPr>
        <p:spPr>
          <a:xfrm>
            <a:off x="1472761" y="427308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93206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1219200"/>
            <a:ext cx="7810722" cy="3718175"/>
          </a:xfrm>
        </p:spPr>
        <p:txBody>
          <a:bodyPr vert="horz" lIns="91440" tIns="45720" rIns="91440" bIns="45720" rtlCol="0" anchor="t">
            <a:noAutofit/>
          </a:bodyPr>
          <a:lstStyle/>
          <a:p>
            <a:pPr marL="0" indent="0">
              <a:buNone/>
            </a:pPr>
            <a:r>
              <a:rPr lang="nl-NL" sz="2000" i="1" dirty="0">
                <a:solidFill>
                  <a:srgbClr val="002060"/>
                </a:solidFill>
              </a:rPr>
              <a:t>Leraren </a:t>
            </a:r>
          </a:p>
          <a:p>
            <a:r>
              <a:rPr lang="nl-NL" sz="2000" dirty="0">
                <a:solidFill>
                  <a:srgbClr val="002060"/>
                </a:solidFill>
              </a:rPr>
              <a:t>terughoudend, doorverwijzen </a:t>
            </a:r>
          </a:p>
          <a:p>
            <a:r>
              <a:rPr lang="nl-NL" sz="2000" dirty="0">
                <a:solidFill>
                  <a:srgbClr val="002060"/>
                </a:solidFill>
              </a:rPr>
              <a:t>taakopvatting, gevoelens van incompetentie</a:t>
            </a:r>
          </a:p>
          <a:p>
            <a:r>
              <a:rPr lang="nl-NL" sz="2000" dirty="0">
                <a:solidFill>
                  <a:srgbClr val="002060"/>
                </a:solidFill>
              </a:rPr>
              <a:t>ervaren leraren bespreken opvoedingsvraagstukken, bieden gerichte ondersteuning, verbinden aanpak school-thuis</a:t>
            </a:r>
          </a:p>
          <a:p>
            <a:pPr marL="0" indent="0">
              <a:buNone/>
            </a:pPr>
            <a:r>
              <a:rPr lang="nl-NL" sz="2000" i="1" dirty="0">
                <a:solidFill>
                  <a:srgbClr val="002060"/>
                </a:solidFill>
              </a:rPr>
              <a:t>Jeugdhulpverleners</a:t>
            </a:r>
          </a:p>
          <a:p>
            <a:r>
              <a:rPr lang="nl-NL" sz="2000" dirty="0">
                <a:solidFill>
                  <a:srgbClr val="002060"/>
                </a:solidFill>
              </a:rPr>
              <a:t>bij twijfel over capaciteiten ouders, neiging om het over te nemen</a:t>
            </a: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Ondersteuning eigen regie ouders. Knelpunten</a:t>
            </a:r>
          </a:p>
        </p:txBody>
      </p:sp>
      <p:pic>
        <p:nvPicPr>
          <p:cNvPr id="4" name="Afbeelding 3">
            <a:extLst>
              <a:ext uri="{FF2B5EF4-FFF2-40B4-BE49-F238E27FC236}">
                <a16:creationId xmlns:a16="http://schemas.microsoft.com/office/drawing/2014/main" id="{C6A1B959-E336-C162-85FB-339546E43BE3}"/>
              </a:ext>
            </a:extLst>
          </p:cNvPr>
          <p:cNvPicPr>
            <a:picLocks noChangeAspect="1"/>
          </p:cNvPicPr>
          <p:nvPr/>
        </p:nvPicPr>
        <p:blipFill>
          <a:blip r:embed="rId3">
            <a:alphaModFix amt="26000"/>
          </a:blip>
          <a:stretch>
            <a:fillRect/>
          </a:stretch>
        </p:blipFill>
        <p:spPr>
          <a:xfrm>
            <a:off x="4660776" y="1219200"/>
            <a:ext cx="4358935" cy="3538514"/>
          </a:xfrm>
          <a:prstGeom prst="rect">
            <a:avLst/>
          </a:prstGeom>
        </p:spPr>
      </p:pic>
    </p:spTree>
    <p:extLst>
      <p:ext uri="{BB962C8B-B14F-4D97-AF65-F5344CB8AC3E}">
        <p14:creationId xmlns:p14="http://schemas.microsoft.com/office/powerpoint/2010/main" val="1472556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6A1B959-E336-C162-85FB-339546E43BE3}"/>
              </a:ext>
            </a:extLst>
          </p:cNvPr>
          <p:cNvPicPr>
            <a:picLocks noChangeAspect="1"/>
          </p:cNvPicPr>
          <p:nvPr/>
        </p:nvPicPr>
        <p:blipFill>
          <a:blip r:embed="rId3">
            <a:alphaModFix amt="23000"/>
          </a:blip>
          <a:stretch>
            <a:fillRect/>
          </a:stretch>
        </p:blipFill>
        <p:spPr>
          <a:xfrm>
            <a:off x="4518734" y="1376039"/>
            <a:ext cx="4421744" cy="3249228"/>
          </a:xfrm>
          <a:prstGeom prst="rect">
            <a:avLst/>
          </a:prstGeom>
        </p:spPr>
      </p:pic>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1376039"/>
            <a:ext cx="8230264" cy="3561086"/>
          </a:xfrm>
        </p:spPr>
        <p:txBody>
          <a:bodyPr vert="horz" lIns="91440" tIns="45720" rIns="91440" bIns="45720" rtlCol="0" anchor="t">
            <a:noAutofit/>
          </a:bodyPr>
          <a:lstStyle/>
          <a:p>
            <a:pPr marL="0" indent="0">
              <a:buNone/>
            </a:pPr>
            <a:endParaRPr lang="nl-NL" sz="2000" b="1" dirty="0">
              <a:solidFill>
                <a:srgbClr val="002060"/>
              </a:solidFill>
            </a:endParaRPr>
          </a:p>
          <a:p>
            <a:pPr marL="0" indent="0">
              <a:buNone/>
            </a:pPr>
            <a:r>
              <a:rPr lang="nl-NL" sz="2000" b="1" dirty="0">
                <a:solidFill>
                  <a:srgbClr val="002060"/>
                </a:solidFill>
              </a:rPr>
              <a:t>Professionals en ouders </a:t>
            </a:r>
            <a:r>
              <a:rPr lang="nl-NL" sz="2000" dirty="0">
                <a:solidFill>
                  <a:srgbClr val="002060"/>
                </a:solidFill>
              </a:rPr>
              <a:t>zijn het opvallend eens over belang van</a:t>
            </a:r>
          </a:p>
          <a:p>
            <a:pPr marL="0" indent="0">
              <a:buNone/>
            </a:pPr>
            <a:r>
              <a:rPr lang="nl-NL" sz="2000" dirty="0">
                <a:solidFill>
                  <a:srgbClr val="002060"/>
                </a:solidFill>
              </a:rPr>
              <a:t>versterken opvoedvaardigheden én over wat werkt</a:t>
            </a:r>
          </a:p>
          <a:p>
            <a:r>
              <a:rPr lang="nl-NL" sz="2000" b="1" dirty="0">
                <a:solidFill>
                  <a:srgbClr val="002060"/>
                </a:solidFill>
              </a:rPr>
              <a:t>Rol jeugdhulpverlener: </a:t>
            </a:r>
            <a:r>
              <a:rPr lang="nl-NL" sz="2000" dirty="0" err="1">
                <a:solidFill>
                  <a:srgbClr val="002060"/>
                </a:solidFill>
              </a:rPr>
              <a:t>Psycho</a:t>
            </a:r>
            <a:r>
              <a:rPr lang="nl-NL" sz="2000" dirty="0">
                <a:solidFill>
                  <a:srgbClr val="002060"/>
                </a:solidFill>
              </a:rPr>
              <a:t> educatie voor ouders met oog op inzicht in gedrag kind en invloed eigen gedrag; gerichte stapsgewijze ondersteuning om systeem te versterken </a:t>
            </a:r>
            <a:endParaRPr lang="nl-NL" sz="2000" b="1" dirty="0">
              <a:solidFill>
                <a:srgbClr val="002060"/>
              </a:solidFill>
            </a:endParaRPr>
          </a:p>
          <a:p>
            <a:r>
              <a:rPr lang="nl-NL" sz="2000" b="1" dirty="0">
                <a:solidFill>
                  <a:srgbClr val="002060"/>
                </a:solidFill>
              </a:rPr>
              <a:t>Rol leraar: </a:t>
            </a:r>
            <a:r>
              <a:rPr lang="nl-NL" sz="2000" dirty="0">
                <a:solidFill>
                  <a:srgbClr val="002060"/>
                </a:solidFill>
              </a:rPr>
              <a:t>Modelgedrag omgaan met leerling; brug opvoedsituaties thuis school</a:t>
            </a: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Ondersteuning eigen regie ouders. Wat werkt</a:t>
            </a:r>
          </a:p>
        </p:txBody>
      </p:sp>
    </p:spTree>
    <p:extLst>
      <p:ext uri="{BB962C8B-B14F-4D97-AF65-F5344CB8AC3E}">
        <p14:creationId xmlns:p14="http://schemas.microsoft.com/office/powerpoint/2010/main" val="8737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6A1B959-E336-C162-85FB-339546E43BE3}"/>
              </a:ext>
            </a:extLst>
          </p:cNvPr>
          <p:cNvPicPr>
            <a:picLocks noChangeAspect="1"/>
          </p:cNvPicPr>
          <p:nvPr/>
        </p:nvPicPr>
        <p:blipFill>
          <a:blip r:embed="rId3">
            <a:alphaModFix amt="23000"/>
          </a:blip>
          <a:stretch>
            <a:fillRect/>
          </a:stretch>
        </p:blipFill>
        <p:spPr>
          <a:xfrm>
            <a:off x="4518734" y="1376039"/>
            <a:ext cx="4421744" cy="3249228"/>
          </a:xfrm>
          <a:prstGeom prst="rect">
            <a:avLst/>
          </a:prstGeom>
        </p:spPr>
      </p:pic>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1376039"/>
            <a:ext cx="8230264" cy="3561086"/>
          </a:xfrm>
        </p:spPr>
        <p:txBody>
          <a:bodyPr vert="horz" lIns="91440" tIns="45720" rIns="91440" bIns="45720" rtlCol="0" anchor="t">
            <a:noAutofit/>
          </a:bodyPr>
          <a:lstStyle/>
          <a:p>
            <a:r>
              <a:rPr lang="nl-NL" sz="2000" dirty="0">
                <a:solidFill>
                  <a:srgbClr val="002060"/>
                </a:solidFill>
              </a:rPr>
              <a:t>Tweezijdige communicatie</a:t>
            </a:r>
          </a:p>
          <a:p>
            <a:r>
              <a:rPr lang="nl-NL" sz="2000" dirty="0">
                <a:solidFill>
                  <a:srgbClr val="002060"/>
                </a:solidFill>
              </a:rPr>
              <a:t>Gezamenlijk taken en rollen afstemmen</a:t>
            </a:r>
          </a:p>
          <a:p>
            <a:r>
              <a:rPr lang="nl-NL" sz="2000" dirty="0">
                <a:solidFill>
                  <a:srgbClr val="002060"/>
                </a:solidFill>
              </a:rPr>
              <a:t>Gezamenlijk beslissingen nemen</a:t>
            </a:r>
          </a:p>
          <a:p>
            <a:r>
              <a:rPr lang="nl-NL" sz="2000" dirty="0">
                <a:solidFill>
                  <a:srgbClr val="002060"/>
                </a:solidFill>
              </a:rPr>
              <a:t>Huisbezoeken</a:t>
            </a:r>
          </a:p>
          <a:p>
            <a:r>
              <a:rPr lang="nl-NL" sz="2000" dirty="0">
                <a:solidFill>
                  <a:srgbClr val="002060"/>
                </a:solidFill>
              </a:rPr>
              <a:t>Oudergroepen</a:t>
            </a:r>
          </a:p>
          <a:p>
            <a:r>
              <a:rPr lang="nl-NL" sz="2000" dirty="0">
                <a:solidFill>
                  <a:srgbClr val="002060"/>
                </a:solidFill>
              </a:rPr>
              <a:t>Bij taalbarrière: concreet handelen van het kind uitgangspunt</a:t>
            </a:r>
          </a:p>
          <a:p>
            <a:endParaRPr lang="nl-NL" sz="2000" dirty="0">
              <a:solidFill>
                <a:srgbClr val="002060"/>
              </a:solidFill>
            </a:endParaRP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Ondersteuning eigen regie ouders. Wat werkt</a:t>
            </a:r>
          </a:p>
        </p:txBody>
      </p:sp>
    </p:spTree>
    <p:extLst>
      <p:ext uri="{BB962C8B-B14F-4D97-AF65-F5344CB8AC3E}">
        <p14:creationId xmlns:p14="http://schemas.microsoft.com/office/powerpoint/2010/main" val="71634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39B7ADE-3C2F-B145-28AF-9604066F4D9A}"/>
              </a:ext>
            </a:extLst>
          </p:cNvPr>
          <p:cNvPicPr>
            <a:picLocks noChangeAspect="1"/>
          </p:cNvPicPr>
          <p:nvPr/>
        </p:nvPicPr>
        <p:blipFill>
          <a:blip r:embed="rId3">
            <a:alphaModFix amt="28000"/>
          </a:blip>
          <a:stretch>
            <a:fillRect/>
          </a:stretch>
        </p:blipFill>
        <p:spPr>
          <a:xfrm>
            <a:off x="4492101" y="1269507"/>
            <a:ext cx="4439499" cy="3240349"/>
          </a:xfrm>
          <a:prstGeom prst="rect">
            <a:avLst/>
          </a:prstGeom>
        </p:spPr>
      </p:pic>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1063625"/>
            <a:ext cx="8292408" cy="3446231"/>
          </a:xfrm>
        </p:spPr>
        <p:txBody>
          <a:bodyPr>
            <a:normAutofit fontScale="77500" lnSpcReduction="20000"/>
          </a:bodyPr>
          <a:lstStyle/>
          <a:p>
            <a:pPr marL="0" indent="0">
              <a:buNone/>
            </a:pPr>
            <a:endParaRPr lang="en-US" b="1" dirty="0">
              <a:solidFill>
                <a:srgbClr val="002060"/>
              </a:solidFill>
            </a:endParaRPr>
          </a:p>
          <a:p>
            <a:r>
              <a:rPr lang="nl-NL" dirty="0">
                <a:solidFill>
                  <a:srgbClr val="002060"/>
                </a:solidFill>
              </a:rPr>
              <a:t>Opmerkelijk hoge scores, vooral onder de professionals!</a:t>
            </a:r>
          </a:p>
          <a:p>
            <a:r>
              <a:rPr lang="nl-NL" dirty="0">
                <a:solidFill>
                  <a:srgbClr val="002060"/>
                </a:solidFill>
              </a:rPr>
              <a:t>Jeugdigen voelen zich minder gehoord dan hoe professionals dit inschatten; grootste verschil in residentiële hulpverlening</a:t>
            </a:r>
          </a:p>
          <a:p>
            <a:r>
              <a:rPr lang="nl-NL" dirty="0">
                <a:solidFill>
                  <a:srgbClr val="002060"/>
                </a:solidFill>
              </a:rPr>
              <a:t>Leraren bevorderen eigen stem van leerlingen minder dan jeugdhulpprofessionals</a:t>
            </a:r>
          </a:p>
          <a:p>
            <a:pPr marL="0" indent="0">
              <a:buNone/>
            </a:pPr>
            <a:r>
              <a:rPr lang="nl-NL" b="1" dirty="0">
                <a:solidFill>
                  <a:srgbClr val="002060"/>
                </a:solidFill>
              </a:rPr>
              <a:t>Interviews jeugdigen</a:t>
            </a:r>
          </a:p>
          <a:p>
            <a:r>
              <a:rPr lang="nl-NL" dirty="0">
                <a:solidFill>
                  <a:srgbClr val="002060"/>
                </a:solidFill>
              </a:rPr>
              <a:t>Niet gehoord voelen, niet mogen meedoen aan de besluitvorming, geen ‘gesprekspartner’</a:t>
            </a:r>
          </a:p>
          <a:p>
            <a:r>
              <a:rPr lang="nl-NL" dirty="0">
                <a:solidFill>
                  <a:srgbClr val="002060"/>
                </a:solidFill>
              </a:rPr>
              <a:t>Te weinig inzicht in het zorgproces</a:t>
            </a:r>
          </a:p>
          <a:p>
            <a:r>
              <a:rPr lang="nl-NL" dirty="0">
                <a:solidFill>
                  <a:srgbClr val="002060"/>
                </a:solidFill>
              </a:rPr>
              <a:t>Gevoelens van incompetentie</a:t>
            </a:r>
          </a:p>
          <a:p>
            <a:r>
              <a:rPr lang="nl-NL" dirty="0">
                <a:solidFill>
                  <a:srgbClr val="002060"/>
                </a:solidFill>
              </a:rPr>
              <a:t>Uitsluiting</a:t>
            </a:r>
            <a:endParaRPr lang="en-US" dirty="0">
              <a:solidFill>
                <a:srgbClr val="002060"/>
              </a:solidFill>
            </a:endParaRPr>
          </a:p>
          <a:p>
            <a:endParaRPr lang="en-US" dirty="0">
              <a:solidFill>
                <a:srgbClr val="002060"/>
              </a:solidFill>
            </a:endParaRPr>
          </a:p>
          <a:p>
            <a:pPr marL="0" indent="0">
              <a:buNone/>
            </a:pPr>
            <a:endParaRPr lang="nl-NL" dirty="0"/>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Eigen stem jeugdigen. Bevindingen</a:t>
            </a:r>
          </a:p>
        </p:txBody>
      </p:sp>
    </p:spTree>
    <p:extLst>
      <p:ext uri="{BB962C8B-B14F-4D97-AF65-F5344CB8AC3E}">
        <p14:creationId xmlns:p14="http://schemas.microsoft.com/office/powerpoint/2010/main" val="1903939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39B7ADE-3C2F-B145-28AF-9604066F4D9A}"/>
              </a:ext>
            </a:extLst>
          </p:cNvPr>
          <p:cNvPicPr>
            <a:picLocks noChangeAspect="1"/>
          </p:cNvPicPr>
          <p:nvPr/>
        </p:nvPicPr>
        <p:blipFill>
          <a:blip r:embed="rId3">
            <a:alphaModFix amt="40000"/>
          </a:blip>
          <a:stretch>
            <a:fillRect/>
          </a:stretch>
        </p:blipFill>
        <p:spPr>
          <a:xfrm>
            <a:off x="4651899" y="1162975"/>
            <a:ext cx="4279701" cy="3346881"/>
          </a:xfrm>
          <a:prstGeom prst="rect">
            <a:avLst/>
          </a:prstGeom>
        </p:spPr>
      </p:pic>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1162975"/>
            <a:ext cx="8398940" cy="3346881"/>
          </a:xfrm>
        </p:spPr>
        <p:txBody>
          <a:bodyPr>
            <a:noAutofit/>
          </a:bodyPr>
          <a:lstStyle/>
          <a:p>
            <a:pPr marL="0" indent="0">
              <a:buNone/>
            </a:pPr>
            <a:endParaRPr lang="nl-NL" sz="2000" dirty="0">
              <a:solidFill>
                <a:srgbClr val="002060"/>
              </a:solidFill>
            </a:endParaRPr>
          </a:p>
          <a:p>
            <a:pPr marL="0" indent="0">
              <a:buNone/>
            </a:pPr>
            <a:r>
              <a:rPr lang="nl-NL" sz="2000" dirty="0">
                <a:solidFill>
                  <a:srgbClr val="002060"/>
                </a:solidFill>
              </a:rPr>
              <a:t>Intentie is er, maar helft professionals doet het niet:</a:t>
            </a:r>
          </a:p>
          <a:p>
            <a:r>
              <a:rPr lang="nl-NL" sz="2000" dirty="0">
                <a:solidFill>
                  <a:srgbClr val="002060"/>
                </a:solidFill>
              </a:rPr>
              <a:t>Hulpvraag onduidelijk, ouder gerelateerd</a:t>
            </a:r>
          </a:p>
          <a:p>
            <a:r>
              <a:rPr lang="nl-NL" sz="2000" dirty="0">
                <a:solidFill>
                  <a:srgbClr val="002060"/>
                </a:solidFill>
              </a:rPr>
              <a:t>Problematiek en situatie te complex</a:t>
            </a:r>
          </a:p>
          <a:p>
            <a:r>
              <a:rPr lang="nl-NL" sz="2000" dirty="0">
                <a:solidFill>
                  <a:srgbClr val="002060"/>
                </a:solidFill>
              </a:rPr>
              <a:t>Jeugdigen te weinig betrokken</a:t>
            </a:r>
          </a:p>
          <a:p>
            <a:r>
              <a:rPr lang="nl-NL" sz="2000" dirty="0">
                <a:solidFill>
                  <a:srgbClr val="002060"/>
                </a:solidFill>
              </a:rPr>
              <a:t>Jeugdigen niet capabel om mee te denken</a:t>
            </a:r>
          </a:p>
          <a:p>
            <a:r>
              <a:rPr lang="nl-NL" sz="2000" dirty="0">
                <a:solidFill>
                  <a:srgbClr val="002060"/>
                </a:solidFill>
              </a:rPr>
              <a:t>Professional bepaalt en maakt keuzes ontwikkeldoelen</a:t>
            </a:r>
          </a:p>
          <a:p>
            <a:endParaRPr lang="nl-NL" sz="2000" dirty="0">
              <a:solidFill>
                <a:srgbClr val="002060"/>
              </a:solidFill>
            </a:endParaRP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Eigen stem jeugdigen. Knelpunten</a:t>
            </a:r>
          </a:p>
        </p:txBody>
      </p:sp>
    </p:spTree>
    <p:extLst>
      <p:ext uri="{BB962C8B-B14F-4D97-AF65-F5344CB8AC3E}">
        <p14:creationId xmlns:p14="http://schemas.microsoft.com/office/powerpoint/2010/main" val="71005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39B7ADE-3C2F-B145-28AF-9604066F4D9A}"/>
              </a:ext>
            </a:extLst>
          </p:cNvPr>
          <p:cNvPicPr>
            <a:picLocks noChangeAspect="1"/>
          </p:cNvPicPr>
          <p:nvPr/>
        </p:nvPicPr>
        <p:blipFill>
          <a:blip r:embed="rId3">
            <a:alphaModFix amt="35000"/>
          </a:blip>
          <a:stretch>
            <a:fillRect/>
          </a:stretch>
        </p:blipFill>
        <p:spPr>
          <a:xfrm>
            <a:off x="4768833" y="1063625"/>
            <a:ext cx="4162767" cy="3446231"/>
          </a:xfrm>
          <a:prstGeom prst="rect">
            <a:avLst/>
          </a:prstGeom>
        </p:spPr>
      </p:pic>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1" y="994299"/>
            <a:ext cx="6943002" cy="3648722"/>
          </a:xfrm>
        </p:spPr>
        <p:txBody>
          <a:bodyPr>
            <a:normAutofit fontScale="77500" lnSpcReduction="20000"/>
          </a:bodyPr>
          <a:lstStyle/>
          <a:p>
            <a:pPr marL="0" indent="0">
              <a:buNone/>
            </a:pPr>
            <a:r>
              <a:rPr lang="en-US" b="1" dirty="0">
                <a:solidFill>
                  <a:srgbClr val="002060"/>
                </a:solidFill>
              </a:rPr>
              <a:t>Professionals</a:t>
            </a:r>
            <a:r>
              <a:rPr lang="en-US" dirty="0">
                <a:solidFill>
                  <a:srgbClr val="002060"/>
                </a:solidFill>
              </a:rPr>
              <a:t> </a:t>
            </a:r>
            <a:r>
              <a:rPr lang="nl-NL" dirty="0">
                <a:solidFill>
                  <a:srgbClr val="002060"/>
                </a:solidFill>
              </a:rPr>
              <a:t>moeten visie en stem van jeugdige </a:t>
            </a:r>
            <a:r>
              <a:rPr lang="nl-NL" i="1" dirty="0">
                <a:solidFill>
                  <a:srgbClr val="002060"/>
                </a:solidFill>
              </a:rPr>
              <a:t>willen</a:t>
            </a:r>
            <a:r>
              <a:rPr lang="nl-NL" dirty="0">
                <a:solidFill>
                  <a:srgbClr val="002060"/>
                </a:solidFill>
              </a:rPr>
              <a:t> horen</a:t>
            </a:r>
          </a:p>
          <a:p>
            <a:r>
              <a:rPr lang="nl-NL" dirty="0">
                <a:solidFill>
                  <a:srgbClr val="002060"/>
                </a:solidFill>
              </a:rPr>
              <a:t>Actief betrekken bij gesprekken, niet overvragen</a:t>
            </a:r>
          </a:p>
          <a:p>
            <a:r>
              <a:rPr lang="nl-NL" dirty="0">
                <a:solidFill>
                  <a:srgbClr val="002060"/>
                </a:solidFill>
              </a:rPr>
              <a:t>Voorbereidende </a:t>
            </a:r>
            <a:r>
              <a:rPr lang="nl-NL" dirty="0" err="1">
                <a:solidFill>
                  <a:srgbClr val="002060"/>
                </a:solidFill>
              </a:rPr>
              <a:t>kindgesprekken</a:t>
            </a:r>
            <a:endParaRPr lang="nl-NL" dirty="0">
              <a:solidFill>
                <a:srgbClr val="002060"/>
              </a:solidFill>
            </a:endParaRPr>
          </a:p>
          <a:p>
            <a:r>
              <a:rPr lang="nl-NL" dirty="0">
                <a:solidFill>
                  <a:srgbClr val="002060"/>
                </a:solidFill>
              </a:rPr>
              <a:t>Eigen keuze vertrouwenspersoon en gespreksmomenten</a:t>
            </a:r>
          </a:p>
          <a:p>
            <a:r>
              <a:rPr lang="nl-NL" dirty="0">
                <a:solidFill>
                  <a:srgbClr val="002060"/>
                </a:solidFill>
              </a:rPr>
              <a:t>Zelf doelen laten stellen, (mee) besluiten, doelen concreet formuleren</a:t>
            </a:r>
          </a:p>
          <a:p>
            <a:r>
              <a:rPr lang="nl-NL" dirty="0">
                <a:solidFill>
                  <a:srgbClr val="002060"/>
                </a:solidFill>
              </a:rPr>
              <a:t>‘</a:t>
            </a:r>
            <a:r>
              <a:rPr lang="nl-NL" dirty="0" err="1">
                <a:solidFill>
                  <a:srgbClr val="002060"/>
                </a:solidFill>
              </a:rPr>
              <a:t>Binnensluiten</a:t>
            </a:r>
            <a:r>
              <a:rPr lang="nl-NL" dirty="0">
                <a:solidFill>
                  <a:srgbClr val="002060"/>
                </a:solidFill>
              </a:rPr>
              <a:t>’</a:t>
            </a:r>
          </a:p>
          <a:p>
            <a:pPr marL="0" indent="0">
              <a:buNone/>
            </a:pPr>
            <a:r>
              <a:rPr lang="nl-NL" b="1" dirty="0">
                <a:solidFill>
                  <a:srgbClr val="002060"/>
                </a:solidFill>
              </a:rPr>
              <a:t>Jeugdigen </a:t>
            </a:r>
            <a:r>
              <a:rPr lang="nl-NL" dirty="0">
                <a:solidFill>
                  <a:srgbClr val="002060"/>
                </a:solidFill>
              </a:rPr>
              <a:t>als gesprekspartner: </a:t>
            </a:r>
          </a:p>
          <a:p>
            <a:r>
              <a:rPr lang="nl-NL" dirty="0">
                <a:solidFill>
                  <a:srgbClr val="002060"/>
                </a:solidFill>
              </a:rPr>
              <a:t>Ondersteunende omgeving</a:t>
            </a:r>
          </a:p>
          <a:p>
            <a:r>
              <a:rPr lang="nl-NL" dirty="0">
                <a:solidFill>
                  <a:srgbClr val="002060"/>
                </a:solidFill>
              </a:rPr>
              <a:t>Hulp om dit te kunnen, accepteren niet </a:t>
            </a:r>
            <a:r>
              <a:rPr lang="nl-NL" i="1" dirty="0">
                <a:solidFill>
                  <a:srgbClr val="002060"/>
                </a:solidFill>
              </a:rPr>
              <a:t>willen</a:t>
            </a:r>
          </a:p>
          <a:p>
            <a:r>
              <a:rPr lang="nl-NL" dirty="0">
                <a:solidFill>
                  <a:srgbClr val="002060"/>
                </a:solidFill>
              </a:rPr>
              <a:t>Meedenken over passende thema’s (waarover jeugdige </a:t>
            </a:r>
            <a:r>
              <a:rPr lang="nl-NL" i="1" dirty="0">
                <a:solidFill>
                  <a:srgbClr val="002060"/>
                </a:solidFill>
              </a:rPr>
              <a:t>wil </a:t>
            </a:r>
            <a:r>
              <a:rPr lang="nl-NL" dirty="0">
                <a:solidFill>
                  <a:srgbClr val="002060"/>
                </a:solidFill>
              </a:rPr>
              <a:t>meedenken!)</a:t>
            </a:r>
            <a:endParaRPr lang="en-US" dirty="0">
              <a:solidFill>
                <a:srgbClr val="002060"/>
              </a:solidFill>
            </a:endParaRP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212400" y="206375"/>
            <a:ext cx="8722800" cy="857250"/>
          </a:xfrm>
        </p:spPr>
        <p:txBody>
          <a:bodyPr>
            <a:normAutofit/>
          </a:bodyPr>
          <a:lstStyle/>
          <a:p>
            <a:pPr algn="ctr"/>
            <a:r>
              <a:rPr lang="nl-NL" sz="2800" dirty="0">
                <a:solidFill>
                  <a:srgbClr val="663366"/>
                </a:solidFill>
              </a:rPr>
              <a:t>Eigen stem jeugdigen. Wat werkt</a:t>
            </a:r>
          </a:p>
        </p:txBody>
      </p:sp>
    </p:spTree>
    <p:extLst>
      <p:ext uri="{BB962C8B-B14F-4D97-AF65-F5344CB8AC3E}">
        <p14:creationId xmlns:p14="http://schemas.microsoft.com/office/powerpoint/2010/main" val="320797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959FDA-CEAC-839D-3BD3-14FA21E734E5}"/>
              </a:ext>
            </a:extLst>
          </p:cNvPr>
          <p:cNvSpPr>
            <a:spLocks noGrp="1"/>
          </p:cNvSpPr>
          <p:nvPr>
            <p:ph type="title"/>
          </p:nvPr>
        </p:nvSpPr>
        <p:spPr>
          <a:xfrm>
            <a:off x="212400" y="206375"/>
            <a:ext cx="8722800" cy="857250"/>
          </a:xfrm>
        </p:spPr>
        <p:txBody>
          <a:bodyPr anchor="ctr">
            <a:normAutofit/>
          </a:bodyPr>
          <a:lstStyle/>
          <a:p>
            <a:pPr algn="ctr"/>
            <a:r>
              <a:rPr lang="nl-NL" dirty="0"/>
              <a:t>Tot slot. ‘Passende’ regie</a:t>
            </a:r>
          </a:p>
        </p:txBody>
      </p:sp>
      <p:sp>
        <p:nvSpPr>
          <p:cNvPr id="10" name="Content Placeholder 2">
            <a:extLst>
              <a:ext uri="{FF2B5EF4-FFF2-40B4-BE49-F238E27FC236}">
                <a16:creationId xmlns:a16="http://schemas.microsoft.com/office/drawing/2014/main" id="{63889928-2590-1A8B-5048-6EE58B051914}"/>
              </a:ext>
            </a:extLst>
          </p:cNvPr>
          <p:cNvSpPr>
            <a:spLocks noGrp="1"/>
          </p:cNvSpPr>
          <p:nvPr>
            <p:ph sz="half" idx="1"/>
          </p:nvPr>
        </p:nvSpPr>
        <p:spPr>
          <a:xfrm>
            <a:off x="212400" y="1200151"/>
            <a:ext cx="4202168" cy="2894954"/>
          </a:xfrm>
        </p:spPr>
        <p:txBody>
          <a:bodyPr/>
          <a:lstStyle/>
          <a:p>
            <a:endParaRPr lang="en-US" dirty="0"/>
          </a:p>
        </p:txBody>
      </p:sp>
      <p:pic>
        <p:nvPicPr>
          <p:cNvPr id="5" name="Tijdelijke aanduiding voor inhoud 4">
            <a:extLst>
              <a:ext uri="{FF2B5EF4-FFF2-40B4-BE49-F238E27FC236}">
                <a16:creationId xmlns:a16="http://schemas.microsoft.com/office/drawing/2014/main" id="{BB0C7F20-ADCC-31F2-03C5-13BD095DA0F6}"/>
              </a:ext>
            </a:extLst>
          </p:cNvPr>
          <p:cNvPicPr>
            <a:picLocks noGrp="1" noChangeAspect="1"/>
          </p:cNvPicPr>
          <p:nvPr>
            <p:ph sz="half" idx="2"/>
          </p:nvPr>
        </p:nvPicPr>
        <p:blipFill>
          <a:blip r:embed="rId3"/>
          <a:stretch>
            <a:fillRect/>
          </a:stretch>
        </p:blipFill>
        <p:spPr>
          <a:xfrm>
            <a:off x="1965823" y="1200151"/>
            <a:ext cx="4897490" cy="3438525"/>
          </a:xfrm>
          <a:noFill/>
        </p:spPr>
      </p:pic>
    </p:spTree>
    <p:extLst>
      <p:ext uri="{BB962C8B-B14F-4D97-AF65-F5344CB8AC3E}">
        <p14:creationId xmlns:p14="http://schemas.microsoft.com/office/powerpoint/2010/main" val="3992373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729" y="231354"/>
            <a:ext cx="8823668" cy="859316"/>
          </a:xfrm>
        </p:spPr>
        <p:txBody>
          <a:bodyPr>
            <a:normAutofit/>
          </a:bodyPr>
          <a:lstStyle/>
          <a:p>
            <a:pPr algn="ctr"/>
            <a:r>
              <a:rPr lang="nl-NL" dirty="0"/>
              <a:t>Inleiding </a:t>
            </a:r>
          </a:p>
        </p:txBody>
      </p:sp>
      <p:sp>
        <p:nvSpPr>
          <p:cNvPr id="3" name="Tijdelijke aanduiding voor inhoud 2"/>
          <p:cNvSpPr>
            <a:spLocks noGrp="1"/>
          </p:cNvSpPr>
          <p:nvPr>
            <p:ph idx="1"/>
          </p:nvPr>
        </p:nvSpPr>
        <p:spPr>
          <a:xfrm>
            <a:off x="605928" y="1090670"/>
            <a:ext cx="8141465" cy="4052830"/>
          </a:xfrm>
        </p:spPr>
        <p:txBody>
          <a:bodyPr>
            <a:normAutofit fontScale="70000" lnSpcReduction="20000"/>
          </a:bodyPr>
          <a:lstStyle/>
          <a:p>
            <a:pPr marL="0" indent="0">
              <a:buNone/>
            </a:pPr>
            <a:r>
              <a:rPr lang="nl-NL" i="1" dirty="0">
                <a:solidFill>
                  <a:srgbClr val="002060"/>
                </a:solidFill>
              </a:rPr>
              <a:t>“Er werden doelen voor mij opgesteld. Ze vroegen wel of ik het ermee eens was, maar het zei me allemaal niet zoveel” </a:t>
            </a:r>
            <a:r>
              <a:rPr lang="nl-NL" dirty="0">
                <a:solidFill>
                  <a:srgbClr val="002060"/>
                </a:solidFill>
              </a:rPr>
              <a:t>(jeugdige)</a:t>
            </a:r>
            <a:r>
              <a:rPr lang="nl-NL" i="1" dirty="0">
                <a:solidFill>
                  <a:srgbClr val="002060"/>
                </a:solidFill>
              </a:rPr>
              <a:t> </a:t>
            </a:r>
          </a:p>
          <a:p>
            <a:endParaRPr lang="nl-NL" i="1" dirty="0">
              <a:solidFill>
                <a:srgbClr val="002060"/>
              </a:solidFill>
            </a:endParaRPr>
          </a:p>
          <a:p>
            <a:pPr marL="0" indent="0">
              <a:buNone/>
            </a:pPr>
            <a:r>
              <a:rPr lang="nl-NL" i="1" dirty="0">
                <a:solidFill>
                  <a:srgbClr val="002060"/>
                </a:solidFill>
              </a:rPr>
              <a:t>“Als ouder ben je toch de ervaringsdeskundige. De hulpverlener kan handvatten geven, maar jij moet het doen”</a:t>
            </a:r>
            <a:r>
              <a:rPr lang="nl-NL" dirty="0">
                <a:solidFill>
                  <a:srgbClr val="002060"/>
                </a:solidFill>
              </a:rPr>
              <a:t> (ouder)</a:t>
            </a:r>
            <a:r>
              <a:rPr lang="nl-NL" i="1" dirty="0">
                <a:solidFill>
                  <a:srgbClr val="002060"/>
                </a:solidFill>
              </a:rPr>
              <a:t> </a:t>
            </a:r>
          </a:p>
          <a:p>
            <a:endParaRPr lang="nl-NL" i="1" dirty="0">
              <a:solidFill>
                <a:srgbClr val="002060"/>
              </a:solidFill>
            </a:endParaRPr>
          </a:p>
          <a:p>
            <a:pPr marL="0" indent="0">
              <a:buNone/>
            </a:pPr>
            <a:r>
              <a:rPr lang="nl-NL" i="1" dirty="0">
                <a:solidFill>
                  <a:srgbClr val="002060"/>
                </a:solidFill>
              </a:rPr>
              <a:t>‘’Wat mij altijd het meeste raakt zijn de verhalen van ouders die tegen muren aanlopen in het web van de bureaucratie en hulpverlening. Het geeft mij energie om hen weer de juiste weg te wijzen. Ik weet hoe het voelt als je kind ongelukkig is en mensen niet naar je lijken te luisteren. Dat is echt heel erg’’</a:t>
            </a:r>
            <a:r>
              <a:rPr lang="nl-NL" dirty="0">
                <a:solidFill>
                  <a:srgbClr val="002060"/>
                </a:solidFill>
              </a:rPr>
              <a:t> (jongerenwerker)</a:t>
            </a:r>
          </a:p>
          <a:p>
            <a:pPr marL="0" indent="0">
              <a:buNone/>
            </a:pPr>
            <a:r>
              <a:rPr lang="nl-NL" i="1" dirty="0">
                <a:solidFill>
                  <a:srgbClr val="002060"/>
                </a:solidFill>
              </a:rPr>
              <a:t> </a:t>
            </a:r>
          </a:p>
          <a:p>
            <a:pPr marL="0" indent="0">
              <a:buNone/>
            </a:pPr>
            <a:r>
              <a:rPr lang="nl-NL" i="1" dirty="0">
                <a:solidFill>
                  <a:srgbClr val="002060"/>
                </a:solidFill>
              </a:rPr>
              <a:t>“Ik probeer alles eruit te halen wat erin zit, maar ik heb ouders die hun kind maar moeilijk kunnen ondersteunen. Als het kind  dan last heeft van </a:t>
            </a:r>
            <a:r>
              <a:rPr lang="nl-NL" i="1" dirty="0" err="1">
                <a:solidFill>
                  <a:srgbClr val="002060"/>
                </a:solidFill>
              </a:rPr>
              <a:t>adhd</a:t>
            </a:r>
            <a:r>
              <a:rPr lang="nl-NL" i="1" dirty="0">
                <a:solidFill>
                  <a:srgbClr val="002060"/>
                </a:solidFill>
              </a:rPr>
              <a:t> of autistisch is, vind ik dat moeilijk. Wat hoort nog bij mij als leraar, wat ligt bij andere hulpverlenende instanties? Ik heb de neiging om het toch maar steeds zelf op te pakken en ouders aan te sturen”</a:t>
            </a:r>
            <a:r>
              <a:rPr lang="nl-NL" dirty="0">
                <a:solidFill>
                  <a:srgbClr val="002060"/>
                </a:solidFill>
              </a:rPr>
              <a:t> (leraar)</a:t>
            </a:r>
          </a:p>
          <a:p>
            <a:endParaRPr lang="nl-NL" dirty="0"/>
          </a:p>
          <a:p>
            <a:endParaRPr lang="nl-NL" dirty="0"/>
          </a:p>
        </p:txBody>
      </p:sp>
    </p:spTree>
    <p:extLst>
      <p:ext uri="{BB962C8B-B14F-4D97-AF65-F5344CB8AC3E}">
        <p14:creationId xmlns:p14="http://schemas.microsoft.com/office/powerpoint/2010/main" val="2051972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Het consortium</a:t>
            </a:r>
          </a:p>
        </p:txBody>
      </p:sp>
      <p:pic>
        <p:nvPicPr>
          <p:cNvPr id="3" name="Tijdelijke aanduiding voor inhoud 2"/>
          <p:cNvPicPr>
            <a:picLocks noGrp="1" noChangeAspect="1"/>
          </p:cNvPicPr>
          <p:nvPr>
            <p:ph sz="half" idx="2"/>
          </p:nvPr>
        </p:nvPicPr>
        <p:blipFill>
          <a:blip r:embed="rId3"/>
          <a:stretch>
            <a:fillRect/>
          </a:stretch>
        </p:blipFill>
        <p:spPr>
          <a:xfrm>
            <a:off x="5619750" y="2272521"/>
            <a:ext cx="2036826" cy="690135"/>
          </a:xfrm>
          <a:prstGeom prst="rect">
            <a:avLst/>
          </a:prstGeom>
        </p:spPr>
      </p:pic>
      <p:pic>
        <p:nvPicPr>
          <p:cNvPr id="5" name="Tijdelijke aanduiding voor inhoud 4"/>
          <p:cNvPicPr>
            <a:picLocks noGrp="1" noChangeAspect="1"/>
          </p:cNvPicPr>
          <p:nvPr>
            <p:ph sz="half" idx="1"/>
          </p:nvPr>
        </p:nvPicPr>
        <p:blipFill>
          <a:blip r:embed="rId4"/>
          <a:stretch>
            <a:fillRect/>
          </a:stretch>
        </p:blipFill>
        <p:spPr>
          <a:xfrm>
            <a:off x="619656" y="1200150"/>
            <a:ext cx="3705601" cy="3067050"/>
          </a:xfrm>
          <a:prstGeom prst="rect">
            <a:avLst/>
          </a:prstGeom>
        </p:spPr>
      </p:pic>
      <p:pic>
        <p:nvPicPr>
          <p:cNvPr id="6" name="Afbeelding 5"/>
          <p:cNvPicPr>
            <a:picLocks noChangeAspect="1"/>
          </p:cNvPicPr>
          <p:nvPr/>
        </p:nvPicPr>
        <p:blipFill>
          <a:blip r:embed="rId5"/>
          <a:stretch>
            <a:fillRect/>
          </a:stretch>
        </p:blipFill>
        <p:spPr>
          <a:xfrm>
            <a:off x="5619750" y="3309288"/>
            <a:ext cx="2036826" cy="747157"/>
          </a:xfrm>
          <a:prstGeom prst="rect">
            <a:avLst/>
          </a:prstGeom>
        </p:spPr>
      </p:pic>
      <p:pic>
        <p:nvPicPr>
          <p:cNvPr id="7" name="Afbeelding 6"/>
          <p:cNvPicPr>
            <a:picLocks noChangeAspect="1"/>
          </p:cNvPicPr>
          <p:nvPr/>
        </p:nvPicPr>
        <p:blipFill>
          <a:blip r:embed="rId6"/>
          <a:stretch>
            <a:fillRect/>
          </a:stretch>
        </p:blipFill>
        <p:spPr>
          <a:xfrm>
            <a:off x="5566457" y="1094484"/>
            <a:ext cx="822151" cy="831852"/>
          </a:xfrm>
          <a:prstGeom prst="rect">
            <a:avLst/>
          </a:prstGeom>
        </p:spPr>
      </p:pic>
      <p:pic>
        <p:nvPicPr>
          <p:cNvPr id="8" name="Afbeelding 7">
            <a:extLst>
              <a:ext uri="{FF2B5EF4-FFF2-40B4-BE49-F238E27FC236}">
                <a16:creationId xmlns:a16="http://schemas.microsoft.com/office/drawing/2014/main" id="{C8C0694A-0FCA-7A34-C5FF-361BCE5AEAED}"/>
              </a:ext>
            </a:extLst>
          </p:cNvPr>
          <p:cNvPicPr>
            <a:picLocks noChangeAspect="1"/>
          </p:cNvPicPr>
          <p:nvPr/>
        </p:nvPicPr>
        <p:blipFill>
          <a:blip r:embed="rId7"/>
          <a:stretch>
            <a:fillRect/>
          </a:stretch>
        </p:blipFill>
        <p:spPr>
          <a:xfrm>
            <a:off x="3769330" y="3070196"/>
            <a:ext cx="1203173" cy="478184"/>
          </a:xfrm>
          <a:prstGeom prst="rect">
            <a:avLst/>
          </a:prstGeom>
        </p:spPr>
      </p:pic>
    </p:spTree>
    <p:extLst>
      <p:ext uri="{BB962C8B-B14F-4D97-AF65-F5344CB8AC3E}">
        <p14:creationId xmlns:p14="http://schemas.microsoft.com/office/powerpoint/2010/main" val="138190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Praktijkvraagstuk</a:t>
            </a:r>
          </a:p>
        </p:txBody>
      </p:sp>
      <p:sp>
        <p:nvSpPr>
          <p:cNvPr id="4" name="Tijdelijke aanduiding voor inhoud 3"/>
          <p:cNvSpPr>
            <a:spLocks noGrp="1"/>
          </p:cNvSpPr>
          <p:nvPr>
            <p:ph sz="half" idx="2"/>
          </p:nvPr>
        </p:nvSpPr>
        <p:spPr>
          <a:xfrm>
            <a:off x="4495799" y="1200150"/>
            <a:ext cx="4435801" cy="3635321"/>
          </a:xfrm>
        </p:spPr>
        <p:txBody>
          <a:bodyPr>
            <a:normAutofit lnSpcReduction="10000"/>
          </a:bodyPr>
          <a:lstStyle/>
          <a:p>
            <a:r>
              <a:rPr lang="nl-NL" dirty="0">
                <a:solidFill>
                  <a:srgbClr val="002060"/>
                </a:solidFill>
              </a:rPr>
              <a:t>Bewust van belang verregaande samenwerking met ouders, maar hoe aan te sluiten bij mogelijkheden van ouders?</a:t>
            </a:r>
          </a:p>
          <a:p>
            <a:r>
              <a:rPr lang="nl-NL" dirty="0">
                <a:solidFill>
                  <a:srgbClr val="002060"/>
                </a:solidFill>
              </a:rPr>
              <a:t>Eigen regie bij kwetsbare ouders moeilijk</a:t>
            </a:r>
          </a:p>
          <a:p>
            <a:r>
              <a:rPr lang="nl-NL" dirty="0">
                <a:solidFill>
                  <a:srgbClr val="002060"/>
                </a:solidFill>
              </a:rPr>
              <a:t>Beter luisteren naar stem van jeugdigen en leerlingen bij behandelplannen en zorgplannen</a:t>
            </a:r>
          </a:p>
          <a:p>
            <a:r>
              <a:rPr lang="nl-NL" dirty="0">
                <a:solidFill>
                  <a:srgbClr val="002060"/>
                </a:solidFill>
              </a:rPr>
              <a:t>Kennis en ervaringen delen met professionals uit verschillende domeinen</a:t>
            </a:r>
          </a:p>
        </p:txBody>
      </p:sp>
      <p:pic>
        <p:nvPicPr>
          <p:cNvPr id="5" name="Tijdelijke aanduiding voor inhoud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725" y="1482954"/>
            <a:ext cx="4283075" cy="2329992"/>
          </a:xfrm>
        </p:spPr>
      </p:pic>
    </p:spTree>
    <p:extLst>
      <p:ext uri="{BB962C8B-B14F-4D97-AF65-F5344CB8AC3E}">
        <p14:creationId xmlns:p14="http://schemas.microsoft.com/office/powerpoint/2010/main" val="2046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2C3E5DE-3190-AC57-74A9-378BFA32032D}"/>
              </a:ext>
            </a:extLst>
          </p:cNvPr>
          <p:cNvPicPr>
            <a:picLocks noGrp="1" noChangeAspect="1"/>
          </p:cNvPicPr>
          <p:nvPr>
            <p:ph sz="half" idx="2"/>
          </p:nvPr>
        </p:nvPicPr>
        <p:blipFill>
          <a:blip r:embed="rId3"/>
          <a:stretch>
            <a:fillRect/>
          </a:stretch>
        </p:blipFill>
        <p:spPr>
          <a:xfrm>
            <a:off x="1933575" y="981075"/>
            <a:ext cx="5867400" cy="3829050"/>
          </a:xfrm>
        </p:spPr>
      </p:pic>
      <p:sp>
        <p:nvSpPr>
          <p:cNvPr id="2" name="Titel 1"/>
          <p:cNvSpPr>
            <a:spLocks noGrp="1"/>
          </p:cNvSpPr>
          <p:nvPr>
            <p:ph type="title"/>
          </p:nvPr>
        </p:nvSpPr>
        <p:spPr/>
        <p:txBody>
          <a:bodyPr>
            <a:normAutofit/>
          </a:bodyPr>
          <a:lstStyle/>
          <a:p>
            <a:pPr algn="ctr"/>
            <a:r>
              <a:rPr lang="nl-NL" dirty="0"/>
              <a:t>Inspiratie: P.I. de Hondsberg </a:t>
            </a:r>
          </a:p>
        </p:txBody>
      </p:sp>
      <p:sp>
        <p:nvSpPr>
          <p:cNvPr id="8" name="Tijdelijke aanduiding voor inhoud 7">
            <a:extLst>
              <a:ext uri="{FF2B5EF4-FFF2-40B4-BE49-F238E27FC236}">
                <a16:creationId xmlns:a16="http://schemas.microsoft.com/office/drawing/2014/main" id="{C958F4E7-5FA9-9F53-F993-E1BB242B870B}"/>
              </a:ext>
            </a:extLst>
          </p:cNvPr>
          <p:cNvSpPr>
            <a:spLocks noGrp="1"/>
          </p:cNvSpPr>
          <p:nvPr>
            <p:ph sz="half" idx="1"/>
          </p:nvPr>
        </p:nvSpPr>
        <p:spPr>
          <a:xfrm>
            <a:off x="2057400" y="3237853"/>
            <a:ext cx="2439000" cy="857251"/>
          </a:xfrm>
        </p:spPr>
        <p:txBody>
          <a:bodyPr>
            <a:normAutofit fontScale="77500" lnSpcReduction="20000"/>
          </a:bodyPr>
          <a:lstStyle/>
          <a:p>
            <a:pPr marL="0" indent="0">
              <a:buNone/>
            </a:pPr>
            <a:r>
              <a:rPr lang="nl-NL" dirty="0">
                <a:hlinkClick r:id="rId4"/>
              </a:rPr>
              <a:t>educatief-partnerschap.nl/_userdata/files/RAAK4(1).mp4</a:t>
            </a:r>
            <a:endParaRPr lang="nl-NL" dirty="0"/>
          </a:p>
        </p:txBody>
      </p:sp>
    </p:spTree>
    <p:extLst>
      <p:ext uri="{BB962C8B-B14F-4D97-AF65-F5344CB8AC3E}">
        <p14:creationId xmlns:p14="http://schemas.microsoft.com/office/powerpoint/2010/main" val="14226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0" y="896646"/>
            <a:ext cx="8722799" cy="3826274"/>
          </a:xfrm>
        </p:spPr>
        <p:txBody>
          <a:bodyPr vert="horz" lIns="91440" tIns="45720" rIns="91440" bIns="45720" rtlCol="0" anchor="t">
            <a:normAutofit lnSpcReduction="10000"/>
          </a:bodyPr>
          <a:lstStyle/>
          <a:p>
            <a:pPr marL="0" indent="0">
              <a:buNone/>
            </a:pPr>
            <a:endParaRPr lang="nl-NL" sz="2000" dirty="0">
              <a:solidFill>
                <a:srgbClr val="002060"/>
              </a:solidFill>
            </a:endParaRPr>
          </a:p>
          <a:p>
            <a:r>
              <a:rPr lang="nl-NL" dirty="0">
                <a:solidFill>
                  <a:srgbClr val="002060"/>
                </a:solidFill>
              </a:rPr>
              <a:t>Wanneer huis, school en hulp goed met elkaar verbonden zijn, heeft dit een positief effect op het welzijn en de psychosociale ontwikkeling van kinderen; op het functioneren van ouders</a:t>
            </a:r>
            <a:r>
              <a:rPr lang="en-US" dirty="0">
                <a:solidFill>
                  <a:srgbClr val="002060"/>
                </a:solidFill>
              </a:rPr>
              <a:t> </a:t>
            </a:r>
            <a:r>
              <a:rPr lang="en-US" sz="1400" dirty="0">
                <a:solidFill>
                  <a:srgbClr val="002060"/>
                </a:solidFill>
              </a:rPr>
              <a:t>(De </a:t>
            </a:r>
            <a:r>
              <a:rPr lang="en-US" sz="1400" dirty="0" err="1">
                <a:solidFill>
                  <a:srgbClr val="002060"/>
                </a:solidFill>
              </a:rPr>
              <a:t>Greef</a:t>
            </a:r>
            <a:r>
              <a:rPr lang="en-US" sz="1400" dirty="0">
                <a:solidFill>
                  <a:srgbClr val="002060"/>
                </a:solidFill>
              </a:rPr>
              <a:t> et al., 2019) </a:t>
            </a:r>
            <a:r>
              <a:rPr lang="en-US" dirty="0">
                <a:solidFill>
                  <a:srgbClr val="002060"/>
                </a:solidFill>
              </a:rPr>
              <a:t>en </a:t>
            </a:r>
            <a:r>
              <a:rPr lang="en-US" dirty="0" err="1">
                <a:solidFill>
                  <a:srgbClr val="002060"/>
                </a:solidFill>
              </a:rPr>
              <a:t>hun</a:t>
            </a:r>
            <a:r>
              <a:rPr lang="en-US" dirty="0">
                <a:solidFill>
                  <a:srgbClr val="002060"/>
                </a:solidFill>
              </a:rPr>
              <a:t> </a:t>
            </a:r>
            <a:r>
              <a:rPr lang="en-US" dirty="0" err="1">
                <a:solidFill>
                  <a:srgbClr val="002060"/>
                </a:solidFill>
              </a:rPr>
              <a:t>gevoel</a:t>
            </a:r>
            <a:r>
              <a:rPr lang="en-US" dirty="0">
                <a:solidFill>
                  <a:srgbClr val="002060"/>
                </a:solidFill>
              </a:rPr>
              <a:t> van eigen </a:t>
            </a:r>
            <a:r>
              <a:rPr lang="en-US" dirty="0" err="1">
                <a:solidFill>
                  <a:srgbClr val="002060"/>
                </a:solidFill>
              </a:rPr>
              <a:t>effectiviteit</a:t>
            </a:r>
            <a:r>
              <a:rPr lang="en-US" dirty="0">
                <a:solidFill>
                  <a:srgbClr val="002060"/>
                </a:solidFill>
              </a:rPr>
              <a:t> - ‘</a:t>
            </a:r>
            <a:r>
              <a:rPr lang="en-US" i="1" dirty="0">
                <a:solidFill>
                  <a:srgbClr val="002060"/>
                </a:solidFill>
              </a:rPr>
              <a:t>self-efficacy</a:t>
            </a:r>
            <a:r>
              <a:rPr lang="en-US" dirty="0">
                <a:solidFill>
                  <a:srgbClr val="002060"/>
                </a:solidFill>
              </a:rPr>
              <a:t>’</a:t>
            </a:r>
            <a:r>
              <a:rPr lang="en-US" sz="2000" dirty="0">
                <a:solidFill>
                  <a:srgbClr val="002060"/>
                </a:solidFill>
              </a:rPr>
              <a:t> </a:t>
            </a:r>
            <a:r>
              <a:rPr lang="en-US" sz="1400" dirty="0">
                <a:solidFill>
                  <a:srgbClr val="002060"/>
                </a:solidFill>
              </a:rPr>
              <a:t>(Hoover-</a:t>
            </a:r>
            <a:r>
              <a:rPr lang="en-US" sz="1400" dirty="0" err="1">
                <a:solidFill>
                  <a:srgbClr val="002060"/>
                </a:solidFill>
              </a:rPr>
              <a:t>Demsey</a:t>
            </a:r>
            <a:r>
              <a:rPr lang="en-US" sz="1400" dirty="0">
                <a:solidFill>
                  <a:srgbClr val="002060"/>
                </a:solidFill>
              </a:rPr>
              <a:t> et al., 2005)</a:t>
            </a:r>
            <a:endParaRPr lang="nl-NL" sz="1400" dirty="0">
              <a:solidFill>
                <a:srgbClr val="002060"/>
              </a:solidFill>
            </a:endParaRPr>
          </a:p>
          <a:p>
            <a:pPr marL="385445" indent="-385445"/>
            <a:r>
              <a:rPr lang="nl-NL" dirty="0">
                <a:solidFill>
                  <a:srgbClr val="002060"/>
                </a:solidFill>
              </a:rPr>
              <a:t>Partnerschap tussen ouders en leraren leidt tot gecoördineerde inspanningen thuis en op school; bevordert motivatie, welzijn, zelfvertrouwen, leerprestaties; positief effect op gedragsproblemen</a:t>
            </a:r>
            <a:r>
              <a:rPr lang="en-US" dirty="0">
                <a:solidFill>
                  <a:srgbClr val="002060"/>
                </a:solidFill>
              </a:rPr>
              <a:t> </a:t>
            </a:r>
            <a:r>
              <a:rPr lang="en-US" sz="1400" dirty="0">
                <a:solidFill>
                  <a:srgbClr val="002060"/>
                </a:solidFill>
              </a:rPr>
              <a:t>(Leenders et al, 2018; 2020; Bakker et al., 2013; Kim et al., 2013)</a:t>
            </a: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p:txBody>
          <a:bodyPr>
            <a:normAutofit/>
          </a:bodyPr>
          <a:lstStyle/>
          <a:p>
            <a:pPr algn="ctr"/>
            <a:r>
              <a:rPr lang="nl-NL" sz="2400" dirty="0">
                <a:solidFill>
                  <a:srgbClr val="663366"/>
                </a:solidFill>
              </a:rPr>
              <a:t>Waarom aandacht voor partnerschap ouders-kinderen- professionals?</a:t>
            </a:r>
          </a:p>
        </p:txBody>
      </p:sp>
    </p:spTree>
    <p:extLst>
      <p:ext uri="{BB962C8B-B14F-4D97-AF65-F5344CB8AC3E}">
        <p14:creationId xmlns:p14="http://schemas.microsoft.com/office/powerpoint/2010/main" val="108783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08800" y="1063624"/>
            <a:ext cx="8726399" cy="3659295"/>
          </a:xfrm>
        </p:spPr>
        <p:txBody>
          <a:bodyPr vert="horz" lIns="91440" tIns="45720" rIns="91440" bIns="45720" rtlCol="0" anchor="t">
            <a:normAutofit lnSpcReduction="10000"/>
          </a:bodyPr>
          <a:lstStyle/>
          <a:p>
            <a:r>
              <a:rPr lang="nl-NL" sz="2000" dirty="0">
                <a:solidFill>
                  <a:srgbClr val="002060"/>
                </a:solidFill>
              </a:rPr>
              <a:t>Gevoelens van regie op de opvoeding hangen samen met positief psychologisch functioneren van ouders en kinderen, bevordert opvoedingscompetenties en tevredenheid met het ouderschap </a:t>
            </a:r>
            <a:r>
              <a:rPr lang="nl-NL" sz="1400" dirty="0">
                <a:solidFill>
                  <a:srgbClr val="002060"/>
                </a:solidFill>
              </a:rPr>
              <a:t>(Jones &amp; </a:t>
            </a:r>
            <a:r>
              <a:rPr lang="nl-NL" sz="1400" dirty="0" err="1">
                <a:solidFill>
                  <a:srgbClr val="002060"/>
                </a:solidFill>
              </a:rPr>
              <a:t>Prinz</a:t>
            </a:r>
            <a:r>
              <a:rPr lang="nl-NL" sz="1400" dirty="0">
                <a:solidFill>
                  <a:srgbClr val="002060"/>
                </a:solidFill>
              </a:rPr>
              <a:t>, 2005). </a:t>
            </a:r>
          </a:p>
          <a:p>
            <a:r>
              <a:rPr lang="nl-NL" sz="2000" dirty="0">
                <a:solidFill>
                  <a:srgbClr val="002060"/>
                </a:solidFill>
              </a:rPr>
              <a:t>Het ondersteunen van de regie van ouders kan dienen als een potentieel mechanisme waarmee het welzijn van ouders en kinderen in kwetsbare gezinnen kan worden verbeterd </a:t>
            </a:r>
            <a:r>
              <a:rPr lang="en-US" sz="1400" dirty="0">
                <a:solidFill>
                  <a:srgbClr val="002060"/>
                </a:solidFill>
              </a:rPr>
              <a:t>(Ibid, 2005). </a:t>
            </a:r>
          </a:p>
          <a:p>
            <a:endParaRPr lang="en-US" sz="1400" dirty="0">
              <a:solidFill>
                <a:srgbClr val="002060"/>
              </a:solidFill>
            </a:endParaRPr>
          </a:p>
          <a:p>
            <a:pPr marL="0" indent="0">
              <a:buNone/>
            </a:pPr>
            <a:endParaRPr lang="en-US" sz="1400" dirty="0">
              <a:solidFill>
                <a:srgbClr val="002060"/>
              </a:solidFill>
            </a:endParaRPr>
          </a:p>
          <a:p>
            <a:r>
              <a:rPr lang="nl-NL" sz="2000" dirty="0">
                <a:solidFill>
                  <a:srgbClr val="002060"/>
                </a:solidFill>
              </a:rPr>
              <a:t>Ouders moeten geholpen worden om (weer) regie te krijgen over de opvoeding van hun kinderen </a:t>
            </a:r>
            <a:r>
              <a:rPr lang="nl-NL" sz="1400" dirty="0">
                <a:solidFill>
                  <a:srgbClr val="002060"/>
                </a:solidFill>
              </a:rPr>
              <a:t>(</a:t>
            </a:r>
            <a:r>
              <a:rPr lang="nl-NL" sz="1400" dirty="0" err="1">
                <a:solidFill>
                  <a:srgbClr val="002060"/>
                </a:solidFill>
              </a:rPr>
              <a:t>Weiss</a:t>
            </a:r>
            <a:r>
              <a:rPr lang="nl-NL" sz="1400" dirty="0">
                <a:solidFill>
                  <a:srgbClr val="002060"/>
                </a:solidFill>
              </a:rPr>
              <a:t> et al., 2012)</a:t>
            </a:r>
          </a:p>
          <a:p>
            <a:r>
              <a:rPr lang="nl-NL" sz="2000" dirty="0">
                <a:solidFill>
                  <a:srgbClr val="002060"/>
                </a:solidFill>
              </a:rPr>
              <a:t>Jeugdigen moeten inspraak hebben in hoe ze opgroeien </a:t>
            </a:r>
            <a:r>
              <a:rPr lang="en-US" sz="1400" dirty="0">
                <a:solidFill>
                  <a:srgbClr val="002060"/>
                </a:solidFill>
              </a:rPr>
              <a:t>(</a:t>
            </a:r>
            <a:r>
              <a:rPr lang="en-US" sz="1400" dirty="0" err="1">
                <a:solidFill>
                  <a:srgbClr val="002060"/>
                </a:solidFill>
              </a:rPr>
              <a:t>Boomkens</a:t>
            </a:r>
            <a:r>
              <a:rPr lang="en-US" sz="1400" dirty="0">
                <a:solidFill>
                  <a:srgbClr val="002060"/>
                </a:solidFill>
              </a:rPr>
              <a:t> et al., 2018). </a:t>
            </a:r>
          </a:p>
          <a:p>
            <a:pPr marL="0" indent="0">
              <a:buNone/>
            </a:pPr>
            <a:endParaRPr lang="nl-NL" sz="2000" dirty="0">
              <a:solidFill>
                <a:srgbClr val="002060"/>
              </a:solidFill>
            </a:endParaRP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p:txBody>
          <a:bodyPr>
            <a:normAutofit/>
          </a:bodyPr>
          <a:lstStyle/>
          <a:p>
            <a:pPr algn="ctr"/>
            <a:r>
              <a:rPr lang="nl-NL" sz="2400" dirty="0">
                <a:solidFill>
                  <a:srgbClr val="663366"/>
                </a:solidFill>
              </a:rPr>
              <a:t>Waarom aandacht voor versterken eigen regie op opvoeden en opgroeien?</a:t>
            </a:r>
          </a:p>
        </p:txBody>
      </p:sp>
      <p:sp>
        <p:nvSpPr>
          <p:cNvPr id="4" name="Pijl: omlaag 3">
            <a:extLst>
              <a:ext uri="{FF2B5EF4-FFF2-40B4-BE49-F238E27FC236}">
                <a16:creationId xmlns:a16="http://schemas.microsoft.com/office/drawing/2014/main" id="{57D70278-F0CD-5BA8-4A5C-A23544059393}"/>
              </a:ext>
            </a:extLst>
          </p:cNvPr>
          <p:cNvSpPr/>
          <p:nvPr/>
        </p:nvSpPr>
        <p:spPr>
          <a:xfrm>
            <a:off x="2583402" y="2987337"/>
            <a:ext cx="484632" cy="5726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Pijl: omlaag 4">
            <a:extLst>
              <a:ext uri="{FF2B5EF4-FFF2-40B4-BE49-F238E27FC236}">
                <a16:creationId xmlns:a16="http://schemas.microsoft.com/office/drawing/2014/main" id="{4A16744D-A77C-AC42-7A55-F9E02CFB7912}"/>
              </a:ext>
            </a:extLst>
          </p:cNvPr>
          <p:cNvSpPr/>
          <p:nvPr/>
        </p:nvSpPr>
        <p:spPr>
          <a:xfrm>
            <a:off x="3876566" y="2987337"/>
            <a:ext cx="484632" cy="5726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Pijl: omlaag 5">
            <a:extLst>
              <a:ext uri="{FF2B5EF4-FFF2-40B4-BE49-F238E27FC236}">
                <a16:creationId xmlns:a16="http://schemas.microsoft.com/office/drawing/2014/main" id="{E1AA5198-AF71-F718-3AAE-17BC4B38D36E}"/>
              </a:ext>
            </a:extLst>
          </p:cNvPr>
          <p:cNvSpPr/>
          <p:nvPr/>
        </p:nvSpPr>
        <p:spPr>
          <a:xfrm>
            <a:off x="5200320" y="2987337"/>
            <a:ext cx="484632" cy="5370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76435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C91CED4-E853-1564-29FE-9E50B7AB137E}"/>
              </a:ext>
            </a:extLst>
          </p:cNvPr>
          <p:cNvSpPr>
            <a:spLocks noGrp="1"/>
          </p:cNvSpPr>
          <p:nvPr>
            <p:ph type="title"/>
          </p:nvPr>
        </p:nvSpPr>
        <p:spPr>
          <a:xfrm>
            <a:off x="212400" y="206375"/>
            <a:ext cx="8722800" cy="857250"/>
          </a:xfrm>
        </p:spPr>
        <p:txBody>
          <a:bodyPr>
            <a:normAutofit fontScale="90000"/>
          </a:bodyPr>
          <a:lstStyle/>
          <a:p>
            <a:r>
              <a:rPr lang="en-US" dirty="0"/>
              <a:t>Eigen regie op </a:t>
            </a:r>
            <a:r>
              <a:rPr lang="en-US" dirty="0" err="1"/>
              <a:t>opvoeden</a:t>
            </a:r>
            <a:r>
              <a:rPr lang="en-US" dirty="0"/>
              <a:t> en </a:t>
            </a:r>
            <a:r>
              <a:rPr lang="en-US" dirty="0" err="1"/>
              <a:t>opgroeien</a:t>
            </a:r>
            <a:r>
              <a:rPr lang="en-US" dirty="0"/>
              <a:t>, hoe zit </a:t>
            </a:r>
            <a:r>
              <a:rPr lang="en-US" dirty="0" err="1"/>
              <a:t>dat</a:t>
            </a:r>
            <a:r>
              <a:rPr lang="en-US" dirty="0"/>
              <a:t>?</a:t>
            </a:r>
          </a:p>
        </p:txBody>
      </p:sp>
      <p:sp>
        <p:nvSpPr>
          <p:cNvPr id="12" name="Content Placeholder 2">
            <a:extLst>
              <a:ext uri="{FF2B5EF4-FFF2-40B4-BE49-F238E27FC236}">
                <a16:creationId xmlns:a16="http://schemas.microsoft.com/office/drawing/2014/main" id="{433879E5-B7A8-03C1-07C7-A1323A686535}"/>
              </a:ext>
            </a:extLst>
          </p:cNvPr>
          <p:cNvSpPr>
            <a:spLocks noGrp="1"/>
          </p:cNvSpPr>
          <p:nvPr>
            <p:ph sz="half" idx="1"/>
          </p:nvPr>
        </p:nvSpPr>
        <p:spPr>
          <a:xfrm>
            <a:off x="212399" y="1190947"/>
            <a:ext cx="4778701" cy="3746177"/>
          </a:xfrm>
        </p:spPr>
        <p:txBody>
          <a:bodyPr/>
          <a:lstStyle/>
          <a:p>
            <a:pPr marL="0" indent="0">
              <a:buNone/>
            </a:pPr>
            <a:r>
              <a:rPr lang="en-US" dirty="0" err="1">
                <a:solidFill>
                  <a:srgbClr val="002060"/>
                </a:solidFill>
              </a:rPr>
              <a:t>Uitgaan</a:t>
            </a:r>
            <a:r>
              <a:rPr lang="en-US" dirty="0">
                <a:solidFill>
                  <a:srgbClr val="002060"/>
                </a:solidFill>
              </a:rPr>
              <a:t> van wat </a:t>
            </a:r>
            <a:r>
              <a:rPr lang="en-US" dirty="0" err="1">
                <a:solidFill>
                  <a:srgbClr val="002060"/>
                </a:solidFill>
              </a:rPr>
              <a:t>iemand</a:t>
            </a:r>
            <a:r>
              <a:rPr lang="en-US" dirty="0">
                <a:solidFill>
                  <a:srgbClr val="002060"/>
                </a:solidFill>
              </a:rPr>
              <a:t> </a:t>
            </a:r>
            <a:r>
              <a:rPr lang="en-US" b="1" dirty="0" err="1">
                <a:solidFill>
                  <a:srgbClr val="002060"/>
                </a:solidFill>
              </a:rPr>
              <a:t>wil</a:t>
            </a:r>
            <a:r>
              <a:rPr lang="en-US" dirty="0">
                <a:solidFill>
                  <a:srgbClr val="002060"/>
                </a:solidFill>
              </a:rPr>
              <a:t> met </a:t>
            </a:r>
            <a:r>
              <a:rPr lang="en-US" dirty="0" err="1">
                <a:solidFill>
                  <a:srgbClr val="002060"/>
                </a:solidFill>
              </a:rPr>
              <a:t>zijn</a:t>
            </a:r>
            <a:r>
              <a:rPr lang="en-US" dirty="0">
                <a:solidFill>
                  <a:srgbClr val="002060"/>
                </a:solidFill>
              </a:rPr>
              <a:t> </a:t>
            </a:r>
            <a:r>
              <a:rPr lang="en-US" dirty="0" err="1">
                <a:solidFill>
                  <a:srgbClr val="002060"/>
                </a:solidFill>
              </a:rPr>
              <a:t>leven</a:t>
            </a:r>
            <a:r>
              <a:rPr lang="en-US" dirty="0">
                <a:solidFill>
                  <a:srgbClr val="002060"/>
                </a:solidFill>
              </a:rPr>
              <a:t> </a:t>
            </a:r>
            <a:r>
              <a:rPr lang="en-US" sz="1600" dirty="0">
                <a:solidFill>
                  <a:srgbClr val="002060"/>
                </a:solidFill>
              </a:rPr>
              <a:t>(</a:t>
            </a:r>
            <a:r>
              <a:rPr lang="en-US" sz="1600" dirty="0" err="1">
                <a:solidFill>
                  <a:srgbClr val="002060"/>
                </a:solidFill>
              </a:rPr>
              <a:t>Initiatiefgroep</a:t>
            </a:r>
            <a:r>
              <a:rPr lang="en-US" sz="1600" dirty="0">
                <a:solidFill>
                  <a:srgbClr val="002060"/>
                </a:solidFill>
              </a:rPr>
              <a:t> Eigen Regie, 2013)</a:t>
            </a:r>
          </a:p>
          <a:p>
            <a:pPr marL="0" indent="0">
              <a:buNone/>
            </a:pPr>
            <a:r>
              <a:rPr lang="en-US" dirty="0" err="1">
                <a:solidFill>
                  <a:srgbClr val="002060"/>
                </a:solidFill>
              </a:rPr>
              <a:t>Gevoel</a:t>
            </a:r>
            <a:r>
              <a:rPr lang="en-US" dirty="0">
                <a:solidFill>
                  <a:srgbClr val="002060"/>
                </a:solidFill>
              </a:rPr>
              <a:t> van </a:t>
            </a:r>
            <a:r>
              <a:rPr lang="en-US" b="1" dirty="0">
                <a:solidFill>
                  <a:srgbClr val="002060"/>
                </a:solidFill>
              </a:rPr>
              <a:t>grip</a:t>
            </a:r>
            <a:r>
              <a:rPr lang="en-US" dirty="0">
                <a:solidFill>
                  <a:srgbClr val="002060"/>
                </a:solidFill>
              </a:rPr>
              <a:t> </a:t>
            </a:r>
            <a:r>
              <a:rPr lang="en-US" dirty="0" err="1">
                <a:solidFill>
                  <a:srgbClr val="002060"/>
                </a:solidFill>
              </a:rPr>
              <a:t>hebben</a:t>
            </a:r>
            <a:r>
              <a:rPr lang="en-US" dirty="0">
                <a:solidFill>
                  <a:srgbClr val="002060"/>
                </a:solidFill>
              </a:rPr>
              <a:t>, </a:t>
            </a:r>
            <a:r>
              <a:rPr lang="en-US" dirty="0" err="1">
                <a:solidFill>
                  <a:srgbClr val="002060"/>
                </a:solidFill>
              </a:rPr>
              <a:t>controle</a:t>
            </a:r>
            <a:r>
              <a:rPr lang="en-US" dirty="0">
                <a:solidFill>
                  <a:srgbClr val="002060"/>
                </a:solidFill>
              </a:rPr>
              <a:t> over het </a:t>
            </a:r>
            <a:r>
              <a:rPr lang="en-US" dirty="0" err="1">
                <a:solidFill>
                  <a:srgbClr val="002060"/>
                </a:solidFill>
              </a:rPr>
              <a:t>leven</a:t>
            </a:r>
            <a:r>
              <a:rPr lang="en-US" dirty="0">
                <a:solidFill>
                  <a:srgbClr val="002060"/>
                </a:solidFill>
              </a:rPr>
              <a:t> </a:t>
            </a:r>
            <a:r>
              <a:rPr lang="en-US" sz="1600" dirty="0">
                <a:solidFill>
                  <a:srgbClr val="002060"/>
                </a:solidFill>
              </a:rPr>
              <a:t>(</a:t>
            </a:r>
            <a:r>
              <a:rPr lang="en-US" sz="1600" dirty="0" err="1">
                <a:solidFill>
                  <a:srgbClr val="002060"/>
                </a:solidFill>
              </a:rPr>
              <a:t>Movisie</a:t>
            </a:r>
            <a:r>
              <a:rPr lang="en-US" sz="1600" dirty="0">
                <a:solidFill>
                  <a:srgbClr val="002060"/>
                </a:solidFill>
              </a:rPr>
              <a:t>, 2021)</a:t>
            </a:r>
          </a:p>
          <a:p>
            <a:pPr marL="0" indent="0">
              <a:buNone/>
            </a:pPr>
            <a:r>
              <a:rPr lang="en-US" dirty="0" err="1">
                <a:solidFill>
                  <a:srgbClr val="002060"/>
                </a:solidFill>
              </a:rPr>
              <a:t>Gevoel</a:t>
            </a:r>
            <a:r>
              <a:rPr lang="en-US" dirty="0">
                <a:solidFill>
                  <a:srgbClr val="002060"/>
                </a:solidFill>
              </a:rPr>
              <a:t> van ‘</a:t>
            </a:r>
            <a:r>
              <a:rPr lang="en-US" b="1" dirty="0">
                <a:solidFill>
                  <a:srgbClr val="002060"/>
                </a:solidFill>
              </a:rPr>
              <a:t>agency</a:t>
            </a:r>
            <a:r>
              <a:rPr lang="en-US" dirty="0">
                <a:solidFill>
                  <a:srgbClr val="002060"/>
                </a:solidFill>
              </a:rPr>
              <a:t>’ </a:t>
            </a:r>
            <a:r>
              <a:rPr lang="en-US" sz="1600" dirty="0">
                <a:solidFill>
                  <a:srgbClr val="002060"/>
                </a:solidFill>
              </a:rPr>
              <a:t>(de Winter, 2020)</a:t>
            </a:r>
          </a:p>
          <a:p>
            <a:pPr marL="0" indent="0">
              <a:buNone/>
            </a:pPr>
            <a:endParaRPr lang="en-US" dirty="0">
              <a:solidFill>
                <a:srgbClr val="002060"/>
              </a:solidFill>
            </a:endParaRPr>
          </a:p>
          <a:p>
            <a:pPr marL="0" indent="0">
              <a:buNone/>
            </a:pPr>
            <a:r>
              <a:rPr lang="en-US" sz="1600" dirty="0">
                <a:solidFill>
                  <a:srgbClr val="002060"/>
                </a:solidFill>
              </a:rPr>
              <a:t>                      </a:t>
            </a:r>
            <a:r>
              <a:rPr lang="nl-NL" dirty="0">
                <a:solidFill>
                  <a:srgbClr val="002060"/>
                </a:solidFill>
              </a:rPr>
              <a:t>Zelf beslissen over je leven en de hulp en ondersteuning daarbij</a:t>
            </a:r>
            <a:r>
              <a:rPr lang="en-US" dirty="0">
                <a:solidFill>
                  <a:srgbClr val="002060"/>
                </a:solidFill>
              </a:rPr>
              <a:t> </a:t>
            </a:r>
          </a:p>
          <a:p>
            <a:pPr marL="0" indent="0">
              <a:buNone/>
            </a:pPr>
            <a:r>
              <a:rPr lang="en-US" dirty="0" err="1">
                <a:solidFill>
                  <a:srgbClr val="002060"/>
                </a:solidFill>
              </a:rPr>
              <a:t>Welke</a:t>
            </a:r>
            <a:r>
              <a:rPr lang="en-US" dirty="0">
                <a:solidFill>
                  <a:srgbClr val="002060"/>
                </a:solidFill>
              </a:rPr>
              <a:t> </a:t>
            </a:r>
            <a:r>
              <a:rPr lang="en-US" dirty="0" err="1">
                <a:solidFill>
                  <a:srgbClr val="002060"/>
                </a:solidFill>
              </a:rPr>
              <a:t>waarden</a:t>
            </a:r>
            <a:r>
              <a:rPr lang="en-US" dirty="0">
                <a:solidFill>
                  <a:srgbClr val="002060"/>
                </a:solidFill>
              </a:rPr>
              <a:t> </a:t>
            </a:r>
            <a:r>
              <a:rPr lang="en-US" dirty="0" err="1">
                <a:solidFill>
                  <a:srgbClr val="002060"/>
                </a:solidFill>
              </a:rPr>
              <a:t>zijn</a:t>
            </a:r>
            <a:r>
              <a:rPr lang="en-US" dirty="0">
                <a:solidFill>
                  <a:srgbClr val="002060"/>
                </a:solidFill>
              </a:rPr>
              <a:t> </a:t>
            </a:r>
            <a:r>
              <a:rPr lang="en-US" dirty="0" err="1">
                <a:solidFill>
                  <a:srgbClr val="002060"/>
                </a:solidFill>
              </a:rPr>
              <a:t>belangrijk</a:t>
            </a:r>
            <a:r>
              <a:rPr lang="en-US" dirty="0">
                <a:solidFill>
                  <a:srgbClr val="002060"/>
                </a:solidFill>
              </a:rPr>
              <a:t>?                                                                                                                   </a:t>
            </a:r>
          </a:p>
        </p:txBody>
      </p:sp>
      <p:pic>
        <p:nvPicPr>
          <p:cNvPr id="5" name="Tijdelijke aanduiding voor inhoud 4">
            <a:extLst>
              <a:ext uri="{FF2B5EF4-FFF2-40B4-BE49-F238E27FC236}">
                <a16:creationId xmlns:a16="http://schemas.microsoft.com/office/drawing/2014/main" id="{6B2BC297-F20C-D357-F49A-EA5039BB3E93}"/>
              </a:ext>
            </a:extLst>
          </p:cNvPr>
          <p:cNvPicPr>
            <a:picLocks noGrp="1" noChangeAspect="1"/>
          </p:cNvPicPr>
          <p:nvPr>
            <p:ph sz="half" idx="2"/>
          </p:nvPr>
        </p:nvPicPr>
        <p:blipFill>
          <a:blip r:embed="rId3"/>
          <a:stretch>
            <a:fillRect/>
          </a:stretch>
        </p:blipFill>
        <p:spPr>
          <a:xfrm>
            <a:off x="4922187" y="1200150"/>
            <a:ext cx="3735425" cy="2894955"/>
          </a:xfrm>
          <a:noFill/>
        </p:spPr>
      </p:pic>
      <p:sp>
        <p:nvSpPr>
          <p:cNvPr id="7" name="Pijl: rechts 6">
            <a:extLst>
              <a:ext uri="{FF2B5EF4-FFF2-40B4-BE49-F238E27FC236}">
                <a16:creationId xmlns:a16="http://schemas.microsoft.com/office/drawing/2014/main" id="{8A0AAD3F-8FBE-8056-701A-E390AC8366C5}"/>
              </a:ext>
            </a:extLst>
          </p:cNvPr>
          <p:cNvSpPr/>
          <p:nvPr/>
        </p:nvSpPr>
        <p:spPr>
          <a:xfrm>
            <a:off x="372517" y="3152775"/>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4282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2A6B7E-13F2-6B07-D907-1350891EC09B}"/>
              </a:ext>
            </a:extLst>
          </p:cNvPr>
          <p:cNvSpPr>
            <a:spLocks noGrp="1"/>
          </p:cNvSpPr>
          <p:nvPr>
            <p:ph type="title"/>
          </p:nvPr>
        </p:nvSpPr>
        <p:spPr>
          <a:xfrm>
            <a:off x="0" y="88777"/>
            <a:ext cx="8935200" cy="870011"/>
          </a:xfrm>
        </p:spPr>
        <p:txBody>
          <a:bodyPr>
            <a:normAutofit fontScale="90000"/>
          </a:bodyPr>
          <a:lstStyle/>
          <a:p>
            <a:pPr marL="457200" indent="-457200">
              <a:buFont typeface="Arial" panose="020B0604020202020204" pitchFamily="34" charset="0"/>
              <a:buChar char="•"/>
            </a:pPr>
            <a:r>
              <a:rPr lang="nl-NL" sz="2800" dirty="0"/>
              <a:t>                            </a:t>
            </a:r>
            <a:br>
              <a:rPr lang="nl-NL" sz="2800" dirty="0"/>
            </a:br>
            <a:r>
              <a:rPr lang="nl-NL" sz="2800" dirty="0"/>
              <a:t>                          </a:t>
            </a:r>
            <a:r>
              <a:rPr lang="nl-NL" sz="3100" dirty="0"/>
              <a:t>vragenlijsten en interviews</a:t>
            </a:r>
            <a:br>
              <a:rPr lang="nl-NL" sz="3100" dirty="0"/>
            </a:br>
            <a:r>
              <a:rPr lang="nl-NL" sz="3100" dirty="0"/>
              <a:t>            </a:t>
            </a:r>
            <a:endParaRPr lang="nl-NL" sz="2200" dirty="0"/>
          </a:p>
        </p:txBody>
      </p:sp>
      <p:graphicFrame>
        <p:nvGraphicFramePr>
          <p:cNvPr id="4" name="Tabel 3">
            <a:extLst>
              <a:ext uri="{FF2B5EF4-FFF2-40B4-BE49-F238E27FC236}">
                <a16:creationId xmlns:a16="http://schemas.microsoft.com/office/drawing/2014/main" id="{948E22FF-3C9A-6F4D-388E-FAF46B473482}"/>
              </a:ext>
            </a:extLst>
          </p:cNvPr>
          <p:cNvGraphicFramePr>
            <a:graphicFrameLocks noGrp="1"/>
          </p:cNvGraphicFramePr>
          <p:nvPr>
            <p:extLst>
              <p:ext uri="{D42A27DB-BD31-4B8C-83A1-F6EECF244321}">
                <p14:modId xmlns:p14="http://schemas.microsoft.com/office/powerpoint/2010/main" val="2468605701"/>
              </p:ext>
            </p:extLst>
          </p:nvPr>
        </p:nvGraphicFramePr>
        <p:xfrm>
          <a:off x="111760" y="1182394"/>
          <a:ext cx="8823436" cy="3872328"/>
        </p:xfrm>
        <a:graphic>
          <a:graphicData uri="http://schemas.openxmlformats.org/drawingml/2006/table">
            <a:tbl>
              <a:tblPr firstRow="1" firstCol="1" bandRow="1">
                <a:tableStyleId>{5C22544A-7EE6-4342-B048-85BDC9FD1C3A}</a:tableStyleId>
              </a:tblPr>
              <a:tblGrid>
                <a:gridCol w="2145610">
                  <a:extLst>
                    <a:ext uri="{9D8B030D-6E8A-4147-A177-3AD203B41FA5}">
                      <a16:colId xmlns:a16="http://schemas.microsoft.com/office/drawing/2014/main" val="1660438938"/>
                    </a:ext>
                  </a:extLst>
                </a:gridCol>
                <a:gridCol w="1282703">
                  <a:extLst>
                    <a:ext uri="{9D8B030D-6E8A-4147-A177-3AD203B41FA5}">
                      <a16:colId xmlns:a16="http://schemas.microsoft.com/office/drawing/2014/main" val="3898077896"/>
                    </a:ext>
                  </a:extLst>
                </a:gridCol>
                <a:gridCol w="1282703">
                  <a:extLst>
                    <a:ext uri="{9D8B030D-6E8A-4147-A177-3AD203B41FA5}">
                      <a16:colId xmlns:a16="http://schemas.microsoft.com/office/drawing/2014/main" val="1189334006"/>
                    </a:ext>
                  </a:extLst>
                </a:gridCol>
                <a:gridCol w="1484726">
                  <a:extLst>
                    <a:ext uri="{9D8B030D-6E8A-4147-A177-3AD203B41FA5}">
                      <a16:colId xmlns:a16="http://schemas.microsoft.com/office/drawing/2014/main" val="2034728003"/>
                    </a:ext>
                  </a:extLst>
                </a:gridCol>
                <a:gridCol w="1325217">
                  <a:extLst>
                    <a:ext uri="{9D8B030D-6E8A-4147-A177-3AD203B41FA5}">
                      <a16:colId xmlns:a16="http://schemas.microsoft.com/office/drawing/2014/main" val="3515360144"/>
                    </a:ext>
                  </a:extLst>
                </a:gridCol>
                <a:gridCol w="1302477">
                  <a:extLst>
                    <a:ext uri="{9D8B030D-6E8A-4147-A177-3AD203B41FA5}">
                      <a16:colId xmlns:a16="http://schemas.microsoft.com/office/drawing/2014/main" val="4277295588"/>
                    </a:ext>
                  </a:extLst>
                </a:gridCol>
              </a:tblGrid>
              <a:tr h="1195410">
                <a:tc>
                  <a:txBody>
                    <a:bodyPr/>
                    <a:lstStyle/>
                    <a:p>
                      <a:pPr>
                        <a:lnSpc>
                          <a:spcPct val="107000"/>
                        </a:lnSpc>
                        <a:spcAft>
                          <a:spcPts val="800"/>
                        </a:spcAft>
                      </a:pPr>
                      <a:r>
                        <a:rPr lang="nl-NL" sz="2000" kern="100" dirty="0">
                          <a:effectLst/>
                        </a:rPr>
                        <a:t> </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2000" kern="100" dirty="0">
                          <a:effectLst/>
                        </a:rPr>
                        <a:t>kinderen </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2000" kern="100" dirty="0">
                          <a:effectLst/>
                        </a:rPr>
                        <a:t>ouders</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2000" kern="100" dirty="0">
                          <a:effectLst/>
                        </a:rPr>
                        <a:t>Jeugdhulp</a:t>
                      </a:r>
                    </a:p>
                    <a:p>
                      <a:pPr algn="ctr">
                        <a:lnSpc>
                          <a:spcPct val="107000"/>
                        </a:lnSpc>
                        <a:spcAft>
                          <a:spcPts val="800"/>
                        </a:spcAft>
                      </a:pPr>
                      <a:r>
                        <a:rPr lang="nl-NL" sz="2000" kern="100" dirty="0">
                          <a:effectLst/>
                        </a:rPr>
                        <a:t>verleners</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2000" kern="100" dirty="0">
                          <a:effectLst/>
                        </a:rPr>
                        <a:t>leraren</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2000" kern="100" dirty="0">
                          <a:effectLst/>
                        </a:rPr>
                        <a:t>totaal</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75170142"/>
                  </a:ext>
                </a:extLst>
              </a:tr>
              <a:tr h="709459">
                <a:tc>
                  <a:txBody>
                    <a:bodyPr/>
                    <a:lstStyle/>
                    <a:p>
                      <a:pPr>
                        <a:lnSpc>
                          <a:spcPct val="107000"/>
                        </a:lnSpc>
                        <a:spcAft>
                          <a:spcPts val="800"/>
                        </a:spcAft>
                      </a:pPr>
                      <a:r>
                        <a:rPr lang="nl-NL" sz="2000" kern="100" dirty="0">
                          <a:effectLst/>
                        </a:rPr>
                        <a:t>speciaal onderwijs</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2400" kern="100" dirty="0">
                          <a:solidFill>
                            <a:srgbClr val="002060"/>
                          </a:solidFill>
                          <a:effectLst/>
                        </a:rPr>
                        <a:t>55  </a:t>
                      </a:r>
                      <a:r>
                        <a:rPr lang="nl-NL" sz="2400" kern="100" dirty="0">
                          <a:solidFill>
                            <a:srgbClr val="FF0000"/>
                          </a:solidFill>
                          <a:effectLst/>
                        </a:rPr>
                        <a:t>4</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kern="100" dirty="0">
                          <a:solidFill>
                            <a:srgbClr val="002060"/>
                          </a:solidFill>
                          <a:effectLst/>
                        </a:rPr>
                        <a:t>26  </a:t>
                      </a:r>
                      <a:r>
                        <a:rPr lang="nl-NL" sz="2400" kern="100" dirty="0">
                          <a:solidFill>
                            <a:srgbClr val="FF0000"/>
                          </a:solidFill>
                          <a:effectLst/>
                        </a:rPr>
                        <a:t>3</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2400" kern="100" dirty="0">
                        <a:solidFill>
                          <a:srgbClr val="002060"/>
                        </a:solidFill>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kern="100" dirty="0">
                          <a:solidFill>
                            <a:srgbClr val="002060"/>
                          </a:solidFill>
                          <a:effectLst/>
                        </a:rPr>
                        <a:t>59  </a:t>
                      </a:r>
                      <a:r>
                        <a:rPr lang="nl-NL" sz="2400" kern="100" dirty="0">
                          <a:solidFill>
                            <a:srgbClr val="FF0000"/>
                          </a:solidFill>
                          <a:effectLst/>
                        </a:rPr>
                        <a:t>4</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140  </a:t>
                      </a:r>
                      <a:r>
                        <a:rPr lang="nl-NL" sz="2400" b="1" kern="100" dirty="0">
                          <a:solidFill>
                            <a:srgbClr val="FF0000"/>
                          </a:solidFill>
                          <a:effectLst/>
                        </a:rPr>
                        <a:t>11</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0294335"/>
                  </a:ext>
                </a:extLst>
              </a:tr>
              <a:tr h="715062">
                <a:tc>
                  <a:txBody>
                    <a:bodyPr/>
                    <a:lstStyle/>
                    <a:p>
                      <a:pPr>
                        <a:lnSpc>
                          <a:spcPct val="107000"/>
                        </a:lnSpc>
                        <a:spcAft>
                          <a:spcPts val="800"/>
                        </a:spcAft>
                      </a:pPr>
                      <a:r>
                        <a:rPr lang="nl-NL" sz="2000" kern="100" dirty="0">
                          <a:effectLst/>
                        </a:rPr>
                        <a:t>ambulant</a:t>
                      </a:r>
                      <a:endParaRPr lang="nl-NL"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2400" kern="100" dirty="0">
                          <a:solidFill>
                            <a:srgbClr val="002060"/>
                          </a:solidFill>
                          <a:effectLst/>
                        </a:rPr>
                        <a:t>69  </a:t>
                      </a:r>
                      <a:r>
                        <a:rPr lang="nl-NL" sz="2400" kern="100" dirty="0">
                          <a:solidFill>
                            <a:srgbClr val="FF0000"/>
                          </a:solidFill>
                          <a:effectLst/>
                        </a:rPr>
                        <a:t>7</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kern="100" dirty="0">
                          <a:solidFill>
                            <a:srgbClr val="002060"/>
                          </a:solidFill>
                          <a:effectLst/>
                        </a:rPr>
                        <a:t>60  </a:t>
                      </a:r>
                      <a:r>
                        <a:rPr lang="nl-NL" sz="2400" kern="100" dirty="0">
                          <a:solidFill>
                            <a:srgbClr val="FF0000"/>
                          </a:solidFill>
                          <a:effectLst/>
                        </a:rPr>
                        <a:t>6</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kern="100" dirty="0">
                          <a:solidFill>
                            <a:srgbClr val="002060"/>
                          </a:solidFill>
                          <a:effectLst/>
                        </a:rPr>
                        <a:t>79  </a:t>
                      </a:r>
                      <a:r>
                        <a:rPr lang="nl-NL" sz="2400" kern="100" dirty="0">
                          <a:solidFill>
                            <a:srgbClr val="FF0000"/>
                          </a:solidFill>
                          <a:effectLst/>
                        </a:rPr>
                        <a:t>7</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2400" kern="100">
                        <a:solidFill>
                          <a:srgbClr val="002060"/>
                        </a:solidFill>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208  </a:t>
                      </a:r>
                      <a:r>
                        <a:rPr lang="nl-NL" sz="2400" b="1" kern="100" dirty="0">
                          <a:solidFill>
                            <a:srgbClr val="FF0000"/>
                          </a:solidFill>
                          <a:effectLst/>
                        </a:rPr>
                        <a:t>20</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8802335"/>
                  </a:ext>
                </a:extLst>
              </a:tr>
              <a:tr h="629716">
                <a:tc>
                  <a:txBody>
                    <a:bodyPr/>
                    <a:lstStyle/>
                    <a:p>
                      <a:pPr>
                        <a:lnSpc>
                          <a:spcPct val="107000"/>
                        </a:lnSpc>
                        <a:spcAft>
                          <a:spcPts val="800"/>
                        </a:spcAf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residentieel</a:t>
                      </a:r>
                    </a:p>
                  </a:txBody>
                  <a:tcPr marL="29528" marR="29528" marT="7144" marB="0" anchor="b"/>
                </a:tc>
                <a:tc>
                  <a:txBody>
                    <a:bodyPr/>
                    <a:lstStyle/>
                    <a:p>
                      <a:pPr algn="ctr">
                        <a:lnSpc>
                          <a:spcPct val="107000"/>
                        </a:lnSpc>
                        <a:spcAft>
                          <a:spcPts val="800"/>
                        </a:spcAft>
                      </a:pPr>
                      <a:r>
                        <a:rPr lang="nl-NL" sz="2400" kern="100" dirty="0">
                          <a:solidFill>
                            <a:srgbClr val="002060"/>
                          </a:solidFill>
                          <a:effectLst/>
                        </a:rPr>
                        <a:t>50  </a:t>
                      </a:r>
                      <a:r>
                        <a:rPr lang="nl-NL" sz="2400" kern="100" dirty="0">
                          <a:solidFill>
                            <a:srgbClr val="FF0000"/>
                          </a:solidFill>
                          <a:effectLst/>
                        </a:rPr>
                        <a:t>4</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kern="100" dirty="0">
                          <a:solidFill>
                            <a:srgbClr val="002060"/>
                          </a:solidFill>
                          <a:effectLst/>
                        </a:rPr>
                        <a:t>28  </a:t>
                      </a:r>
                      <a:r>
                        <a:rPr lang="nl-NL" sz="2400" kern="100" dirty="0">
                          <a:solidFill>
                            <a:srgbClr val="FF0000"/>
                          </a:solidFill>
                          <a:effectLst/>
                        </a:rPr>
                        <a:t>4</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kern="100" dirty="0">
                          <a:solidFill>
                            <a:srgbClr val="002060"/>
                          </a:solidFill>
                          <a:effectLst/>
                        </a:rPr>
                        <a:t>53  </a:t>
                      </a:r>
                      <a:r>
                        <a:rPr lang="nl-NL" sz="2400" kern="100" dirty="0">
                          <a:solidFill>
                            <a:srgbClr val="FF0000"/>
                          </a:solidFill>
                          <a:effectLst/>
                        </a:rPr>
                        <a:t>5</a:t>
                      </a:r>
                      <a:endParaRPr lang="nl-NL"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2400" kern="100">
                        <a:solidFill>
                          <a:srgbClr val="002060"/>
                        </a:solidFill>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131  </a:t>
                      </a:r>
                      <a:r>
                        <a:rPr lang="nl-NL" sz="2400" b="1" kern="100" dirty="0">
                          <a:solidFill>
                            <a:srgbClr val="FF0000"/>
                          </a:solidFill>
                          <a:effectLst/>
                        </a:rPr>
                        <a:t>13</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9981627"/>
                  </a:ext>
                </a:extLst>
              </a:tr>
              <a:tr h="622681">
                <a:tc>
                  <a:txBody>
                    <a:bodyPr/>
                    <a:lstStyle/>
                    <a:p>
                      <a:pPr>
                        <a:lnSpc>
                          <a:spcPct val="107000"/>
                        </a:lnSpc>
                        <a:spcAft>
                          <a:spcPts val="800"/>
                        </a:spcAft>
                      </a:pPr>
                      <a:r>
                        <a:rPr lang="nl-NL" sz="2000" b="1" kern="100" dirty="0">
                          <a:effectLst/>
                        </a:rPr>
                        <a:t>totaal</a:t>
                      </a:r>
                      <a:endParaRPr lang="nl-NL"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2400" b="1" kern="100" dirty="0">
                          <a:solidFill>
                            <a:srgbClr val="002060"/>
                          </a:solidFill>
                          <a:effectLst/>
                        </a:rPr>
                        <a:t>174  </a:t>
                      </a:r>
                      <a:r>
                        <a:rPr lang="nl-NL" sz="2400" b="1" kern="100" dirty="0">
                          <a:solidFill>
                            <a:srgbClr val="FF0000"/>
                          </a:solidFill>
                          <a:effectLst/>
                        </a:rPr>
                        <a:t>15</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114  </a:t>
                      </a:r>
                      <a:r>
                        <a:rPr lang="nl-NL" sz="2400" b="1" kern="100" dirty="0">
                          <a:solidFill>
                            <a:srgbClr val="FF0000"/>
                          </a:solidFill>
                          <a:effectLst/>
                        </a:rPr>
                        <a:t>13</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132  </a:t>
                      </a:r>
                      <a:r>
                        <a:rPr lang="nl-NL" sz="2400" b="1" kern="100" dirty="0">
                          <a:solidFill>
                            <a:srgbClr val="FF0000"/>
                          </a:solidFill>
                          <a:effectLst/>
                        </a:rPr>
                        <a:t>12</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59  </a:t>
                      </a:r>
                      <a:r>
                        <a:rPr lang="nl-NL" sz="2400" b="1" kern="100" dirty="0">
                          <a:solidFill>
                            <a:srgbClr val="FF0000"/>
                          </a:solidFill>
                          <a:effectLst/>
                        </a:rPr>
                        <a:t>4</a:t>
                      </a:r>
                      <a:endParaRPr lang="nl-NL"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2400" b="1" kern="100" dirty="0">
                          <a:solidFill>
                            <a:srgbClr val="002060"/>
                          </a:solidFill>
                          <a:effectLst/>
                        </a:rPr>
                        <a:t>479 </a:t>
                      </a:r>
                      <a:r>
                        <a:rPr lang="nl-NL" sz="2400" b="1" kern="100" dirty="0">
                          <a:solidFill>
                            <a:srgbClr val="FF0000"/>
                          </a:solidFill>
                          <a:effectLst/>
                        </a:rPr>
                        <a:t> 44</a:t>
                      </a:r>
                      <a:endParaRPr lang="nl-NL" sz="2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82965535"/>
                  </a:ext>
                </a:extLst>
              </a:tr>
            </a:tbl>
          </a:graphicData>
        </a:graphic>
      </p:graphicFrame>
    </p:spTree>
    <p:extLst>
      <p:ext uri="{BB962C8B-B14F-4D97-AF65-F5344CB8AC3E}">
        <p14:creationId xmlns:p14="http://schemas.microsoft.com/office/powerpoint/2010/main" val="2739830475"/>
      </p:ext>
    </p:extLst>
  </p:cSld>
  <p:clrMapOvr>
    <a:masterClrMapping/>
  </p:clrMapOvr>
</p:sld>
</file>

<file path=ppt/theme/theme1.xml><?xml version="1.0" encoding="utf-8"?>
<a:theme xmlns:a="http://schemas.openxmlformats.org/drawingml/2006/main" name="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2.xml><?xml version="1.0" encoding="utf-8"?>
<a:theme xmlns:a="http://schemas.openxmlformats.org/drawingml/2006/main" name="Fontys-basic-she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966F08AF8F3843A51931DFE7942FD1" ma:contentTypeVersion="17" ma:contentTypeDescription="Een nieuw document maken." ma:contentTypeScope="" ma:versionID="5c647b3e5fd9ede744d8aa722e3d2789">
  <xsd:schema xmlns:xsd="http://www.w3.org/2001/XMLSchema" xmlns:xs="http://www.w3.org/2001/XMLSchema" xmlns:p="http://schemas.microsoft.com/office/2006/metadata/properties" xmlns:ns2="41b0a543-468d-4a38-b479-0ba9540bd1c7" xmlns:ns3="786889eb-3797-4474-a277-bd6f4ffcf433" targetNamespace="http://schemas.microsoft.com/office/2006/metadata/properties" ma:root="true" ma:fieldsID="11d802e6bc377b0b30db0dba23fbf9cc" ns2:_="" ns3:_="">
    <xsd:import namespace="41b0a543-468d-4a38-b479-0ba9540bd1c7"/>
    <xsd:import namespace="786889eb-3797-4474-a277-bd6f4ffcf4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0a543-468d-4a38-b479-0ba9540bd1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1cf77c6f-7d90-4f59-9429-7beb7326011a"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6889eb-3797-4474-a277-bd6f4ffcf433"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f29be75d-cbce-4804-8eba-45beeac5b3e2}" ma:internalName="TaxCatchAll" ma:showField="CatchAllData" ma:web="786889eb-3797-4474-a277-bd6f4ffcf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b0a543-468d-4a38-b479-0ba9540bd1c7">
      <Terms xmlns="http://schemas.microsoft.com/office/infopath/2007/PartnerControls"/>
    </lcf76f155ced4ddcb4097134ff3c332f>
    <TaxCatchAll xmlns="786889eb-3797-4474-a277-bd6f4ffcf43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5EF204-BEA3-4583-B246-DB8A8B0AE41F}">
  <ds:schemaRefs>
    <ds:schemaRef ds:uri="41b0a543-468d-4a38-b479-0ba9540bd1c7"/>
    <ds:schemaRef ds:uri="786889eb-3797-4474-a277-bd6f4ffcf4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C6AE87-ABFD-49AC-BF48-36A41AA2364B}">
  <ds:schemaRefs>
    <ds:schemaRef ds:uri="http://purl.org/dc/dcmitype/"/>
    <ds:schemaRef ds:uri="http://schemas.microsoft.com/office/2006/documentManagement/types"/>
    <ds:schemaRef ds:uri="41b0a543-468d-4a38-b479-0ba9540bd1c7"/>
    <ds:schemaRef ds:uri="http://purl.org/dc/elements/1.1/"/>
    <ds:schemaRef ds:uri="http://purl.org/dc/terms/"/>
    <ds:schemaRef ds:uri="http://schemas.openxmlformats.org/package/2006/metadata/core-properties"/>
    <ds:schemaRef ds:uri="786889eb-3797-4474-a277-bd6f4ffcf433"/>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4C6D579-B400-438E-BD59-AFBAD5FB6F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Digitaal_lesmateriaal_Fontys_NL_ENG</Template>
  <TotalTime>0</TotalTime>
  <Words>3003</Words>
  <Application>Microsoft Office PowerPoint</Application>
  <PresentationFormat>Diavoorstelling (16:9)</PresentationFormat>
  <Paragraphs>187</Paragraphs>
  <Slides>18</Slides>
  <Notes>18</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18</vt:i4>
      </vt:variant>
    </vt:vector>
  </HeadingPairs>
  <TitlesOfParts>
    <vt:vector size="23" baseType="lpstr">
      <vt:lpstr>Arial</vt:lpstr>
      <vt:lpstr>Calibri</vt:lpstr>
      <vt:lpstr>Times New Roman</vt:lpstr>
      <vt:lpstr>Fontys-basis-Diamodel</vt:lpstr>
      <vt:lpstr>Fontys-basic-sheet</vt:lpstr>
      <vt:lpstr>      Eindsymposium   Versterken van de eigen regie op opvoeden en opgroeien                                                Hélène Leenders</vt:lpstr>
      <vt:lpstr>Inleiding </vt:lpstr>
      <vt:lpstr>Het consortium</vt:lpstr>
      <vt:lpstr>Praktijkvraagstuk</vt:lpstr>
      <vt:lpstr>Inspiratie: P.I. de Hondsberg </vt:lpstr>
      <vt:lpstr>Waarom aandacht voor partnerschap ouders-kinderen- professionals?</vt:lpstr>
      <vt:lpstr>Waarom aandacht voor versterken eigen regie op opvoeden en opgroeien?</vt:lpstr>
      <vt:lpstr>Eigen regie op opvoeden en opgroeien, hoe zit dat?</vt:lpstr>
      <vt:lpstr>                                                       vragenlijsten en interviews             </vt:lpstr>
      <vt:lpstr>Onderzoeksvragen </vt:lpstr>
      <vt:lpstr>Ondersteuning eigen regie ouders. Bevindingen</vt:lpstr>
      <vt:lpstr>Ondersteuning eigen regie ouders. Knelpunten</vt:lpstr>
      <vt:lpstr>Ondersteuning eigen regie ouders. Wat werkt</vt:lpstr>
      <vt:lpstr>Ondersteuning eigen regie ouders. Wat werkt</vt:lpstr>
      <vt:lpstr>Eigen stem jeugdigen. Bevindingen</vt:lpstr>
      <vt:lpstr>Eigen stem jeugdigen. Knelpunten</vt:lpstr>
      <vt:lpstr>Eigen stem jeugdigen. Wat werkt</vt:lpstr>
      <vt:lpstr>Tot slot. ‘Passende’ regie</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Jeugdhulpverlening in de school.  Samen praten en vooral samen doen.</dc:title>
  <dc:creator>Haasen,Mariette M.</dc:creator>
  <cp:lastModifiedBy>Leenders,Hélène H.H.M.</cp:lastModifiedBy>
  <cp:revision>205</cp:revision>
  <cp:lastPrinted>2014-08-19T14:33:34Z</cp:lastPrinted>
  <dcterms:created xsi:type="dcterms:W3CDTF">2022-02-14T17:38:52Z</dcterms:created>
  <dcterms:modified xsi:type="dcterms:W3CDTF">2024-11-20T11:41:31Z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0x010100D3966F08AF8F3843A51931DFE7942FD1</vt:lpwstr>
  </property>
  <property fmtid="{D5CDD505-2E9C-101B-9397-08002B2CF9AE}" pid="3" name="MediaServiceImageTags">
    <vt:lpwstr/>
  </property>
</Properties>
</file>