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12"/>
  </p:notesMasterIdLst>
  <p:handoutMasterIdLst>
    <p:handoutMasterId r:id="rId13"/>
  </p:handoutMasterIdLst>
  <p:sldIdLst>
    <p:sldId id="294" r:id="rId5"/>
    <p:sldId id="296" r:id="rId6"/>
    <p:sldId id="297" r:id="rId7"/>
    <p:sldId id="298" r:id="rId8"/>
    <p:sldId id="299" r:id="rId9"/>
    <p:sldId id="300" r:id="rId10"/>
    <p:sldId id="301" r:id="rId11"/>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FA01C-CD74-7845-B021-672224978863}">
          <p14:sldIdLst/>
        </p14:section>
        <p14:section name="Titelblad" id="{D1F76B3F-649D-FC44-94A7-44991C91A21E}">
          <p14:sldIdLst>
            <p14:sldId id="294"/>
          </p14:sldIdLst>
        </p14:section>
        <p14:section name="Voorblad" id="{97379956-3CDE-ED48-9E51-F6C755702701}">
          <p14:sldIdLst>
            <p14:sldId id="296"/>
            <p14:sldId id="297"/>
            <p14:sldId id="298"/>
            <p14:sldId id="299"/>
            <p14:sldId id="300"/>
            <p14:sldId id="301"/>
          </p14:sldIdLst>
        </p14:section>
        <p14:section name="Vervolgpagina's" id="{5340CDD0-595C-6B45-948C-613B8A743863}">
          <p14:sldIdLst/>
        </p14:section>
        <p14:section name="Slotpagina" id="{DCF6B1C8-8F8D-CA43-BF58-CD235A34CF7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7408" autoAdjust="0"/>
  </p:normalViewPr>
  <p:slideViewPr>
    <p:cSldViewPr snapToGrid="0" snapToObjects="1">
      <p:cViewPr varScale="1">
        <p:scale>
          <a:sx n="131" d="100"/>
          <a:sy n="131" d="100"/>
        </p:scale>
        <p:origin x="134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os-Beckers" userId="767acb9b-f668-429f-b52e-bf151984a7b0" providerId="ADAL" clId="{36AEA4E1-89E1-CD4F-8C0A-4F0CD5FBA63B}"/>
    <pc:docChg chg="custSel modSld modMainMaster">
      <pc:chgData name="Bianca Vos-Beckers" userId="767acb9b-f668-429f-b52e-bf151984a7b0" providerId="ADAL" clId="{36AEA4E1-89E1-CD4F-8C0A-4F0CD5FBA63B}" dt="2021-05-19T12:28:36.654" v="6" actId="478"/>
      <pc:docMkLst>
        <pc:docMk/>
      </pc:docMkLst>
      <pc:sldChg chg="addSp delSp modSp mod">
        <pc:chgData name="Bianca Vos-Beckers" userId="767acb9b-f668-429f-b52e-bf151984a7b0" providerId="ADAL" clId="{36AEA4E1-89E1-CD4F-8C0A-4F0CD5FBA63B}" dt="2021-05-19T12:28:36.654" v="6" actId="478"/>
        <pc:sldMkLst>
          <pc:docMk/>
          <pc:sldMk cId="1385064971" sldId="293"/>
        </pc:sldMkLst>
        <pc:spChg chg="add del mod">
          <ac:chgData name="Bianca Vos-Beckers" userId="767acb9b-f668-429f-b52e-bf151984a7b0" providerId="ADAL" clId="{36AEA4E1-89E1-CD4F-8C0A-4F0CD5FBA63B}" dt="2021-05-19T12:23:40.744" v="2" actId="478"/>
          <ac:spMkLst>
            <pc:docMk/>
            <pc:sldMk cId="1385064971" sldId="293"/>
            <ac:spMk id="3" creationId="{7DAE26B7-9448-1D4C-91EE-9166F60D2D63}"/>
          </ac:spMkLst>
        </pc:spChg>
        <pc:spChg chg="add del mod">
          <ac:chgData name="Bianca Vos-Beckers" userId="767acb9b-f668-429f-b52e-bf151984a7b0" providerId="ADAL" clId="{36AEA4E1-89E1-CD4F-8C0A-4F0CD5FBA63B}" dt="2021-05-19T12:28:36.654" v="6" actId="478"/>
          <ac:spMkLst>
            <pc:docMk/>
            <pc:sldMk cId="1385064971" sldId="293"/>
            <ac:spMk id="5" creationId="{74809D95-3932-8845-AD23-3B379A42A086}"/>
          </ac:spMkLst>
        </pc:spChg>
      </pc:sldChg>
      <pc:sldMasterChg chg="modSp">
        <pc:chgData name="Bianca Vos-Beckers" userId="767acb9b-f668-429f-b52e-bf151984a7b0" providerId="ADAL" clId="{36AEA4E1-89E1-CD4F-8C0A-4F0CD5FBA63B}" dt="2021-05-19T12:27:14.998" v="4" actId="16037"/>
        <pc:sldMasterMkLst>
          <pc:docMk/>
          <pc:sldMasterMk cId="3299562382" sldId="2147483821"/>
        </pc:sldMasterMkLst>
        <pc:spChg chg="mod">
          <ac:chgData name="Bianca Vos-Beckers" userId="767acb9b-f668-429f-b52e-bf151984a7b0" providerId="ADAL" clId="{36AEA4E1-89E1-CD4F-8C0A-4F0CD5FBA63B}" dt="2021-05-19T12:24:49.916" v="3" actId="2711"/>
          <ac:spMkLst>
            <pc:docMk/>
            <pc:sldMasterMk cId="3299562382" sldId="2147483821"/>
            <ac:spMk id="2" creationId="{00000000-0000-0000-0000-000000000000}"/>
          </ac:spMkLst>
        </pc:spChg>
        <pc:spChg chg="mod">
          <ac:chgData name="Bianca Vos-Beckers" userId="767acb9b-f668-429f-b52e-bf151984a7b0" providerId="ADAL" clId="{36AEA4E1-89E1-CD4F-8C0A-4F0CD5FBA63B}" dt="2021-05-19T12:27:14.998" v="4" actId="16037"/>
          <ac:spMkLst>
            <pc:docMk/>
            <pc:sldMasterMk cId="3299562382" sldId="2147483821"/>
            <ac:spMk id="3" creationId="{00000000-0000-0000-0000-000000000000}"/>
          </ac:spMkLst>
        </pc:spChg>
      </pc:sldMasterChg>
    </pc:docChg>
  </pc:docChgLst>
  <pc:docChgLst>
    <pc:chgData name="Bianca Vos-Beckers" userId="767acb9b-f668-429f-b52e-bf151984a7b0" providerId="ADAL" clId="{B6344864-74A6-4B49-B6F8-BF81E28E4907}"/>
    <pc:docChg chg="modMainMaster">
      <pc:chgData name="Bianca Vos-Beckers" userId="767acb9b-f668-429f-b52e-bf151984a7b0" providerId="ADAL" clId="{B6344864-74A6-4B49-B6F8-BF81E28E4907}" dt="2021-06-10T06:27:17.119" v="6" actId="1076"/>
      <pc:docMkLst>
        <pc:docMk/>
      </pc:docMkLst>
      <pc:sldMasterChg chg="modSldLayout">
        <pc:chgData name="Bianca Vos-Beckers" userId="767acb9b-f668-429f-b52e-bf151984a7b0" providerId="ADAL" clId="{B6344864-74A6-4B49-B6F8-BF81E28E4907}" dt="2021-06-10T06:27:17.119" v="6" actId="1076"/>
        <pc:sldMasterMkLst>
          <pc:docMk/>
          <pc:sldMasterMk cId="3299562382" sldId="2147483821"/>
        </pc:sldMasterMkLst>
        <pc:sldLayoutChg chg="modSp mod">
          <pc:chgData name="Bianca Vos-Beckers" userId="767acb9b-f668-429f-b52e-bf151984a7b0" providerId="ADAL" clId="{B6344864-74A6-4B49-B6F8-BF81E28E4907}" dt="2021-06-10T06:26:13.892" v="3" actId="1076"/>
          <pc:sldLayoutMkLst>
            <pc:docMk/>
            <pc:sldMasterMk cId="3299562382" sldId="2147483821"/>
            <pc:sldLayoutMk cId="274206542" sldId="2147483858"/>
          </pc:sldLayoutMkLst>
          <pc:picChg chg="mod">
            <ac:chgData name="Bianca Vos-Beckers" userId="767acb9b-f668-429f-b52e-bf151984a7b0" providerId="ADAL" clId="{B6344864-74A6-4B49-B6F8-BF81E28E4907}" dt="2021-06-10T06:26:13.892" v="3" actId="1076"/>
            <ac:picMkLst>
              <pc:docMk/>
              <pc:sldMasterMk cId="3299562382" sldId="2147483821"/>
              <pc:sldLayoutMk cId="274206542" sldId="2147483858"/>
              <ac:picMk id="7" creationId="{E9DCE907-6FE3-5043-979C-0F06E4E9AA48}"/>
            </ac:picMkLst>
          </pc:picChg>
        </pc:sldLayoutChg>
        <pc:sldLayoutChg chg="modSp mod">
          <pc:chgData name="Bianca Vos-Beckers" userId="767acb9b-f668-429f-b52e-bf151984a7b0" providerId="ADAL" clId="{B6344864-74A6-4B49-B6F8-BF81E28E4907}" dt="2021-06-10T06:26:55.095" v="5" actId="1076"/>
          <pc:sldLayoutMkLst>
            <pc:docMk/>
            <pc:sldMasterMk cId="3299562382" sldId="2147483821"/>
            <pc:sldLayoutMk cId="3737434158" sldId="2147483871"/>
          </pc:sldLayoutMkLst>
          <pc:picChg chg="mod">
            <ac:chgData name="Bianca Vos-Beckers" userId="767acb9b-f668-429f-b52e-bf151984a7b0" providerId="ADAL" clId="{B6344864-74A6-4B49-B6F8-BF81E28E4907}" dt="2021-06-10T06:26:55.095" v="5" actId="1076"/>
            <ac:picMkLst>
              <pc:docMk/>
              <pc:sldMasterMk cId="3299562382" sldId="2147483821"/>
              <pc:sldLayoutMk cId="3737434158" sldId="2147483871"/>
              <ac:picMk id="6" creationId="{F72AD303-BDFF-934F-9145-CB4C92C73CB3}"/>
            </ac:picMkLst>
          </pc:picChg>
        </pc:sldLayoutChg>
        <pc:sldLayoutChg chg="modSp mod">
          <pc:chgData name="Bianca Vos-Beckers" userId="767acb9b-f668-429f-b52e-bf151984a7b0" providerId="ADAL" clId="{B6344864-74A6-4B49-B6F8-BF81E28E4907}" dt="2021-06-10T06:26:45.159" v="4" actId="1076"/>
          <pc:sldLayoutMkLst>
            <pc:docMk/>
            <pc:sldMasterMk cId="3299562382" sldId="2147483821"/>
            <pc:sldLayoutMk cId="3775236614" sldId="2147483872"/>
          </pc:sldLayoutMkLst>
          <pc:picChg chg="mod">
            <ac:chgData name="Bianca Vos-Beckers" userId="767acb9b-f668-429f-b52e-bf151984a7b0" providerId="ADAL" clId="{B6344864-74A6-4B49-B6F8-BF81E28E4907}" dt="2021-06-10T06:26:45.159" v="4" actId="1076"/>
            <ac:picMkLst>
              <pc:docMk/>
              <pc:sldMasterMk cId="3299562382" sldId="2147483821"/>
              <pc:sldLayoutMk cId="3775236614" sldId="2147483872"/>
              <ac:picMk id="6" creationId="{8F7D3028-9F69-4644-A249-2E8432A5DE9C}"/>
            </ac:picMkLst>
          </pc:picChg>
        </pc:sldLayoutChg>
        <pc:sldLayoutChg chg="modSp mod">
          <pc:chgData name="Bianca Vos-Beckers" userId="767acb9b-f668-429f-b52e-bf151984a7b0" providerId="ADAL" clId="{B6344864-74A6-4B49-B6F8-BF81E28E4907}" dt="2021-06-10T06:27:17.119" v="6" actId="1076"/>
          <pc:sldLayoutMkLst>
            <pc:docMk/>
            <pc:sldMasterMk cId="3299562382" sldId="2147483821"/>
            <pc:sldLayoutMk cId="3178633478" sldId="2147483873"/>
          </pc:sldLayoutMkLst>
          <pc:picChg chg="mod">
            <ac:chgData name="Bianca Vos-Beckers" userId="767acb9b-f668-429f-b52e-bf151984a7b0" providerId="ADAL" clId="{B6344864-74A6-4B49-B6F8-BF81E28E4907}" dt="2021-06-10T06:27:17.119" v="6" actId="1076"/>
            <ac:picMkLst>
              <pc:docMk/>
              <pc:sldMasterMk cId="3299562382" sldId="2147483821"/>
              <pc:sldLayoutMk cId="3178633478" sldId="2147483873"/>
              <ac:picMk id="7" creationId="{6F667120-90A3-E741-801D-CCE9CA950AB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rPr lang="nl-NL"/>
              <a:t>6-9-2023</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rPr/>
              <a:t>‹nr.›</a:t>
            </a:fld>
            <a:endParaRPr lang="nl-NL" dirty="0"/>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6-9-2023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dirty="0"/>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Vanaf april gaan we een </a:t>
            </a:r>
            <a:r>
              <a:rPr lang="nl-NL" b="1" baseline="0" dirty="0"/>
              <a:t>verdiepende interviewstudie uitvoeren </a:t>
            </a:r>
            <a:r>
              <a:rPr lang="nl-NL" baseline="0" dirty="0"/>
              <a:t>bij leerlingen, ouders en professionals in de vier domeinen, om na te gaan HOE jeugdhulp professionals en leraren vorm geven aan de samenwerking met ouders en jeugdigen in een kwetsbare situatie. Hoe ziet die praktijk eruit? Welke knelpunten, werkzame factoren, verbetermogelijkheden </a:t>
            </a:r>
            <a:r>
              <a:rPr lang="nl-NL" baseline="0" dirty="0" err="1"/>
              <a:t>enz</a:t>
            </a:r>
            <a:r>
              <a:rPr lang="nl-NL" baseline="0" dirty="0"/>
              <a:t> noemen alle betrokkenen? Ter voorbereiding daarop hebben we 76 interviews die studenten in studiejaar 20-21 uitvoerden geanalyseerd (pilotstudie).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pilotstudie geeft geen representatieve weergave van categorieën van eigen regie/ partnerschap per domein, maar is bedoeld om het</a:t>
            </a:r>
            <a:r>
              <a:rPr lang="nl-NL" baseline="0" dirty="0"/>
              <a:t> theoretisch kader te valideren, en om </a:t>
            </a:r>
            <a:r>
              <a:rPr lang="nl-NL" dirty="0"/>
              <a:t>verschijningsvorm die de verschillende categorieën aannemen in de verschillende domeinen te schetsen.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2</a:t>
            </a:fld>
            <a:endParaRPr lang="nl-NL"/>
          </a:p>
        </p:txBody>
      </p:sp>
    </p:spTree>
    <p:extLst>
      <p:ext uri="{BB962C8B-B14F-4D97-AF65-F5344CB8AC3E}">
        <p14:creationId xmlns:p14="http://schemas.microsoft.com/office/powerpoint/2010/main" val="107949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3</a:t>
            </a:fld>
            <a:endParaRPr lang="nl-NL"/>
          </a:p>
        </p:txBody>
      </p:sp>
    </p:spTree>
    <p:extLst>
      <p:ext uri="{BB962C8B-B14F-4D97-AF65-F5344CB8AC3E}">
        <p14:creationId xmlns:p14="http://schemas.microsoft.com/office/powerpoint/2010/main" val="222120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2060"/>
                </a:solidFill>
              </a:rPr>
              <a:t>[De</a:t>
            </a:r>
            <a:r>
              <a:rPr lang="nl-NL" sz="1200" baseline="0" dirty="0">
                <a:solidFill>
                  <a:srgbClr val="002060"/>
                </a:solidFill>
              </a:rPr>
              <a:t> </a:t>
            </a:r>
            <a:r>
              <a:rPr lang="nl-NL" sz="1200" dirty="0">
                <a:solidFill>
                  <a:srgbClr val="002060"/>
                </a:solidFill>
              </a:rPr>
              <a:t>jongereninterviews waren niet goed uit te splitsen naar ‘cooperation’ en ‘</a:t>
            </a:r>
            <a:r>
              <a:rPr lang="nl-NL" sz="1200" dirty="0" err="1">
                <a:solidFill>
                  <a:srgbClr val="002060"/>
                </a:solidFill>
              </a:rPr>
              <a:t>coordination</a:t>
            </a:r>
            <a:r>
              <a:rPr lang="nl-NL" sz="1200" dirty="0">
                <a:solidFill>
                  <a:srgbClr val="00206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4</a:t>
            </a:fld>
            <a:endParaRPr lang="nl-NL"/>
          </a:p>
        </p:txBody>
      </p:sp>
    </p:spTree>
    <p:extLst>
      <p:ext uri="{BB962C8B-B14F-4D97-AF65-F5344CB8AC3E}">
        <p14:creationId xmlns:p14="http://schemas.microsoft.com/office/powerpoint/2010/main" val="342094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5</a:t>
            </a:fld>
            <a:endParaRPr lang="nl-NL"/>
          </a:p>
        </p:txBody>
      </p:sp>
    </p:spTree>
    <p:extLst>
      <p:ext uri="{BB962C8B-B14F-4D97-AF65-F5344CB8AC3E}">
        <p14:creationId xmlns:p14="http://schemas.microsoft.com/office/powerpoint/2010/main" val="978467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0F246EA-2CA6-A949-8C74-EFA4609F5646}"/>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84548843-C499-E245-95D4-C33008F15DE1}"/>
              </a:ext>
            </a:extLst>
          </p:cNvPr>
          <p:cNvSpPr>
            <a:spLocks noGrp="1"/>
          </p:cNvSpPr>
          <p:nvPr>
            <p:ph type="title" hasCustomPrompt="1"/>
          </p:nvPr>
        </p:nvSpPr>
        <p:spPr>
          <a:xfrm>
            <a:off x="212400" y="1400400"/>
            <a:ext cx="8722800" cy="85680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sp>
        <p:nvSpPr>
          <p:cNvPr id="10" name="Tijdelijke aanduiding voor inhoud 1">
            <a:extLst>
              <a:ext uri="{FF2B5EF4-FFF2-40B4-BE49-F238E27FC236}">
                <a16:creationId xmlns:a16="http://schemas.microsoft.com/office/drawing/2014/main" id="{C3A00F72-3AB5-E14B-B4B6-C3FE088A9D7C}"/>
              </a:ext>
            </a:extLst>
          </p:cNvPr>
          <p:cNvSpPr>
            <a:spLocks noGrp="1"/>
          </p:cNvSpPr>
          <p:nvPr>
            <p:ph idx="1"/>
          </p:nvPr>
        </p:nvSpPr>
        <p:spPr>
          <a:xfrm>
            <a:off x="212400" y="2331719"/>
            <a:ext cx="8722799" cy="1743013"/>
          </a:xfrm>
        </p:spPr>
        <p:txBody>
          <a:bodyPr/>
          <a:lstStyle>
            <a:lvl1pPr>
              <a:buFontTx/>
              <a:buNone/>
              <a:defRPr sz="1800" baseline="0">
                <a:solidFill>
                  <a:schemeClr val="bg1"/>
                </a:solidFill>
              </a:defRPr>
            </a:lvl1pPr>
          </a:lstStyle>
          <a:p>
            <a:pPr lvl="0"/>
            <a:r>
              <a:rPr lang="nl-NL" smtClean="0"/>
              <a:t>Tekststijl van het model bewerken</a:t>
            </a:r>
          </a:p>
        </p:txBody>
      </p:sp>
      <p:pic>
        <p:nvPicPr>
          <p:cNvPr id="11" name="Afbeelding 10">
            <a:extLst>
              <a:ext uri="{FF2B5EF4-FFF2-40B4-BE49-F238E27FC236}">
                <a16:creationId xmlns:a16="http://schemas.microsoft.com/office/drawing/2014/main" id="{F10A5C45-3525-4B49-ADF7-2EF353ADB3E4}"/>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F72AD303-BDFF-934F-9145-CB4C92C73CB3}"/>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374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otpagin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8A9C812-2E58-0645-A293-BECF92250576}"/>
              </a:ext>
            </a:extLst>
          </p:cNvPr>
          <p:cNvSpPr/>
          <p:nvPr userDrawn="1"/>
        </p:nvSpPr>
        <p:spPr>
          <a:xfrm>
            <a:off x="0" y="0"/>
            <a:ext cx="9144000" cy="4089600"/>
          </a:xfrm>
          <a:prstGeom prst="rect">
            <a:avLst/>
          </a:prstGeom>
          <a:solidFill>
            <a:srgbClr val="66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1">
            <a:extLst>
              <a:ext uri="{FF2B5EF4-FFF2-40B4-BE49-F238E27FC236}">
                <a16:creationId xmlns:a16="http://schemas.microsoft.com/office/drawing/2014/main" id="{E6F7F96C-6BFF-6F43-9987-44ED1DB5F462}"/>
              </a:ext>
            </a:extLst>
          </p:cNvPr>
          <p:cNvSpPr>
            <a:spLocks noGrp="1"/>
          </p:cNvSpPr>
          <p:nvPr>
            <p:ph idx="1"/>
          </p:nvPr>
        </p:nvSpPr>
        <p:spPr>
          <a:xfrm>
            <a:off x="212400" y="1200151"/>
            <a:ext cx="8722799" cy="2874582"/>
          </a:xfrm>
        </p:spPr>
        <p:txBody>
          <a:bodyPr/>
          <a:lstStyle>
            <a:lvl1pPr>
              <a:buFontTx/>
              <a:buNone/>
              <a:defRPr>
                <a:solidFill>
                  <a:schemeClr val="bg1"/>
                </a:solidFill>
              </a:defRPr>
            </a:lvl1pPr>
          </a:lstStyle>
          <a:p>
            <a:pPr lvl="0"/>
            <a:r>
              <a:rPr lang="nl-NL" smtClean="0"/>
              <a:t>Tekststijl van het model bewerken</a:t>
            </a:r>
          </a:p>
        </p:txBody>
      </p:sp>
      <p:sp>
        <p:nvSpPr>
          <p:cNvPr id="24" name="Tijdelijke aanduiding voor inhoud 2">
            <a:extLst>
              <a:ext uri="{FF2B5EF4-FFF2-40B4-BE49-F238E27FC236}">
                <a16:creationId xmlns:a16="http://schemas.microsoft.com/office/drawing/2014/main" id="{FC0CC26D-4375-804A-A98F-81E6E01505AC}"/>
              </a:ext>
            </a:extLst>
          </p:cNvPr>
          <p:cNvSpPr txBox="1">
            <a:spLocks/>
          </p:cNvSpPr>
          <p:nvPr userDrawn="1"/>
        </p:nvSpPr>
        <p:spPr>
          <a:xfrm>
            <a:off x="2769607" y="4236031"/>
            <a:ext cx="6183880" cy="746170"/>
          </a:xfrm>
          <a:prstGeom prst="rect">
            <a:avLst/>
          </a:prstGeom>
        </p:spPr>
        <p:txBody>
          <a:bodyPr anchor="ctr" anchorCtr="0">
            <a:normAutofit/>
          </a:bodyPr>
          <a:lstStyle>
            <a:lvl1pPr marL="0" indent="0" algn="l" defTabSz="457200" rtl="0" eaLnBrk="1" latinLnBrk="0" hangingPunct="1">
              <a:spcBef>
                <a:spcPct val="20000"/>
              </a:spcBef>
              <a:buFontTx/>
              <a:buNone/>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nl-NL" dirty="0"/>
          </a:p>
        </p:txBody>
      </p:sp>
      <p:sp>
        <p:nvSpPr>
          <p:cNvPr id="10" name="Tijdelijke aanduiding voor inhoud 3">
            <a:extLst>
              <a:ext uri="{FF2B5EF4-FFF2-40B4-BE49-F238E27FC236}">
                <a16:creationId xmlns:a16="http://schemas.microsoft.com/office/drawing/2014/main" id="{CFDF3A75-0FAB-4F4F-9617-610FEDF2CE7A}"/>
              </a:ext>
            </a:extLst>
          </p:cNvPr>
          <p:cNvSpPr>
            <a:spLocks noGrp="1"/>
          </p:cNvSpPr>
          <p:nvPr>
            <p:ph sz="half" idx="2" hasCustomPrompt="1"/>
          </p:nvPr>
        </p:nvSpPr>
        <p:spPr>
          <a:xfrm>
            <a:off x="3443591" y="4272566"/>
            <a:ext cx="5509896" cy="673100"/>
          </a:xfrm>
        </p:spPr>
        <p:txBody>
          <a:bodyPr anchor="ctr" anchorCtr="0">
            <a:normAutofit/>
          </a:bodyPr>
          <a:lstStyle>
            <a:lvl1pPr marL="0" indent="0">
              <a:buFontTx/>
              <a:buNone/>
              <a:defRPr sz="1200">
                <a:latin typeface="Arial"/>
                <a:cs typeface="Arial"/>
              </a:defRPr>
            </a:lvl1pPr>
            <a:lvl2pPr marL="457200" indent="0">
              <a:buFontTx/>
              <a:buNone/>
              <a:defRPr sz="12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Gegevens afzender (denk aan: naam, contactgegevens, opleiding, enz.)</a:t>
            </a:r>
          </a:p>
        </p:txBody>
      </p:sp>
      <p:pic>
        <p:nvPicPr>
          <p:cNvPr id="7" name="Afbeelding 6">
            <a:extLst>
              <a:ext uri="{FF2B5EF4-FFF2-40B4-BE49-F238E27FC236}">
                <a16:creationId xmlns:a16="http://schemas.microsoft.com/office/drawing/2014/main" id="{6F667120-90A3-E741-801D-CCE9CA950AB2}"/>
              </a:ext>
            </a:extLst>
          </p:cNvPr>
          <p:cNvPicPr>
            <a:picLocks noChangeAspect="1"/>
          </p:cNvPicPr>
          <p:nvPr userDrawn="1"/>
        </p:nvPicPr>
        <p:blipFill>
          <a:blip r:embed="rId2"/>
          <a:srcRect/>
          <a:stretch/>
        </p:blipFill>
        <p:spPr>
          <a:xfrm>
            <a:off x="864000" y="4269391"/>
            <a:ext cx="1082675" cy="676275"/>
          </a:xfrm>
          <a:prstGeom prst="rect">
            <a:avLst/>
          </a:prstGeom>
        </p:spPr>
      </p:pic>
    </p:spTree>
    <p:extLst>
      <p:ext uri="{BB962C8B-B14F-4D97-AF65-F5344CB8AC3E}">
        <p14:creationId xmlns:p14="http://schemas.microsoft.com/office/powerpoint/2010/main" val="31786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3">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308C1A-2923-C64E-B68B-9EEA862187A2}"/>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651403BA-E744-2547-B84E-67A9F03F502F}"/>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pic>
        <p:nvPicPr>
          <p:cNvPr id="5" name="Afbeelding 4">
            <a:extLst>
              <a:ext uri="{FF2B5EF4-FFF2-40B4-BE49-F238E27FC236}">
                <a16:creationId xmlns:a16="http://schemas.microsoft.com/office/drawing/2014/main" id="{F28BE7C8-DFA0-BF4B-B29B-CB6594498ADF}"/>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8F7D3028-9F69-4644-A249-2E8432A5DE9C}"/>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752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fot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485B2E-A8FA-EE4D-AC7A-FBA782AF405D}"/>
              </a:ext>
            </a:extLst>
          </p:cNvPr>
          <p:cNvPicPr>
            <a:picLocks noChangeAspect="1"/>
          </p:cNvPicPr>
          <p:nvPr userDrawn="1"/>
        </p:nvPicPr>
        <p:blipFill>
          <a:blip r:embed="rId2"/>
          <a:srcRect/>
          <a:stretch/>
        </p:blipFill>
        <p:spPr>
          <a:xfrm>
            <a:off x="1" y="0"/>
            <a:ext cx="9143998" cy="5143499"/>
          </a:xfrm>
          <a:prstGeom prst="rect">
            <a:avLst/>
          </a:prstGeom>
        </p:spPr>
      </p:pic>
      <p:sp>
        <p:nvSpPr>
          <p:cNvPr id="4" name="Tijdelijke aanduiding voor afbeelding 4">
            <a:extLst>
              <a:ext uri="{FF2B5EF4-FFF2-40B4-BE49-F238E27FC236}">
                <a16:creationId xmlns:a16="http://schemas.microsoft.com/office/drawing/2014/main" id="{8AEE0225-7956-3A4F-8287-786BC27D76DD}"/>
              </a:ext>
            </a:extLst>
          </p:cNvPr>
          <p:cNvSpPr>
            <a:spLocks noGrp="1"/>
          </p:cNvSpPr>
          <p:nvPr>
            <p:ph type="pic" sz="quarter" idx="10" hasCustomPrompt="1"/>
          </p:nvPr>
        </p:nvSpPr>
        <p:spPr>
          <a:xfrm>
            <a:off x="0" y="1051200"/>
            <a:ext cx="9144000" cy="4107600"/>
          </a:xfrm>
          <a:blipFill>
            <a:blip r:embed="rId3"/>
            <a:stretch>
              <a:fillRect/>
            </a:stretch>
          </a:blipFill>
        </p:spPr>
        <p:txBody>
          <a:bodyPr tIns="1188000" anchor="t" anchorCtr="0"/>
          <a:lstStyle>
            <a:lvl1pPr algn="ctr">
              <a:defRPr>
                <a:solidFill>
                  <a:srgbClr val="663366"/>
                </a:solidFill>
              </a:defRPr>
            </a:lvl1pPr>
          </a:lstStyle>
          <a:p>
            <a:r>
              <a:rPr lang="nl-NL" dirty="0"/>
              <a:t>Eigen voorblad maken: klik op het pictogram hieronder en voeg een eigen afbeelding toe</a:t>
            </a:r>
          </a:p>
        </p:txBody>
      </p:sp>
      <p:pic>
        <p:nvPicPr>
          <p:cNvPr id="7" name="Afbeelding 6">
            <a:extLst>
              <a:ext uri="{FF2B5EF4-FFF2-40B4-BE49-F238E27FC236}">
                <a16:creationId xmlns:a16="http://schemas.microsoft.com/office/drawing/2014/main" id="{E9DCE907-6FE3-5043-979C-0F06E4E9AA48}"/>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2742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smtClean="0"/>
              <a:t>Klik om de stijl te bewerken</a:t>
            </a:r>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12"/>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32" r:id="rId4"/>
    <p:sldLayoutId id="2147483834" r:id="rId5"/>
    <p:sldLayoutId id="2147483833" r:id="rId6"/>
    <p:sldLayoutId id="2147483823" r:id="rId7"/>
    <p:sldLayoutId id="2147483825" r:id="rId8"/>
    <p:sldLayoutId id="2147483830" r:id="rId9"/>
    <p:sldLayoutId id="2147483873" r:id="rId10"/>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ABC13-4EC6-DA41-A36A-5AF006973610}"/>
              </a:ext>
            </a:extLst>
          </p:cNvPr>
          <p:cNvSpPr>
            <a:spLocks noGrp="1"/>
          </p:cNvSpPr>
          <p:nvPr>
            <p:ph type="title"/>
          </p:nvPr>
        </p:nvSpPr>
        <p:spPr>
          <a:xfrm>
            <a:off x="212400" y="1400400"/>
            <a:ext cx="8722800" cy="857250"/>
          </a:xfrm>
        </p:spPr>
        <p:txBody>
          <a:bodyPr>
            <a:normAutofit fontScale="90000"/>
          </a:bodyPr>
          <a:lstStyle/>
          <a:p>
            <a:r>
              <a:rPr lang="nl-NL" dirty="0" smtClean="0"/>
              <a:t>Pilotstudie Project Partnerschap in Jeugdhulp en Onderwijs</a:t>
            </a:r>
            <a:endParaRPr lang="nl-NL" dirty="0"/>
          </a:p>
        </p:txBody>
      </p:sp>
    </p:spTree>
    <p:extLst>
      <p:ext uri="{BB962C8B-B14F-4D97-AF65-F5344CB8AC3E}">
        <p14:creationId xmlns:p14="http://schemas.microsoft.com/office/powerpoint/2010/main" val="46932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400" y="206375"/>
            <a:ext cx="8722800" cy="659473"/>
          </a:xfrm>
        </p:spPr>
        <p:txBody>
          <a:bodyPr/>
          <a:lstStyle/>
          <a:p>
            <a:r>
              <a:rPr lang="nl-NL" dirty="0"/>
              <a:t>Interviews, </a:t>
            </a:r>
            <a:r>
              <a:rPr lang="nl-NL" dirty="0" smtClean="0"/>
              <a:t>pilotstudie</a:t>
            </a:r>
            <a:endParaRPr lang="nl-NL" dirty="0"/>
          </a:p>
        </p:txBody>
      </p:sp>
      <p:pic>
        <p:nvPicPr>
          <p:cNvPr id="6" name="Tijdelijke aanduiding voor inhoud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5554" y="1139339"/>
            <a:ext cx="3530219" cy="2193501"/>
          </a:xfrm>
        </p:spPr>
      </p:pic>
      <p:sp>
        <p:nvSpPr>
          <p:cNvPr id="4" name="Tijdelijke aanduiding voor inhoud 3"/>
          <p:cNvSpPr>
            <a:spLocks noGrp="1"/>
          </p:cNvSpPr>
          <p:nvPr>
            <p:ph sz="half" idx="2"/>
          </p:nvPr>
        </p:nvSpPr>
        <p:spPr>
          <a:xfrm>
            <a:off x="3877057" y="1003412"/>
            <a:ext cx="5054545" cy="4099671"/>
          </a:xfrm>
        </p:spPr>
        <p:txBody>
          <a:bodyPr>
            <a:normAutofit fontScale="85000" lnSpcReduction="10000"/>
          </a:bodyPr>
          <a:lstStyle/>
          <a:p>
            <a:r>
              <a:rPr lang="nl-NL" b="1" dirty="0">
                <a:solidFill>
                  <a:srgbClr val="002060"/>
                </a:solidFill>
              </a:rPr>
              <a:t>Data</a:t>
            </a:r>
            <a:r>
              <a:rPr lang="nl-NL" dirty="0">
                <a:solidFill>
                  <a:srgbClr val="002060"/>
                </a:solidFill>
              </a:rPr>
              <a:t>. Interviews studenten hbo Pedagogiek (2021) met jeugdigen, ouders en professionals rondom het thema ‘partnerschap’ in de vier domeinen van dit onderzoek: onderwijs, ambulant, semi-residentieel/dagopvang, residentieel (N=82)</a:t>
            </a:r>
          </a:p>
          <a:p>
            <a:r>
              <a:rPr lang="nl-NL" b="1" dirty="0">
                <a:solidFill>
                  <a:srgbClr val="002060"/>
                </a:solidFill>
              </a:rPr>
              <a:t>Analyse</a:t>
            </a:r>
            <a:r>
              <a:rPr lang="nl-NL" dirty="0">
                <a:solidFill>
                  <a:srgbClr val="002060"/>
                </a:solidFill>
              </a:rPr>
              <a:t>. Relevante citaten bij thema’s ‘relatie met professionals’, ‘eigen regie’, ‘eigen stem’, ‘samenwerking in de driehoek’ in </a:t>
            </a:r>
            <a:r>
              <a:rPr lang="nl-NL" dirty="0" err="1">
                <a:solidFill>
                  <a:srgbClr val="002060"/>
                </a:solidFill>
              </a:rPr>
              <a:t>Excellbestand</a:t>
            </a:r>
            <a:r>
              <a:rPr lang="nl-NL" dirty="0">
                <a:solidFill>
                  <a:srgbClr val="002060"/>
                </a:solidFill>
              </a:rPr>
              <a:t>; </a:t>
            </a:r>
          </a:p>
          <a:p>
            <a:r>
              <a:rPr lang="nl-NL" dirty="0">
                <a:solidFill>
                  <a:srgbClr val="002060"/>
                </a:solidFill>
              </a:rPr>
              <a:t>Interviews reguliere </a:t>
            </a:r>
            <a:r>
              <a:rPr lang="nl-NL" dirty="0" err="1">
                <a:solidFill>
                  <a:srgbClr val="002060"/>
                </a:solidFill>
              </a:rPr>
              <a:t>kov</a:t>
            </a:r>
            <a:r>
              <a:rPr lang="nl-NL" dirty="0">
                <a:solidFill>
                  <a:srgbClr val="002060"/>
                </a:solidFill>
              </a:rPr>
              <a:t> en pedagogisch team ziekenhuis </a:t>
            </a:r>
            <a:r>
              <a:rPr lang="nl-NL" dirty="0" err="1">
                <a:solidFill>
                  <a:srgbClr val="002060"/>
                </a:solidFill>
              </a:rPr>
              <a:t>geëxcludeerd</a:t>
            </a:r>
            <a:r>
              <a:rPr lang="nl-NL" dirty="0">
                <a:solidFill>
                  <a:srgbClr val="002060"/>
                </a:solidFill>
              </a:rPr>
              <a:t> (N=76)</a:t>
            </a:r>
          </a:p>
          <a:p>
            <a:r>
              <a:rPr lang="nl-NL" dirty="0">
                <a:solidFill>
                  <a:srgbClr val="002060"/>
                </a:solidFill>
              </a:rPr>
              <a:t>Codering in categorieën door 3 onderzoekers, onderlinge afstemming; validering theoretisch kader; relevante citaten ter illustratie  (jan 2023)</a:t>
            </a:r>
          </a:p>
          <a:p>
            <a:pPr marL="0" indent="0">
              <a:buNone/>
            </a:pPr>
            <a:endParaRPr lang="nl-NL" dirty="0"/>
          </a:p>
          <a:p>
            <a:endParaRPr lang="nl-NL" dirty="0"/>
          </a:p>
        </p:txBody>
      </p:sp>
    </p:spTree>
    <p:extLst>
      <p:ext uri="{BB962C8B-B14F-4D97-AF65-F5344CB8AC3E}">
        <p14:creationId xmlns:p14="http://schemas.microsoft.com/office/powerpoint/2010/main" val="28898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Theoretisch kader </a:t>
            </a:r>
          </a:p>
        </p:txBody>
      </p:sp>
      <p:sp>
        <p:nvSpPr>
          <p:cNvPr id="4" name="Tijdelijke aanduiding voor inhoud 3"/>
          <p:cNvSpPr>
            <a:spLocks noGrp="1"/>
          </p:cNvSpPr>
          <p:nvPr>
            <p:ph sz="half" idx="2"/>
          </p:nvPr>
        </p:nvSpPr>
        <p:spPr>
          <a:xfrm>
            <a:off x="358516" y="978510"/>
            <a:ext cx="8617753" cy="3924637"/>
          </a:xfrm>
        </p:spPr>
        <p:txBody>
          <a:bodyPr>
            <a:normAutofit fontScale="92500" lnSpcReduction="10000"/>
          </a:bodyPr>
          <a:lstStyle/>
          <a:p>
            <a:pPr marL="0" indent="0">
              <a:buNone/>
            </a:pPr>
            <a:r>
              <a:rPr lang="nl-NL" sz="2200" dirty="0">
                <a:solidFill>
                  <a:srgbClr val="002060"/>
                </a:solidFill>
                <a:latin typeface="Arial" panose="020B0604020202020204" pitchFamily="34" charset="0"/>
                <a:cs typeface="Arial" panose="020B0604020202020204" pitchFamily="34" charset="0"/>
              </a:rPr>
              <a:t>Op basis van literatuur onderscheiden we 3 hoofdcategorieën (en twee subcategorieën) van samenwerking tussen ouders, professionals en jeugdigen (Leenders et al. 2019, </a:t>
            </a:r>
            <a:r>
              <a:rPr lang="nl-NL" sz="2200" dirty="0" err="1">
                <a:solidFill>
                  <a:srgbClr val="002060"/>
                </a:solidFill>
                <a:latin typeface="Arial" panose="020B0604020202020204" pitchFamily="34" charset="0"/>
                <a:cs typeface="Arial" panose="020B0604020202020204" pitchFamily="34" charset="0"/>
              </a:rPr>
              <a:t>Gerdes</a:t>
            </a:r>
            <a:r>
              <a:rPr lang="nl-NL" sz="2200" dirty="0">
                <a:solidFill>
                  <a:srgbClr val="002060"/>
                </a:solidFill>
                <a:latin typeface="Arial" panose="020B0604020202020204" pitchFamily="34" charset="0"/>
                <a:cs typeface="Arial" panose="020B0604020202020204" pitchFamily="34" charset="0"/>
              </a:rPr>
              <a:t> et al. 2020)</a:t>
            </a:r>
          </a:p>
          <a:p>
            <a:pPr lvl="1"/>
            <a:r>
              <a:rPr lang="nl-NL" sz="2200" dirty="0">
                <a:solidFill>
                  <a:srgbClr val="002060"/>
                </a:solidFill>
                <a:latin typeface="Arial" panose="020B0604020202020204" pitchFamily="34" charset="0"/>
                <a:cs typeface="Arial" panose="020B0604020202020204" pitchFamily="34" charset="0"/>
              </a:rPr>
              <a:t>1. Weinig samenwerking</a:t>
            </a:r>
          </a:p>
          <a:p>
            <a:pPr lvl="2"/>
            <a:r>
              <a:rPr lang="nl-NL" sz="2200" dirty="0">
                <a:solidFill>
                  <a:srgbClr val="002060"/>
                </a:solidFill>
                <a:latin typeface="Arial" panose="020B0604020202020204" pitchFamily="34" charset="0"/>
                <a:cs typeface="Arial" panose="020B0604020202020204" pitchFamily="34" charset="0"/>
              </a:rPr>
              <a:t>1a. “Zeg jij het maar”/”Ik heb geen idee”</a:t>
            </a:r>
          </a:p>
          <a:p>
            <a:pPr lvl="2"/>
            <a:r>
              <a:rPr lang="nl-NL" sz="2200" dirty="0">
                <a:solidFill>
                  <a:srgbClr val="002060"/>
                </a:solidFill>
                <a:latin typeface="Arial" panose="020B0604020202020204" pitchFamily="34" charset="0"/>
                <a:cs typeface="Arial" panose="020B0604020202020204" pitchFamily="34" charset="0"/>
              </a:rPr>
              <a:t>1b. “Ik heb niets in te brengen”</a:t>
            </a:r>
          </a:p>
          <a:p>
            <a:pPr lvl="1"/>
            <a:r>
              <a:rPr lang="nl-NL" sz="2200" dirty="0">
                <a:solidFill>
                  <a:srgbClr val="002060"/>
                </a:solidFill>
                <a:latin typeface="Arial" panose="020B0604020202020204" pitchFamily="34" charset="0"/>
                <a:cs typeface="Arial" panose="020B0604020202020204" pitchFamily="34" charset="0"/>
              </a:rPr>
              <a:t>2. Enige mate van samenwerking</a:t>
            </a:r>
          </a:p>
          <a:p>
            <a:pPr lvl="2"/>
            <a:r>
              <a:rPr lang="nl-NL" sz="2200" dirty="0">
                <a:solidFill>
                  <a:srgbClr val="002060"/>
                </a:solidFill>
                <a:latin typeface="Arial" panose="020B0604020202020204" pitchFamily="34" charset="0"/>
                <a:cs typeface="Arial" panose="020B0604020202020204" pitchFamily="34" charset="0"/>
              </a:rPr>
              <a:t>2a. Cooperation: vooral communicatie (onafhankelijk van elkaar)</a:t>
            </a:r>
          </a:p>
          <a:p>
            <a:pPr lvl="2"/>
            <a:r>
              <a:rPr lang="nl-NL" sz="2200" dirty="0">
                <a:solidFill>
                  <a:srgbClr val="002060"/>
                </a:solidFill>
                <a:latin typeface="Arial" panose="020B0604020202020204" pitchFamily="34" charset="0"/>
                <a:cs typeface="Arial" panose="020B0604020202020204" pitchFamily="34" charset="0"/>
              </a:rPr>
              <a:t>2b. Coordination: afstemming, vertaalslag, op weg naar gelijkwaardigheid</a:t>
            </a:r>
          </a:p>
          <a:p>
            <a:pPr lvl="1"/>
            <a:r>
              <a:rPr lang="nl-NL" sz="2200" dirty="0">
                <a:solidFill>
                  <a:srgbClr val="002060"/>
                </a:solidFill>
                <a:latin typeface="Arial" panose="020B0604020202020204" pitchFamily="34" charset="0"/>
                <a:cs typeface="Arial" panose="020B0604020202020204" pitchFamily="34" charset="0"/>
              </a:rPr>
              <a:t>3. Partnerschap: gedeelde verantwoordelijkheid, gelijkwaardigheid, continue afstemming</a:t>
            </a:r>
          </a:p>
          <a:p>
            <a:pPr marL="0" indent="0">
              <a:buNone/>
            </a:pPr>
            <a:endParaRPr lang="nl-NL" dirty="0"/>
          </a:p>
          <a:p>
            <a:endParaRPr lang="nl-NL" dirty="0"/>
          </a:p>
        </p:txBody>
      </p:sp>
    </p:spTree>
    <p:extLst>
      <p:ext uri="{BB962C8B-B14F-4D97-AF65-F5344CB8AC3E}">
        <p14:creationId xmlns:p14="http://schemas.microsoft.com/office/powerpoint/2010/main" val="55515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Bevindingen</a:t>
            </a:r>
          </a:p>
        </p:txBody>
      </p:sp>
      <p:sp>
        <p:nvSpPr>
          <p:cNvPr id="4" name="Tijdelijke aanduiding voor inhoud 3"/>
          <p:cNvSpPr>
            <a:spLocks noGrp="1"/>
          </p:cNvSpPr>
          <p:nvPr>
            <p:ph sz="half" idx="2"/>
          </p:nvPr>
        </p:nvSpPr>
        <p:spPr>
          <a:xfrm>
            <a:off x="4496474" y="1"/>
            <a:ext cx="4647526" cy="5143500"/>
          </a:xfrm>
        </p:spPr>
        <p:txBody>
          <a:bodyPr>
            <a:noAutofit/>
          </a:bodyPr>
          <a:lstStyle/>
          <a:p>
            <a:pPr fontAlgn="base"/>
            <a:r>
              <a:rPr lang="nl-NL" sz="1600" dirty="0">
                <a:solidFill>
                  <a:srgbClr val="002060"/>
                </a:solidFill>
              </a:rPr>
              <a:t>Jeugdigen kritischer over gelijkwaardig partnerschap dan ouders, professionals zien de minste ongelijkwaardigheid. </a:t>
            </a:r>
          </a:p>
          <a:p>
            <a:pPr fontAlgn="base"/>
            <a:r>
              <a:rPr lang="nl-NL" sz="1600" dirty="0">
                <a:solidFill>
                  <a:srgbClr val="002060"/>
                </a:solidFill>
              </a:rPr>
              <a:t>Jeugdigen typeren de samenwerkingsrelatie vaker in termen van ‘ik heb niks te zeggen’ (1b, 42,1%) dan ouders (18,5%) en professionals (6,7%) </a:t>
            </a:r>
          </a:p>
          <a:p>
            <a:pPr fontAlgn="base"/>
            <a:r>
              <a:rPr lang="nl-NL" sz="1600" dirty="0">
                <a:solidFill>
                  <a:srgbClr val="002060"/>
                </a:solidFill>
              </a:rPr>
              <a:t>Ouders en professionals zien vaak wat oppervlakkige samenwerking, vooral gefocust op communicatie (2a, resp. 22,2% en 26,7%).  </a:t>
            </a:r>
          </a:p>
          <a:p>
            <a:pPr fontAlgn="base"/>
            <a:r>
              <a:rPr lang="nl-NL" sz="1600" dirty="0">
                <a:solidFill>
                  <a:srgbClr val="002060"/>
                </a:solidFill>
              </a:rPr>
              <a:t>Bij jeugdigen wordt een vorm van hechte samenwerking op-weg-naar-gelijkwaardigheid vaak genoemd (2, 42,1%)* </a:t>
            </a:r>
          </a:p>
          <a:p>
            <a:pPr fontAlgn="base"/>
            <a:r>
              <a:rPr lang="nl-NL" sz="1600" dirty="0">
                <a:solidFill>
                  <a:srgbClr val="002060"/>
                </a:solidFill>
              </a:rPr>
              <a:t>Echt partnerschap (3) wordt door jongeren maar weinig ervaren (10,5%), in tegenstelling tot ouders (40,7%) en professionals (33,3%). </a:t>
            </a:r>
          </a:p>
          <a:p>
            <a:pPr marL="0" indent="0" fontAlgn="base">
              <a:buNone/>
            </a:pPr>
            <a:endParaRPr lang="nl-NL" sz="1600" dirty="0">
              <a:solidFill>
                <a:srgbClr val="002060"/>
              </a:solidFill>
            </a:endParaRPr>
          </a:p>
          <a:p>
            <a:endParaRPr lang="nl-NL" sz="1600" dirty="0"/>
          </a:p>
        </p:txBody>
      </p:sp>
      <p:graphicFrame>
        <p:nvGraphicFramePr>
          <p:cNvPr id="11" name="Content Placeholder 10">
            <a:extLst>
              <a:ext uri="{FF2B5EF4-FFF2-40B4-BE49-F238E27FC236}">
                <a16:creationId xmlns:a16="http://schemas.microsoft.com/office/drawing/2014/main" id="{A33688EE-6ED6-B787-6BE2-92F3B706E0C1}"/>
              </a:ext>
            </a:extLst>
          </p:cNvPr>
          <p:cNvGraphicFramePr>
            <a:graphicFrameLocks noGrp="1"/>
          </p:cNvGraphicFramePr>
          <p:nvPr>
            <p:ph sz="half" idx="1"/>
            <p:extLst/>
          </p:nvPr>
        </p:nvGraphicFramePr>
        <p:xfrm>
          <a:off x="116631" y="1898088"/>
          <a:ext cx="4412947" cy="1603972"/>
        </p:xfrm>
        <a:graphic>
          <a:graphicData uri="http://schemas.openxmlformats.org/drawingml/2006/table">
            <a:tbl>
              <a:tblPr firstRow="1" firstCol="1" bandRow="1">
                <a:tableStyleId>{5C22544A-7EE6-4342-B048-85BDC9FD1C3A}</a:tableStyleId>
              </a:tblPr>
              <a:tblGrid>
                <a:gridCol w="1095893">
                  <a:extLst>
                    <a:ext uri="{9D8B030D-6E8A-4147-A177-3AD203B41FA5}">
                      <a16:colId xmlns:a16="http://schemas.microsoft.com/office/drawing/2014/main" val="3638328798"/>
                    </a:ext>
                  </a:extLst>
                </a:gridCol>
                <a:gridCol w="1095893">
                  <a:extLst>
                    <a:ext uri="{9D8B030D-6E8A-4147-A177-3AD203B41FA5}">
                      <a16:colId xmlns:a16="http://schemas.microsoft.com/office/drawing/2014/main" val="3883176630"/>
                    </a:ext>
                  </a:extLst>
                </a:gridCol>
                <a:gridCol w="980188">
                  <a:extLst>
                    <a:ext uri="{9D8B030D-6E8A-4147-A177-3AD203B41FA5}">
                      <a16:colId xmlns:a16="http://schemas.microsoft.com/office/drawing/2014/main" val="2869976043"/>
                    </a:ext>
                  </a:extLst>
                </a:gridCol>
                <a:gridCol w="1240973">
                  <a:extLst>
                    <a:ext uri="{9D8B030D-6E8A-4147-A177-3AD203B41FA5}">
                      <a16:colId xmlns:a16="http://schemas.microsoft.com/office/drawing/2014/main" val="2118995807"/>
                    </a:ext>
                  </a:extLst>
                </a:gridCol>
              </a:tblGrid>
              <a:tr h="337678">
                <a:tc>
                  <a:txBody>
                    <a:bodyPr/>
                    <a:lstStyle/>
                    <a:p>
                      <a:pPr>
                        <a:spcAft>
                          <a:spcPts val="0"/>
                        </a:spcAft>
                      </a:pPr>
                      <a:r>
                        <a:rPr lang="nl-NL" sz="1000" noProof="0" dirty="0">
                          <a:effectLst/>
                        </a:rPr>
                        <a:t>Categorie partnerschap</a:t>
                      </a:r>
                      <a:endParaRPr lang="nl-NL" noProof="0" dirty="0">
                        <a:effectLst/>
                      </a:endParaRPr>
                    </a:p>
                  </a:txBody>
                  <a:tcPr marL="68580" marR="68580" marT="0" marB="0"/>
                </a:tc>
                <a:tc>
                  <a:txBody>
                    <a:bodyPr/>
                    <a:lstStyle/>
                    <a:p>
                      <a:pPr>
                        <a:spcAft>
                          <a:spcPts val="0"/>
                        </a:spcAft>
                      </a:pPr>
                      <a:r>
                        <a:rPr lang="nl-NL" sz="1000" noProof="0" dirty="0">
                          <a:effectLst/>
                        </a:rPr>
                        <a:t>jeugdigen</a:t>
                      </a:r>
                      <a:endParaRPr lang="nl-NL" noProof="0" dirty="0">
                        <a:effectLst/>
                      </a:endParaRPr>
                    </a:p>
                  </a:txBody>
                  <a:tcPr marL="68580" marR="68580" marT="0" marB="0"/>
                </a:tc>
                <a:tc>
                  <a:txBody>
                    <a:bodyPr/>
                    <a:lstStyle/>
                    <a:p>
                      <a:pPr>
                        <a:spcAft>
                          <a:spcPts val="0"/>
                        </a:spcAft>
                      </a:pPr>
                      <a:r>
                        <a:rPr lang="nl-NL" sz="1000" noProof="0" dirty="0">
                          <a:effectLst/>
                        </a:rPr>
                        <a:t>ouders</a:t>
                      </a:r>
                      <a:endParaRPr lang="nl-NL" noProof="0" dirty="0">
                        <a:effectLst/>
                      </a:endParaRPr>
                    </a:p>
                  </a:txBody>
                  <a:tcPr marL="68580" marR="68580" marT="0" marB="0"/>
                </a:tc>
                <a:tc>
                  <a:txBody>
                    <a:bodyPr/>
                    <a:lstStyle/>
                    <a:p>
                      <a:pPr>
                        <a:spcAft>
                          <a:spcPts val="0"/>
                        </a:spcAft>
                      </a:pPr>
                      <a:r>
                        <a:rPr lang="nl-NL" sz="1000" noProof="0" dirty="0">
                          <a:effectLst/>
                        </a:rPr>
                        <a:t>professionals</a:t>
                      </a:r>
                      <a:endParaRPr lang="nl-NL" noProof="0" dirty="0">
                        <a:effectLst/>
                      </a:endParaRPr>
                    </a:p>
                  </a:txBody>
                  <a:tcPr marL="68580" marR="68580" marT="0" marB="0"/>
                </a:tc>
                <a:extLst>
                  <a:ext uri="{0D108BD9-81ED-4DB2-BD59-A6C34878D82A}">
                    <a16:rowId xmlns:a16="http://schemas.microsoft.com/office/drawing/2014/main" val="2673946823"/>
                  </a:ext>
                </a:extLst>
              </a:tr>
              <a:tr h="211049">
                <a:tc>
                  <a:txBody>
                    <a:bodyPr/>
                    <a:lstStyle/>
                    <a:p>
                      <a:pPr>
                        <a:spcAft>
                          <a:spcPts val="0"/>
                        </a:spcAft>
                      </a:pPr>
                      <a:r>
                        <a:rPr lang="nl-NL" sz="1000" noProof="0" dirty="0">
                          <a:effectLst/>
                        </a:rPr>
                        <a:t>Categorie 1a</a:t>
                      </a:r>
                      <a:endParaRPr lang="nl-NL" noProof="0" dirty="0">
                        <a:effectLst/>
                      </a:endParaRPr>
                    </a:p>
                  </a:txBody>
                  <a:tcPr marL="68580" marR="68580" marT="0" marB="0"/>
                </a:tc>
                <a:tc>
                  <a:txBody>
                    <a:bodyPr/>
                    <a:lstStyle/>
                    <a:p>
                      <a:pPr>
                        <a:spcAft>
                          <a:spcPts val="0"/>
                        </a:spcAft>
                      </a:pPr>
                      <a:r>
                        <a:rPr lang="nl-NL" sz="1000" noProof="0" dirty="0">
                          <a:effectLst/>
                        </a:rPr>
                        <a:t>1 (5,2%)</a:t>
                      </a:r>
                      <a:endParaRPr lang="nl-NL" noProof="0" dirty="0">
                        <a:effectLst/>
                      </a:endParaRPr>
                    </a:p>
                  </a:txBody>
                  <a:tcPr marL="68580" marR="68580" marT="0" marB="0"/>
                </a:tc>
                <a:tc>
                  <a:txBody>
                    <a:bodyPr/>
                    <a:lstStyle/>
                    <a:p>
                      <a:pPr>
                        <a:spcAft>
                          <a:spcPts val="0"/>
                        </a:spcAft>
                      </a:pPr>
                      <a:r>
                        <a:rPr lang="nl-NL" sz="1000" noProof="0" dirty="0">
                          <a:effectLst/>
                        </a:rPr>
                        <a:t>0</a:t>
                      </a:r>
                      <a:endParaRPr lang="nl-NL" noProof="0" dirty="0">
                        <a:effectLst/>
                      </a:endParaRPr>
                    </a:p>
                  </a:txBody>
                  <a:tcPr marL="68580" marR="68580" marT="0" marB="0"/>
                </a:tc>
                <a:tc>
                  <a:txBody>
                    <a:bodyPr/>
                    <a:lstStyle/>
                    <a:p>
                      <a:pPr>
                        <a:spcAft>
                          <a:spcPts val="0"/>
                        </a:spcAft>
                      </a:pPr>
                      <a:r>
                        <a:rPr lang="nl-NL" sz="1000" noProof="0" dirty="0">
                          <a:effectLst/>
                        </a:rPr>
                        <a:t>1 (3,3%)</a:t>
                      </a:r>
                      <a:endParaRPr lang="nl-NL" noProof="0" dirty="0">
                        <a:effectLst/>
                      </a:endParaRPr>
                    </a:p>
                  </a:txBody>
                  <a:tcPr marL="68580" marR="68580" marT="0" marB="0"/>
                </a:tc>
                <a:extLst>
                  <a:ext uri="{0D108BD9-81ED-4DB2-BD59-A6C34878D82A}">
                    <a16:rowId xmlns:a16="http://schemas.microsoft.com/office/drawing/2014/main" val="1138023220"/>
                  </a:ext>
                </a:extLst>
              </a:tr>
              <a:tr h="211049">
                <a:tc>
                  <a:txBody>
                    <a:bodyPr/>
                    <a:lstStyle/>
                    <a:p>
                      <a:pPr>
                        <a:spcAft>
                          <a:spcPts val="0"/>
                        </a:spcAft>
                      </a:pPr>
                      <a:r>
                        <a:rPr lang="nl-NL" sz="1000" noProof="0" dirty="0">
                          <a:effectLst/>
                        </a:rPr>
                        <a:t>Categorie 1b</a:t>
                      </a:r>
                      <a:endParaRPr lang="nl-NL" noProof="0" dirty="0">
                        <a:effectLst/>
                      </a:endParaRPr>
                    </a:p>
                  </a:txBody>
                  <a:tcPr marL="68580" marR="68580" marT="0" marB="0"/>
                </a:tc>
                <a:tc>
                  <a:txBody>
                    <a:bodyPr/>
                    <a:lstStyle/>
                    <a:p>
                      <a:pPr>
                        <a:spcAft>
                          <a:spcPts val="0"/>
                        </a:spcAft>
                      </a:pPr>
                      <a:r>
                        <a:rPr lang="nl-NL" sz="1000" noProof="0" dirty="0">
                          <a:effectLst/>
                        </a:rPr>
                        <a:t>8 (42,1%)</a:t>
                      </a:r>
                      <a:endParaRPr lang="nl-NL" noProof="0" dirty="0">
                        <a:effectLst/>
                      </a:endParaRPr>
                    </a:p>
                  </a:txBody>
                  <a:tcPr marL="68580" marR="68580" marT="0" marB="0"/>
                </a:tc>
                <a:tc>
                  <a:txBody>
                    <a:bodyPr/>
                    <a:lstStyle/>
                    <a:p>
                      <a:pPr>
                        <a:spcAft>
                          <a:spcPts val="0"/>
                        </a:spcAft>
                      </a:pPr>
                      <a:r>
                        <a:rPr lang="nl-NL" sz="1000" noProof="0" dirty="0">
                          <a:effectLst/>
                        </a:rPr>
                        <a:t>5 (18,5%)</a:t>
                      </a:r>
                      <a:endParaRPr lang="nl-NL" noProof="0" dirty="0">
                        <a:effectLst/>
                      </a:endParaRPr>
                    </a:p>
                  </a:txBody>
                  <a:tcPr marL="68580" marR="68580" marT="0" marB="0"/>
                </a:tc>
                <a:tc>
                  <a:txBody>
                    <a:bodyPr/>
                    <a:lstStyle/>
                    <a:p>
                      <a:pPr>
                        <a:spcAft>
                          <a:spcPts val="0"/>
                        </a:spcAft>
                      </a:pPr>
                      <a:r>
                        <a:rPr lang="nl-NL" sz="1000" noProof="0" dirty="0">
                          <a:effectLst/>
                        </a:rPr>
                        <a:t>2 (6,7%)</a:t>
                      </a:r>
                      <a:endParaRPr lang="nl-NL" noProof="0" dirty="0">
                        <a:effectLst/>
                      </a:endParaRPr>
                    </a:p>
                  </a:txBody>
                  <a:tcPr marL="68580" marR="68580" marT="0" marB="0"/>
                </a:tc>
                <a:extLst>
                  <a:ext uri="{0D108BD9-81ED-4DB2-BD59-A6C34878D82A}">
                    <a16:rowId xmlns:a16="http://schemas.microsoft.com/office/drawing/2014/main" val="3099227383"/>
                  </a:ext>
                </a:extLst>
              </a:tr>
              <a:tr h="211049">
                <a:tc>
                  <a:txBody>
                    <a:bodyPr/>
                    <a:lstStyle/>
                    <a:p>
                      <a:pPr>
                        <a:spcAft>
                          <a:spcPts val="0"/>
                        </a:spcAft>
                      </a:pPr>
                      <a:r>
                        <a:rPr lang="nl-NL" sz="1000" noProof="0" dirty="0">
                          <a:effectLst/>
                        </a:rPr>
                        <a:t>Categorie 2a</a:t>
                      </a:r>
                      <a:endParaRPr lang="nl-NL" noProof="0" dirty="0">
                        <a:effectLst/>
                      </a:endParaRPr>
                    </a:p>
                  </a:txBody>
                  <a:tcPr marL="68580" marR="68580" marT="0" marB="0"/>
                </a:tc>
                <a:tc>
                  <a:txBody>
                    <a:bodyPr/>
                    <a:lstStyle/>
                    <a:p>
                      <a:pPr>
                        <a:spcAft>
                          <a:spcPts val="0"/>
                        </a:spcAft>
                      </a:pPr>
                      <a:r>
                        <a:rPr lang="nl-NL" sz="1000" noProof="0" dirty="0">
                          <a:effectLst/>
                        </a:rPr>
                        <a:t>0</a:t>
                      </a:r>
                      <a:endParaRPr lang="nl-NL" noProof="0" dirty="0">
                        <a:effectLst/>
                      </a:endParaRPr>
                    </a:p>
                  </a:txBody>
                  <a:tcPr marL="68580" marR="68580" marT="0" marB="0"/>
                </a:tc>
                <a:tc>
                  <a:txBody>
                    <a:bodyPr/>
                    <a:lstStyle/>
                    <a:p>
                      <a:pPr>
                        <a:spcAft>
                          <a:spcPts val="0"/>
                        </a:spcAft>
                      </a:pPr>
                      <a:r>
                        <a:rPr lang="nl-NL" sz="1000" noProof="0" dirty="0">
                          <a:effectLst/>
                        </a:rPr>
                        <a:t>6 (22,2%)</a:t>
                      </a:r>
                      <a:endParaRPr lang="nl-NL" noProof="0" dirty="0">
                        <a:effectLst/>
                      </a:endParaRPr>
                    </a:p>
                  </a:txBody>
                  <a:tcPr marL="68580" marR="68580" marT="0" marB="0"/>
                </a:tc>
                <a:tc>
                  <a:txBody>
                    <a:bodyPr/>
                    <a:lstStyle/>
                    <a:p>
                      <a:pPr>
                        <a:spcAft>
                          <a:spcPts val="0"/>
                        </a:spcAft>
                      </a:pPr>
                      <a:r>
                        <a:rPr lang="nl-NL" sz="1000" noProof="0" dirty="0">
                          <a:effectLst/>
                        </a:rPr>
                        <a:t>8 (26,7%)</a:t>
                      </a:r>
                      <a:endParaRPr lang="nl-NL" noProof="0" dirty="0">
                        <a:effectLst/>
                      </a:endParaRPr>
                    </a:p>
                  </a:txBody>
                  <a:tcPr marL="68580" marR="68580" marT="0" marB="0"/>
                </a:tc>
                <a:extLst>
                  <a:ext uri="{0D108BD9-81ED-4DB2-BD59-A6C34878D82A}">
                    <a16:rowId xmlns:a16="http://schemas.microsoft.com/office/drawing/2014/main" val="3039503918"/>
                  </a:ext>
                </a:extLst>
              </a:tr>
              <a:tr h="211049">
                <a:tc>
                  <a:txBody>
                    <a:bodyPr/>
                    <a:lstStyle/>
                    <a:p>
                      <a:pPr>
                        <a:spcAft>
                          <a:spcPts val="0"/>
                        </a:spcAft>
                      </a:pPr>
                      <a:r>
                        <a:rPr lang="nl-NL" sz="1000" noProof="0" dirty="0">
                          <a:effectLst/>
                        </a:rPr>
                        <a:t>Categorie 2b</a:t>
                      </a:r>
                      <a:endParaRPr lang="nl-NL" noProof="0" dirty="0">
                        <a:effectLst/>
                      </a:endParaRPr>
                    </a:p>
                  </a:txBody>
                  <a:tcPr marL="68580" marR="68580" marT="0" marB="0"/>
                </a:tc>
                <a:tc>
                  <a:txBody>
                    <a:bodyPr/>
                    <a:lstStyle/>
                    <a:p>
                      <a:pPr>
                        <a:spcAft>
                          <a:spcPts val="0"/>
                        </a:spcAft>
                      </a:pPr>
                      <a:r>
                        <a:rPr lang="nl-NL" sz="1000" noProof="0" dirty="0">
                          <a:effectLst/>
                        </a:rPr>
                        <a:t>8 (42,1%)</a:t>
                      </a:r>
                      <a:endParaRPr lang="nl-NL" noProof="0" dirty="0">
                        <a:effectLst/>
                      </a:endParaRPr>
                    </a:p>
                  </a:txBody>
                  <a:tcPr marL="68580" marR="68580" marT="0" marB="0"/>
                </a:tc>
                <a:tc>
                  <a:txBody>
                    <a:bodyPr/>
                    <a:lstStyle/>
                    <a:p>
                      <a:pPr>
                        <a:spcAft>
                          <a:spcPts val="0"/>
                        </a:spcAft>
                      </a:pPr>
                      <a:r>
                        <a:rPr lang="nl-NL" sz="1000" noProof="0" dirty="0">
                          <a:effectLst/>
                        </a:rPr>
                        <a:t>5 (18,5%)</a:t>
                      </a:r>
                      <a:endParaRPr lang="nl-NL" noProof="0" dirty="0">
                        <a:effectLst/>
                      </a:endParaRPr>
                    </a:p>
                  </a:txBody>
                  <a:tcPr marL="68580" marR="68580" marT="0" marB="0"/>
                </a:tc>
                <a:tc>
                  <a:txBody>
                    <a:bodyPr/>
                    <a:lstStyle/>
                    <a:p>
                      <a:pPr>
                        <a:spcAft>
                          <a:spcPts val="0"/>
                        </a:spcAft>
                      </a:pPr>
                      <a:r>
                        <a:rPr lang="nl-NL" sz="1000" noProof="0" dirty="0">
                          <a:effectLst/>
                        </a:rPr>
                        <a:t>9 (30%)</a:t>
                      </a:r>
                      <a:endParaRPr lang="nl-NL" noProof="0" dirty="0">
                        <a:effectLst/>
                      </a:endParaRPr>
                    </a:p>
                  </a:txBody>
                  <a:tcPr marL="68580" marR="68580" marT="0" marB="0"/>
                </a:tc>
                <a:extLst>
                  <a:ext uri="{0D108BD9-81ED-4DB2-BD59-A6C34878D82A}">
                    <a16:rowId xmlns:a16="http://schemas.microsoft.com/office/drawing/2014/main" val="1668741120"/>
                  </a:ext>
                </a:extLst>
              </a:tr>
              <a:tr h="211049">
                <a:tc>
                  <a:txBody>
                    <a:bodyPr/>
                    <a:lstStyle/>
                    <a:p>
                      <a:pPr>
                        <a:spcAft>
                          <a:spcPts val="0"/>
                        </a:spcAft>
                      </a:pPr>
                      <a:r>
                        <a:rPr lang="nl-NL" sz="1000" noProof="0" dirty="0">
                          <a:effectLst/>
                        </a:rPr>
                        <a:t>Categorie 3</a:t>
                      </a:r>
                      <a:endParaRPr lang="nl-NL" noProof="0" dirty="0">
                        <a:effectLst/>
                      </a:endParaRPr>
                    </a:p>
                  </a:txBody>
                  <a:tcPr marL="68580" marR="68580" marT="0" marB="0"/>
                </a:tc>
                <a:tc>
                  <a:txBody>
                    <a:bodyPr/>
                    <a:lstStyle/>
                    <a:p>
                      <a:pPr>
                        <a:spcAft>
                          <a:spcPts val="0"/>
                        </a:spcAft>
                      </a:pPr>
                      <a:r>
                        <a:rPr lang="nl-NL" sz="1000" noProof="0" dirty="0">
                          <a:effectLst/>
                        </a:rPr>
                        <a:t>2 (10,5%</a:t>
                      </a:r>
                      <a:endParaRPr lang="nl-NL" noProof="0" dirty="0">
                        <a:effectLst/>
                      </a:endParaRPr>
                    </a:p>
                  </a:txBody>
                  <a:tcPr marL="68580" marR="68580" marT="0" marB="0"/>
                </a:tc>
                <a:tc>
                  <a:txBody>
                    <a:bodyPr/>
                    <a:lstStyle/>
                    <a:p>
                      <a:pPr>
                        <a:spcAft>
                          <a:spcPts val="0"/>
                        </a:spcAft>
                      </a:pPr>
                      <a:r>
                        <a:rPr lang="nl-NL" sz="1000" noProof="0" dirty="0">
                          <a:effectLst/>
                        </a:rPr>
                        <a:t>11 (40,7%)</a:t>
                      </a:r>
                      <a:endParaRPr lang="nl-NL" noProof="0" dirty="0">
                        <a:effectLst/>
                      </a:endParaRPr>
                    </a:p>
                  </a:txBody>
                  <a:tcPr marL="68580" marR="68580" marT="0" marB="0"/>
                </a:tc>
                <a:tc>
                  <a:txBody>
                    <a:bodyPr/>
                    <a:lstStyle/>
                    <a:p>
                      <a:pPr>
                        <a:spcAft>
                          <a:spcPts val="0"/>
                        </a:spcAft>
                      </a:pPr>
                      <a:r>
                        <a:rPr lang="nl-NL" sz="1000" noProof="0" dirty="0">
                          <a:effectLst/>
                        </a:rPr>
                        <a:t>10 (33,3%)</a:t>
                      </a:r>
                      <a:endParaRPr lang="nl-NL" noProof="0" dirty="0">
                        <a:effectLst/>
                      </a:endParaRPr>
                    </a:p>
                  </a:txBody>
                  <a:tcPr marL="68580" marR="68580" marT="0" marB="0"/>
                </a:tc>
                <a:extLst>
                  <a:ext uri="{0D108BD9-81ED-4DB2-BD59-A6C34878D82A}">
                    <a16:rowId xmlns:a16="http://schemas.microsoft.com/office/drawing/2014/main" val="78761880"/>
                  </a:ext>
                </a:extLst>
              </a:tr>
              <a:tr h="211049">
                <a:tc>
                  <a:txBody>
                    <a:bodyPr/>
                    <a:lstStyle/>
                    <a:p>
                      <a:pPr>
                        <a:spcAft>
                          <a:spcPts val="0"/>
                        </a:spcAft>
                      </a:pPr>
                      <a:r>
                        <a:rPr lang="nl-NL" sz="1000" noProof="0" dirty="0">
                          <a:effectLst/>
                        </a:rPr>
                        <a:t>Totaal</a:t>
                      </a:r>
                      <a:endParaRPr lang="nl-NL" noProof="0" dirty="0">
                        <a:effectLst/>
                      </a:endParaRPr>
                    </a:p>
                  </a:txBody>
                  <a:tcPr marL="68580" marR="68580" marT="0" marB="0"/>
                </a:tc>
                <a:tc>
                  <a:txBody>
                    <a:bodyPr/>
                    <a:lstStyle/>
                    <a:p>
                      <a:pPr>
                        <a:spcAft>
                          <a:spcPts val="0"/>
                        </a:spcAft>
                      </a:pPr>
                      <a:r>
                        <a:rPr lang="nl-NL" sz="1000" noProof="0" dirty="0">
                          <a:effectLst/>
                        </a:rPr>
                        <a:t>19 (100%)</a:t>
                      </a:r>
                      <a:endParaRPr lang="nl-NL" noProof="0" dirty="0">
                        <a:effectLst/>
                      </a:endParaRPr>
                    </a:p>
                  </a:txBody>
                  <a:tcPr marL="68580" marR="68580" marT="0" marB="0"/>
                </a:tc>
                <a:tc>
                  <a:txBody>
                    <a:bodyPr/>
                    <a:lstStyle/>
                    <a:p>
                      <a:pPr>
                        <a:spcAft>
                          <a:spcPts val="0"/>
                        </a:spcAft>
                      </a:pPr>
                      <a:r>
                        <a:rPr lang="nl-NL" sz="1000" noProof="0" dirty="0">
                          <a:effectLst/>
                        </a:rPr>
                        <a:t>27 (100%)</a:t>
                      </a:r>
                      <a:endParaRPr lang="nl-NL" noProof="0" dirty="0">
                        <a:effectLst/>
                      </a:endParaRPr>
                    </a:p>
                  </a:txBody>
                  <a:tcPr marL="68580" marR="68580" marT="0" marB="0"/>
                </a:tc>
                <a:tc>
                  <a:txBody>
                    <a:bodyPr/>
                    <a:lstStyle/>
                    <a:p>
                      <a:pPr>
                        <a:spcAft>
                          <a:spcPts val="0"/>
                        </a:spcAft>
                      </a:pPr>
                      <a:r>
                        <a:rPr lang="nl-NL" sz="1000" noProof="0" dirty="0">
                          <a:effectLst/>
                        </a:rPr>
                        <a:t>30 (100%)</a:t>
                      </a:r>
                      <a:endParaRPr lang="nl-NL" noProof="0" dirty="0">
                        <a:effectLst/>
                      </a:endParaRPr>
                    </a:p>
                  </a:txBody>
                  <a:tcPr marL="68580" marR="68580" marT="0" marB="0"/>
                </a:tc>
                <a:extLst>
                  <a:ext uri="{0D108BD9-81ED-4DB2-BD59-A6C34878D82A}">
                    <a16:rowId xmlns:a16="http://schemas.microsoft.com/office/drawing/2014/main" val="3077789128"/>
                  </a:ext>
                </a:extLst>
              </a:tr>
            </a:tbl>
          </a:graphicData>
        </a:graphic>
      </p:graphicFrame>
      <p:sp>
        <p:nvSpPr>
          <p:cNvPr id="12" name="TextBox 11">
            <a:extLst>
              <a:ext uri="{FF2B5EF4-FFF2-40B4-BE49-F238E27FC236}">
                <a16:creationId xmlns:a16="http://schemas.microsoft.com/office/drawing/2014/main" id="{6F2F6F89-8742-98AF-1A6B-5859F69CB73D}"/>
              </a:ext>
            </a:extLst>
          </p:cNvPr>
          <p:cNvSpPr txBox="1"/>
          <p:nvPr/>
        </p:nvSpPr>
        <p:spPr>
          <a:xfrm>
            <a:off x="115312" y="1584522"/>
            <a:ext cx="35271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solidFill>
                  <a:schemeClr val="tx2"/>
                </a:solidFill>
                <a:latin typeface="Arial"/>
                <a:cs typeface="Arial"/>
              </a:rPr>
              <a:t>Indeling categorieën overall  (N=76)</a:t>
            </a:r>
          </a:p>
        </p:txBody>
      </p:sp>
    </p:spTree>
    <p:extLst>
      <p:ext uri="{BB962C8B-B14F-4D97-AF65-F5344CB8AC3E}">
        <p14:creationId xmlns:p14="http://schemas.microsoft.com/office/powerpoint/2010/main" val="305812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Illustratieve voorbeelden categorie 1</a:t>
            </a:r>
          </a:p>
        </p:txBody>
      </p:sp>
      <p:sp>
        <p:nvSpPr>
          <p:cNvPr id="4" name="Tijdelijke aanduiding voor inhoud 3"/>
          <p:cNvSpPr>
            <a:spLocks noGrp="1"/>
          </p:cNvSpPr>
          <p:nvPr>
            <p:ph sz="half" idx="2"/>
          </p:nvPr>
        </p:nvSpPr>
        <p:spPr>
          <a:xfrm>
            <a:off x="3864883" y="1220260"/>
            <a:ext cx="5054545" cy="3312513"/>
          </a:xfrm>
        </p:spPr>
        <p:txBody>
          <a:bodyPr>
            <a:normAutofit/>
          </a:bodyPr>
          <a:lstStyle/>
          <a:p>
            <a:pPr marL="0" indent="0">
              <a:buNone/>
            </a:pPr>
            <a:endParaRPr lang="nl-NL" dirty="0"/>
          </a:p>
          <a:p>
            <a:endParaRPr lang="nl-NL" dirty="0"/>
          </a:p>
        </p:txBody>
      </p:sp>
      <p:sp>
        <p:nvSpPr>
          <p:cNvPr id="7" name="Tijdelijke aanduiding voor inhoud 3"/>
          <p:cNvSpPr txBox="1">
            <a:spLocks/>
          </p:cNvSpPr>
          <p:nvPr/>
        </p:nvSpPr>
        <p:spPr>
          <a:xfrm>
            <a:off x="477431" y="1220260"/>
            <a:ext cx="8352722" cy="3304397"/>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solidFill>
                  <a:srgbClr val="002060"/>
                </a:solidFill>
              </a:rPr>
              <a:t>Relatie is cruciaal. Bij categorie 1 is er vaak iets mis in de relatie</a:t>
            </a:r>
          </a:p>
          <a:p>
            <a:pPr marL="0" indent="0">
              <a:buNone/>
            </a:pPr>
            <a:r>
              <a:rPr lang="nl-NL" sz="2100" i="1" dirty="0">
                <a:solidFill>
                  <a:srgbClr val="002060"/>
                </a:solidFill>
              </a:rPr>
              <a:t>“Ik voel me alleen gehoord als ik boos word.” </a:t>
            </a:r>
            <a:r>
              <a:rPr lang="nl-NL" sz="2100" dirty="0">
                <a:solidFill>
                  <a:srgbClr val="002060"/>
                </a:solidFill>
              </a:rPr>
              <a:t>(jeugdige, residentieel)</a:t>
            </a:r>
          </a:p>
          <a:p>
            <a:pPr marL="0" indent="0">
              <a:buNone/>
            </a:pPr>
            <a:r>
              <a:rPr lang="nl-NL" sz="2100" i="1" dirty="0">
                <a:solidFill>
                  <a:srgbClr val="002060"/>
                </a:solidFill>
              </a:rPr>
              <a:t>“We krijgen als ouders in het eerste jaar nog wel wat berichten, maar nu, ik weet niet eens wie zijn mentor is. Totaal geen namen, geen eventuele zorg waar je aan kunt kloppen als er eventuele zorgen zouden zijn. […] Ik voel me zeker niet gezien. Nee, en dat mis ik ook echt heel erg.” </a:t>
            </a:r>
            <a:r>
              <a:rPr lang="nl-NL" sz="2100" dirty="0">
                <a:solidFill>
                  <a:srgbClr val="002060"/>
                </a:solidFill>
              </a:rPr>
              <a:t>(ouder, MBO) </a:t>
            </a:r>
          </a:p>
          <a:p>
            <a:pPr marL="0" indent="0">
              <a:buNone/>
            </a:pPr>
            <a:r>
              <a:rPr lang="nl-NL" sz="2100" i="1" dirty="0">
                <a:solidFill>
                  <a:srgbClr val="002060"/>
                </a:solidFill>
              </a:rPr>
              <a:t>“Wanneer ouders meer betrokken zijn, ben ik zelf ook sneller bereid om voor hen of voor het kind iets te doen. Ondanks dat probeer ik wel met iedere ouder een goede band op te bouwen of te behouden.” </a:t>
            </a:r>
            <a:r>
              <a:rPr lang="nl-NL" sz="2100" dirty="0">
                <a:solidFill>
                  <a:srgbClr val="002060"/>
                </a:solidFill>
              </a:rPr>
              <a:t>(professional, dagopvang)</a:t>
            </a:r>
          </a:p>
          <a:p>
            <a:pPr marL="0" indent="0">
              <a:buNone/>
            </a:pPr>
            <a:endParaRPr lang="nl-NL" sz="2100" i="1" dirty="0">
              <a:solidFill>
                <a:srgbClr val="002060"/>
              </a:solidFill>
            </a:endParaRPr>
          </a:p>
          <a:p>
            <a:pPr marL="0" indent="0">
              <a:buNone/>
            </a:pPr>
            <a:endParaRPr lang="nl-NL" sz="2100" dirty="0">
              <a:solidFill>
                <a:srgbClr val="002060"/>
              </a:solidFill>
            </a:endParaRPr>
          </a:p>
          <a:p>
            <a:pPr marL="0" indent="0">
              <a:buNone/>
            </a:pPr>
            <a:endParaRPr lang="nl-NL" sz="2100" dirty="0"/>
          </a:p>
          <a:p>
            <a:endParaRPr lang="nl-NL" sz="2100" dirty="0"/>
          </a:p>
        </p:txBody>
      </p:sp>
    </p:spTree>
    <p:extLst>
      <p:ext uri="{BB962C8B-B14F-4D97-AF65-F5344CB8AC3E}">
        <p14:creationId xmlns:p14="http://schemas.microsoft.com/office/powerpoint/2010/main" val="141612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Illustratieve voorbeelden categorie 2</a:t>
            </a:r>
          </a:p>
        </p:txBody>
      </p:sp>
      <p:sp>
        <p:nvSpPr>
          <p:cNvPr id="3" name="Tijdelijke aanduiding voor inhoud 2"/>
          <p:cNvSpPr>
            <a:spLocks noGrp="1"/>
          </p:cNvSpPr>
          <p:nvPr>
            <p:ph sz="half" idx="1"/>
          </p:nvPr>
        </p:nvSpPr>
        <p:spPr>
          <a:xfrm>
            <a:off x="212400" y="1200150"/>
            <a:ext cx="4284000" cy="3751135"/>
          </a:xfrm>
        </p:spPr>
        <p:txBody>
          <a:bodyPr vert="horz" lIns="91440" tIns="45720" rIns="91440" bIns="45720" rtlCol="0" anchor="t">
            <a:normAutofit fontScale="32500" lnSpcReduction="20000"/>
          </a:bodyPr>
          <a:lstStyle/>
          <a:p>
            <a:pPr marL="0" indent="0">
              <a:buNone/>
            </a:pPr>
            <a:r>
              <a:rPr lang="nl-NL" sz="4000" b="1" dirty="0">
                <a:solidFill>
                  <a:srgbClr val="002060"/>
                </a:solidFill>
              </a:rPr>
              <a:t>Coordination (2a) blijft bij communicatie, zonder echte afstemming. Inbreng van jeugdigen in behandeling/begeleiding is beperkt</a:t>
            </a:r>
          </a:p>
          <a:p>
            <a:pPr marL="0" indent="0">
              <a:buNone/>
            </a:pPr>
            <a:endParaRPr lang="nl-NL" sz="1600" i="1" dirty="0"/>
          </a:p>
          <a:p>
            <a:pPr marL="0" indent="0">
              <a:buNone/>
            </a:pPr>
            <a:endParaRPr lang="nl-NL" sz="1600" i="1" dirty="0"/>
          </a:p>
          <a:p>
            <a:pPr marL="0" indent="0">
              <a:buNone/>
            </a:pPr>
            <a:endParaRPr lang="nl-NL" sz="1600" i="1" dirty="0"/>
          </a:p>
          <a:p>
            <a:pPr marL="0" indent="0">
              <a:buNone/>
            </a:pPr>
            <a:r>
              <a:rPr lang="nl-NL" sz="4000" i="1" dirty="0">
                <a:solidFill>
                  <a:srgbClr val="002060"/>
                </a:solidFill>
              </a:rPr>
              <a:t>“Als ik iets niet wil kan ik het ook </a:t>
            </a:r>
            <a:r>
              <a:rPr lang="nl-NL" sz="4000" dirty="0">
                <a:solidFill>
                  <a:srgbClr val="002060"/>
                </a:solidFill>
              </a:rPr>
              <a:t>aangeven.” (jeugdige, residentieel)</a:t>
            </a:r>
          </a:p>
          <a:p>
            <a:pPr marL="0" indent="0">
              <a:buNone/>
            </a:pPr>
            <a:endParaRPr lang="nl-NL" sz="4000" dirty="0">
              <a:solidFill>
                <a:srgbClr val="002060"/>
              </a:solidFill>
            </a:endParaRPr>
          </a:p>
          <a:p>
            <a:pPr marL="0" indent="0">
              <a:buNone/>
            </a:pPr>
            <a:r>
              <a:rPr lang="nl-NL" sz="4000" i="1" dirty="0">
                <a:solidFill>
                  <a:srgbClr val="002060"/>
                </a:solidFill>
              </a:rPr>
              <a:t>Meestal zijn de werkdoelen al opgesteld, en worden ze daarna overgedragen aan ouders en afgestemd met ouders. Ouders worden niet actief gesteld in het opstellen van doelen.” </a:t>
            </a:r>
            <a:r>
              <a:rPr lang="nl-NL" sz="4000" dirty="0">
                <a:solidFill>
                  <a:srgbClr val="002060"/>
                </a:solidFill>
              </a:rPr>
              <a:t>(professional, dagopvang)</a:t>
            </a:r>
          </a:p>
          <a:p>
            <a:endParaRPr lang="nl-NL" sz="1600" dirty="0">
              <a:solidFill>
                <a:srgbClr val="002060"/>
              </a:solidFill>
            </a:endParaRPr>
          </a:p>
        </p:txBody>
      </p:sp>
      <p:sp>
        <p:nvSpPr>
          <p:cNvPr id="4" name="Tijdelijke aanduiding voor inhoud 3"/>
          <p:cNvSpPr>
            <a:spLocks noGrp="1"/>
          </p:cNvSpPr>
          <p:nvPr>
            <p:ph sz="half" idx="2"/>
          </p:nvPr>
        </p:nvSpPr>
        <p:spPr>
          <a:xfrm>
            <a:off x="4496400" y="1200150"/>
            <a:ext cx="4435200" cy="3943350"/>
          </a:xfrm>
        </p:spPr>
        <p:txBody>
          <a:bodyPr vert="horz" lIns="91440" tIns="45720" rIns="91440" bIns="45720" rtlCol="0" anchor="t">
            <a:normAutofit fontScale="32500" lnSpcReduction="20000"/>
          </a:bodyPr>
          <a:lstStyle/>
          <a:p>
            <a:pPr marL="0" indent="0">
              <a:buNone/>
            </a:pPr>
            <a:r>
              <a:rPr lang="nl-NL" sz="4000" b="1" dirty="0">
                <a:solidFill>
                  <a:srgbClr val="002060"/>
                </a:solidFill>
              </a:rPr>
              <a:t>Cooperation (2b) is samenwerking op-weg-naar-gelijkwaardigheid. Hierin wordt niet alleen gecommuniceerd, maar ook de vertaalslag gemaakt naar de situatie van de andere partij</a:t>
            </a:r>
          </a:p>
          <a:p>
            <a:pPr marL="0" indent="0">
              <a:buNone/>
            </a:pPr>
            <a:endParaRPr lang="nl-NL" sz="4000" b="1" dirty="0">
              <a:solidFill>
                <a:srgbClr val="002060"/>
              </a:solidFill>
            </a:endParaRPr>
          </a:p>
          <a:p>
            <a:pPr marL="0" indent="0">
              <a:buNone/>
            </a:pPr>
            <a:r>
              <a:rPr lang="nl-NL" sz="4000" i="1" dirty="0">
                <a:solidFill>
                  <a:srgbClr val="002060"/>
                </a:solidFill>
              </a:rPr>
              <a:t>“Ja, ik voel me wel gehoord en gezien. Ik vind het soms lastig om mijn verhaal te vertellen, maar de hulp die ik daarbij krijg is erg fijn” </a:t>
            </a:r>
            <a:r>
              <a:rPr lang="nl-NL" sz="4000" dirty="0">
                <a:solidFill>
                  <a:srgbClr val="002060"/>
                </a:solidFill>
              </a:rPr>
              <a:t>(jeugdige, dagopvang)</a:t>
            </a:r>
          </a:p>
          <a:p>
            <a:pPr marL="0" indent="0">
              <a:buNone/>
            </a:pPr>
            <a:endParaRPr lang="nl-NL" sz="4000" dirty="0">
              <a:solidFill>
                <a:srgbClr val="002060"/>
              </a:solidFill>
            </a:endParaRPr>
          </a:p>
          <a:p>
            <a:pPr marL="0" indent="0">
              <a:buNone/>
            </a:pPr>
            <a:r>
              <a:rPr lang="nl-NL" sz="4000" i="1" dirty="0">
                <a:solidFill>
                  <a:srgbClr val="002060"/>
                </a:solidFill>
              </a:rPr>
              <a:t>“De behandeldoelen worden vaak in overleg met ouders opgesteld maar niet echt in samenwerking. Meestal zijn er al doelen opgesteld en bespreken we deze met ouders. Ouders zijn het hier eigenlijk altijd mee eens, maar ze krijgen niet de mogelijkheid om zelf na te denken over doelen.” </a:t>
            </a:r>
            <a:r>
              <a:rPr lang="nl-NL" sz="4000" dirty="0">
                <a:solidFill>
                  <a:srgbClr val="002060"/>
                </a:solidFill>
              </a:rPr>
              <a:t>(professional, dagopvang)</a:t>
            </a:r>
          </a:p>
        </p:txBody>
      </p:sp>
    </p:spTree>
    <p:extLst>
      <p:ext uri="{BB962C8B-B14F-4D97-AF65-F5344CB8AC3E}">
        <p14:creationId xmlns:p14="http://schemas.microsoft.com/office/powerpoint/2010/main" val="157356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Illustratieve voorbeelden categorie 3</a:t>
            </a:r>
          </a:p>
        </p:txBody>
      </p:sp>
      <p:sp>
        <p:nvSpPr>
          <p:cNvPr id="4" name="Tijdelijke aanduiding voor inhoud 3"/>
          <p:cNvSpPr>
            <a:spLocks noGrp="1"/>
          </p:cNvSpPr>
          <p:nvPr>
            <p:ph sz="half" idx="2"/>
          </p:nvPr>
        </p:nvSpPr>
        <p:spPr>
          <a:xfrm>
            <a:off x="212401" y="1063625"/>
            <a:ext cx="8719200" cy="3516467"/>
          </a:xfrm>
        </p:spPr>
        <p:txBody>
          <a:bodyPr>
            <a:normAutofit fontScale="70000" lnSpcReduction="20000"/>
          </a:bodyPr>
          <a:lstStyle/>
          <a:p>
            <a:pPr marL="0" indent="0">
              <a:buNone/>
            </a:pPr>
            <a:r>
              <a:rPr lang="nl-NL" sz="2900" b="1" dirty="0">
                <a:solidFill>
                  <a:srgbClr val="002060"/>
                </a:solidFill>
              </a:rPr>
              <a:t>Partnerschap is gelijkwaardig, de regie van ouders is cruciaal en er is continue afstemming. Er is sprake van (passende) regie</a:t>
            </a:r>
          </a:p>
          <a:p>
            <a:endParaRPr lang="nl-NL" dirty="0"/>
          </a:p>
          <a:p>
            <a:pPr marL="0" indent="0">
              <a:buNone/>
            </a:pPr>
            <a:r>
              <a:rPr lang="nl-NL" sz="2300" i="1" dirty="0">
                <a:solidFill>
                  <a:srgbClr val="002060"/>
                </a:solidFill>
              </a:rPr>
              <a:t>Ik wil het gescheiden houden. Dit is mijn leventje hier en ik heb een ander leventje hier buiten</a:t>
            </a:r>
            <a:r>
              <a:rPr lang="nl-NL" sz="2300" dirty="0">
                <a:solidFill>
                  <a:srgbClr val="002060"/>
                </a:solidFill>
              </a:rPr>
              <a:t>. (jeugdige, dagopvang)</a:t>
            </a:r>
          </a:p>
          <a:p>
            <a:pPr marL="0" indent="0">
              <a:buNone/>
            </a:pPr>
            <a:endParaRPr lang="nl-NL" sz="2300" i="1" dirty="0">
              <a:solidFill>
                <a:srgbClr val="002060"/>
              </a:solidFill>
            </a:endParaRPr>
          </a:p>
          <a:p>
            <a:pPr marL="0" indent="0">
              <a:buNone/>
            </a:pPr>
            <a:r>
              <a:rPr lang="nl-NL" sz="2300" i="1" dirty="0">
                <a:solidFill>
                  <a:srgbClr val="002060"/>
                </a:solidFill>
              </a:rPr>
              <a:t>“Het is echter juist ook waardevol om de expertise van ouders/verzorgers te gebruiken. Samen kijken we dan naar de behoefte van ieder kind. Wat werkt wel en wat niet? Ouders zijn expert als het gaat om hun eigen kind en als leerkracht beschik ik over kennis vanuit de opleiding en samen kunnen we daar hele mooie dingen mee doen.“ </a:t>
            </a:r>
            <a:r>
              <a:rPr lang="nl-NL" sz="2300" dirty="0">
                <a:solidFill>
                  <a:srgbClr val="002060"/>
                </a:solidFill>
              </a:rPr>
              <a:t>(professional, onderwijs)</a:t>
            </a:r>
          </a:p>
          <a:p>
            <a:pPr marL="0" indent="0">
              <a:buNone/>
            </a:pPr>
            <a:endParaRPr lang="nl-NL" sz="2300" dirty="0">
              <a:solidFill>
                <a:srgbClr val="002060"/>
              </a:solidFill>
            </a:endParaRPr>
          </a:p>
          <a:p>
            <a:pPr marL="0" indent="0">
              <a:buNone/>
            </a:pPr>
            <a:r>
              <a:rPr lang="nl-NL" sz="2300" i="1" dirty="0">
                <a:solidFill>
                  <a:srgbClr val="002060"/>
                </a:solidFill>
              </a:rPr>
              <a:t>''Ouders hebben ook wel regie. In sommige dingen maar dat zijn vooral kleine basale dingen omdat ze hier met een juridisch kader zitten en je richtlijnen hebt waar je je aan moet houden.” </a:t>
            </a:r>
            <a:r>
              <a:rPr lang="nl-NL" sz="2300" dirty="0">
                <a:solidFill>
                  <a:srgbClr val="002060"/>
                </a:solidFill>
              </a:rPr>
              <a:t>(professional, residentieel)  </a:t>
            </a:r>
          </a:p>
          <a:p>
            <a:endParaRPr lang="nl-NL" dirty="0"/>
          </a:p>
        </p:txBody>
      </p:sp>
    </p:spTree>
    <p:extLst>
      <p:ext uri="{BB962C8B-B14F-4D97-AF65-F5344CB8AC3E}">
        <p14:creationId xmlns:p14="http://schemas.microsoft.com/office/powerpoint/2010/main" val="3588347708"/>
      </p:ext>
    </p:extLst>
  </p:cSld>
  <p:clrMapOvr>
    <a:masterClrMapping/>
  </p:clrMapOvr>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chorCtr="0">
        <a:normAutofit/>
      </a:bodyPr>
      <a:lstStyle>
        <a:defPPr algn="l">
          <a:defRPr dirty="0" smtClean="0"/>
        </a:defPPr>
      </a:lstStyle>
    </a:txDef>
  </a:objectDefaults>
  <a:extraClrSchemeLst/>
  <a:extLst>
    <a:ext uri="{05A4C25C-085E-4340-85A3-A5531E510DB2}">
      <thm15:themeFamily xmlns:thm15="http://schemas.microsoft.com/office/thememl/2012/main" name="Algemene_presentatie_Fontys_NL.pptx" id="{E0253726-F074-49B8-BB1E-6AE39167C604}" vid="{EBBC72B3-CD45-466B-8936-9B223A3941C8}"/>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7BDDFF13177D4693F09005414741AC" ma:contentTypeVersion="12" ma:contentTypeDescription="Een nieuw document maken." ma:contentTypeScope="" ma:versionID="fc50a1da185c978a8583a5d8eab79c9f">
  <xsd:schema xmlns:xsd="http://www.w3.org/2001/XMLSchema" xmlns:xs="http://www.w3.org/2001/XMLSchema" xmlns:p="http://schemas.microsoft.com/office/2006/metadata/properties" xmlns:ns2="21c6a3c2-85dc-415e-b19c-ed765145eaa0" xmlns:ns3="5f10e6fc-3965-4692-85c0-a22e654cbe88" targetNamespace="http://schemas.microsoft.com/office/2006/metadata/properties" ma:root="true" ma:fieldsID="8faafe09419733c7b7b4dcde3329a4b6" ns2:_="" ns3:_="">
    <xsd:import namespace="21c6a3c2-85dc-415e-b19c-ed765145eaa0"/>
    <xsd:import namespace="5f10e6fc-3965-4692-85c0-a22e654cbe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6a3c2-85dc-415e-b19c-ed765145e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10e6fc-3965-4692-85c0-a22e654cbe8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3B6C01-EE2C-4403-B874-D9E57C855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c6a3c2-85dc-415e-b19c-ed765145eaa0"/>
    <ds:schemaRef ds:uri="5f10e6fc-3965-4692-85c0-a22e654cb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C6D579-B400-438E-BD59-AFBAD5FB6FFA}">
  <ds:schemaRefs>
    <ds:schemaRef ds:uri="http://schemas.microsoft.com/sharepoint/v3/contenttype/forms"/>
  </ds:schemaRefs>
</ds:datastoreItem>
</file>

<file path=customXml/itemProps3.xml><?xml version="1.0" encoding="utf-8"?>
<ds:datastoreItem xmlns:ds="http://schemas.openxmlformats.org/officeDocument/2006/customXml" ds:itemID="{70C6AE87-ABFD-49AC-BF48-36A41AA2364B}">
  <ds:schemaRefs>
    <ds:schemaRef ds:uri="http://schemas.microsoft.com/office/2006/documentManagement/types"/>
    <ds:schemaRef ds:uri="5f10e6fc-3965-4692-85c0-a22e654cbe88"/>
    <ds:schemaRef ds:uri="21c6a3c2-85dc-415e-b19c-ed765145eaa0"/>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1074</Words>
  <Application>Microsoft Office PowerPoint</Application>
  <PresentationFormat>Diavoorstelling (16:9)</PresentationFormat>
  <Paragraphs>85</Paragraphs>
  <Slides>7</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Calibri</vt:lpstr>
      <vt:lpstr>Fontys-basis-Diamodel</vt:lpstr>
      <vt:lpstr>Pilotstudie Project Partnerschap in Jeugdhulp en Onderwijs</vt:lpstr>
      <vt:lpstr>Interviews, pilotstudie</vt:lpstr>
      <vt:lpstr>Theoretisch kader </vt:lpstr>
      <vt:lpstr>Bevindingen</vt:lpstr>
      <vt:lpstr>Illustratieve voorbeelden categorie 1</vt:lpstr>
      <vt:lpstr>Illustratieve voorbeelden categorie 2</vt:lpstr>
      <vt:lpstr>Illustratieve voorbeelden categorie 3</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Pilotstudie Project Partnerschap in Jeugdhulp en Onderwijs</dc:title>
  <dc:creator>Willemijn Balk</dc:creator>
  <cp:lastModifiedBy>Willemijn Balk</cp:lastModifiedBy>
  <cp:revision>1</cp:revision>
  <cp:lastPrinted>2014-08-19T14:33:34Z</cp:lastPrinted>
  <dcterms:created xsi:type="dcterms:W3CDTF">2023-09-06T13:18:04Z</dcterms:created>
  <dcterms:modified xsi:type="dcterms:W3CDTF">2023-09-06T13:20:19Z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0x010100677BDDFF13177D4693F09005414741AC</vt:lpwstr>
  </property>
</Properties>
</file>