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17"/>
  </p:notesMasterIdLst>
  <p:handoutMasterIdLst>
    <p:handoutMasterId r:id="rId18"/>
  </p:handoutMasterIdLst>
  <p:sldIdLst>
    <p:sldId id="293" r:id="rId5"/>
    <p:sldId id="261" r:id="rId6"/>
    <p:sldId id="294" r:id="rId7"/>
    <p:sldId id="295" r:id="rId8"/>
    <p:sldId id="296" r:id="rId9"/>
    <p:sldId id="297" r:id="rId10"/>
    <p:sldId id="298" r:id="rId11"/>
    <p:sldId id="299" r:id="rId12"/>
    <p:sldId id="300" r:id="rId13"/>
    <p:sldId id="301" r:id="rId14"/>
    <p:sldId id="302" r:id="rId15"/>
    <p:sldId id="303" r:id="rId16"/>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0BFA01C-CD74-7845-B021-672224978863}">
          <p14:sldIdLst/>
        </p14:section>
        <p14:section name="Titelblad" id="{D1F76B3F-649D-FC44-94A7-44991C91A21E}">
          <p14:sldIdLst>
            <p14:sldId id="293"/>
          </p14:sldIdLst>
        </p14:section>
        <p14:section name="Voorblad" id="{97379956-3CDE-ED48-9E51-F6C755702701}">
          <p14:sldIdLst>
            <p14:sldId id="261"/>
            <p14:sldId id="294"/>
            <p14:sldId id="295"/>
            <p14:sldId id="296"/>
            <p14:sldId id="297"/>
            <p14:sldId id="298"/>
            <p14:sldId id="299"/>
            <p14:sldId id="300"/>
            <p14:sldId id="301"/>
            <p14:sldId id="302"/>
            <p14:sldId id="303"/>
          </p14:sldIdLst>
        </p14:section>
        <p14:section name="Vervolgpagina's" id="{5340CDD0-595C-6B45-948C-613B8A743863}">
          <p14:sldIdLst/>
        </p14:section>
        <p14:section name="Slotpagina" id="{DCF6B1C8-8F8D-CA43-BF58-CD235A34CF7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74" autoAdjust="0"/>
  </p:normalViewPr>
  <p:slideViewPr>
    <p:cSldViewPr snapToGrid="0" snapToObjects="1">
      <p:cViewPr>
        <p:scale>
          <a:sx n="90" d="100"/>
          <a:sy n="90" d="100"/>
        </p:scale>
        <p:origin x="1214" y="52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Vos-Beckers" userId="767acb9b-f668-429f-b52e-bf151984a7b0" providerId="ADAL" clId="{36AEA4E1-89E1-CD4F-8C0A-4F0CD5FBA63B}"/>
    <pc:docChg chg="custSel modSld modMainMaster">
      <pc:chgData name="Bianca Vos-Beckers" userId="767acb9b-f668-429f-b52e-bf151984a7b0" providerId="ADAL" clId="{36AEA4E1-89E1-CD4F-8C0A-4F0CD5FBA63B}" dt="2021-05-19T12:28:36.654" v="6" actId="478"/>
      <pc:docMkLst>
        <pc:docMk/>
      </pc:docMkLst>
      <pc:sldChg chg="addSp delSp modSp mod">
        <pc:chgData name="Bianca Vos-Beckers" userId="767acb9b-f668-429f-b52e-bf151984a7b0" providerId="ADAL" clId="{36AEA4E1-89E1-CD4F-8C0A-4F0CD5FBA63B}" dt="2021-05-19T12:28:36.654" v="6" actId="478"/>
        <pc:sldMkLst>
          <pc:docMk/>
          <pc:sldMk cId="1385064971" sldId="293"/>
        </pc:sldMkLst>
        <pc:spChg chg="add del mod">
          <ac:chgData name="Bianca Vos-Beckers" userId="767acb9b-f668-429f-b52e-bf151984a7b0" providerId="ADAL" clId="{36AEA4E1-89E1-CD4F-8C0A-4F0CD5FBA63B}" dt="2021-05-19T12:23:40.744" v="2" actId="478"/>
          <ac:spMkLst>
            <pc:docMk/>
            <pc:sldMk cId="1385064971" sldId="293"/>
            <ac:spMk id="3" creationId="{7DAE26B7-9448-1D4C-91EE-9166F60D2D63}"/>
          </ac:spMkLst>
        </pc:spChg>
        <pc:spChg chg="add del mod">
          <ac:chgData name="Bianca Vos-Beckers" userId="767acb9b-f668-429f-b52e-bf151984a7b0" providerId="ADAL" clId="{36AEA4E1-89E1-CD4F-8C0A-4F0CD5FBA63B}" dt="2021-05-19T12:28:36.654" v="6" actId="478"/>
          <ac:spMkLst>
            <pc:docMk/>
            <pc:sldMk cId="1385064971" sldId="293"/>
            <ac:spMk id="5" creationId="{74809D95-3932-8845-AD23-3B379A42A086}"/>
          </ac:spMkLst>
        </pc:spChg>
      </pc:sldChg>
      <pc:sldMasterChg chg="modSp">
        <pc:chgData name="Bianca Vos-Beckers" userId="767acb9b-f668-429f-b52e-bf151984a7b0" providerId="ADAL" clId="{36AEA4E1-89E1-CD4F-8C0A-4F0CD5FBA63B}" dt="2021-05-19T12:27:14.998" v="4" actId="16037"/>
        <pc:sldMasterMkLst>
          <pc:docMk/>
          <pc:sldMasterMk cId="3299562382" sldId="2147483821"/>
        </pc:sldMasterMkLst>
        <pc:spChg chg="mod">
          <ac:chgData name="Bianca Vos-Beckers" userId="767acb9b-f668-429f-b52e-bf151984a7b0" providerId="ADAL" clId="{36AEA4E1-89E1-CD4F-8C0A-4F0CD5FBA63B}" dt="2021-05-19T12:24:49.916" v="3" actId="2711"/>
          <ac:spMkLst>
            <pc:docMk/>
            <pc:sldMasterMk cId="3299562382" sldId="2147483821"/>
            <ac:spMk id="2" creationId="{00000000-0000-0000-0000-000000000000}"/>
          </ac:spMkLst>
        </pc:spChg>
        <pc:spChg chg="mod">
          <ac:chgData name="Bianca Vos-Beckers" userId="767acb9b-f668-429f-b52e-bf151984a7b0" providerId="ADAL" clId="{36AEA4E1-89E1-CD4F-8C0A-4F0CD5FBA63B}" dt="2021-05-19T12:27:14.998" v="4" actId="16037"/>
          <ac:spMkLst>
            <pc:docMk/>
            <pc:sldMasterMk cId="3299562382" sldId="2147483821"/>
            <ac:spMk id="3" creationId="{00000000-0000-0000-0000-000000000000}"/>
          </ac:spMkLst>
        </pc:spChg>
      </pc:sldMasterChg>
    </pc:docChg>
  </pc:docChgLst>
  <pc:docChgLst>
    <pc:chgData name="Bianca Vos-Beckers" userId="767acb9b-f668-429f-b52e-bf151984a7b0" providerId="ADAL" clId="{B6344864-74A6-4B49-B6F8-BF81E28E4907}"/>
    <pc:docChg chg="modMainMaster">
      <pc:chgData name="Bianca Vos-Beckers" userId="767acb9b-f668-429f-b52e-bf151984a7b0" providerId="ADAL" clId="{B6344864-74A6-4B49-B6F8-BF81E28E4907}" dt="2021-06-10T06:27:17.119" v="6" actId="1076"/>
      <pc:docMkLst>
        <pc:docMk/>
      </pc:docMkLst>
      <pc:sldMasterChg chg="modSldLayout">
        <pc:chgData name="Bianca Vos-Beckers" userId="767acb9b-f668-429f-b52e-bf151984a7b0" providerId="ADAL" clId="{B6344864-74A6-4B49-B6F8-BF81E28E4907}" dt="2021-06-10T06:27:17.119" v="6" actId="1076"/>
        <pc:sldMasterMkLst>
          <pc:docMk/>
          <pc:sldMasterMk cId="3299562382" sldId="2147483821"/>
        </pc:sldMasterMkLst>
        <pc:sldLayoutChg chg="modSp mod">
          <pc:chgData name="Bianca Vos-Beckers" userId="767acb9b-f668-429f-b52e-bf151984a7b0" providerId="ADAL" clId="{B6344864-74A6-4B49-B6F8-BF81E28E4907}" dt="2021-06-10T06:26:13.892" v="3" actId="1076"/>
          <pc:sldLayoutMkLst>
            <pc:docMk/>
            <pc:sldMasterMk cId="3299562382" sldId="2147483821"/>
            <pc:sldLayoutMk cId="274206542" sldId="2147483858"/>
          </pc:sldLayoutMkLst>
          <pc:picChg chg="mod">
            <ac:chgData name="Bianca Vos-Beckers" userId="767acb9b-f668-429f-b52e-bf151984a7b0" providerId="ADAL" clId="{B6344864-74A6-4B49-B6F8-BF81E28E4907}" dt="2021-06-10T06:26:13.892" v="3" actId="1076"/>
            <ac:picMkLst>
              <pc:docMk/>
              <pc:sldMasterMk cId="3299562382" sldId="2147483821"/>
              <pc:sldLayoutMk cId="274206542" sldId="2147483858"/>
              <ac:picMk id="7" creationId="{E9DCE907-6FE3-5043-979C-0F06E4E9AA48}"/>
            </ac:picMkLst>
          </pc:picChg>
        </pc:sldLayoutChg>
        <pc:sldLayoutChg chg="modSp mod">
          <pc:chgData name="Bianca Vos-Beckers" userId="767acb9b-f668-429f-b52e-bf151984a7b0" providerId="ADAL" clId="{B6344864-74A6-4B49-B6F8-BF81E28E4907}" dt="2021-06-10T06:26:55.095" v="5" actId="1076"/>
          <pc:sldLayoutMkLst>
            <pc:docMk/>
            <pc:sldMasterMk cId="3299562382" sldId="2147483821"/>
            <pc:sldLayoutMk cId="3737434158" sldId="2147483871"/>
          </pc:sldLayoutMkLst>
          <pc:picChg chg="mod">
            <ac:chgData name="Bianca Vos-Beckers" userId="767acb9b-f668-429f-b52e-bf151984a7b0" providerId="ADAL" clId="{B6344864-74A6-4B49-B6F8-BF81E28E4907}" dt="2021-06-10T06:26:55.095" v="5" actId="1076"/>
            <ac:picMkLst>
              <pc:docMk/>
              <pc:sldMasterMk cId="3299562382" sldId="2147483821"/>
              <pc:sldLayoutMk cId="3737434158" sldId="2147483871"/>
              <ac:picMk id="6" creationId="{F72AD303-BDFF-934F-9145-CB4C92C73CB3}"/>
            </ac:picMkLst>
          </pc:picChg>
        </pc:sldLayoutChg>
        <pc:sldLayoutChg chg="modSp mod">
          <pc:chgData name="Bianca Vos-Beckers" userId="767acb9b-f668-429f-b52e-bf151984a7b0" providerId="ADAL" clId="{B6344864-74A6-4B49-B6F8-BF81E28E4907}" dt="2021-06-10T06:26:45.159" v="4" actId="1076"/>
          <pc:sldLayoutMkLst>
            <pc:docMk/>
            <pc:sldMasterMk cId="3299562382" sldId="2147483821"/>
            <pc:sldLayoutMk cId="3775236614" sldId="2147483872"/>
          </pc:sldLayoutMkLst>
          <pc:picChg chg="mod">
            <ac:chgData name="Bianca Vos-Beckers" userId="767acb9b-f668-429f-b52e-bf151984a7b0" providerId="ADAL" clId="{B6344864-74A6-4B49-B6F8-BF81E28E4907}" dt="2021-06-10T06:26:45.159" v="4" actId="1076"/>
            <ac:picMkLst>
              <pc:docMk/>
              <pc:sldMasterMk cId="3299562382" sldId="2147483821"/>
              <pc:sldLayoutMk cId="3775236614" sldId="2147483872"/>
              <ac:picMk id="6" creationId="{8F7D3028-9F69-4644-A249-2E8432A5DE9C}"/>
            </ac:picMkLst>
          </pc:picChg>
        </pc:sldLayoutChg>
        <pc:sldLayoutChg chg="modSp mod">
          <pc:chgData name="Bianca Vos-Beckers" userId="767acb9b-f668-429f-b52e-bf151984a7b0" providerId="ADAL" clId="{B6344864-74A6-4B49-B6F8-BF81E28E4907}" dt="2021-06-10T06:27:17.119" v="6" actId="1076"/>
          <pc:sldLayoutMkLst>
            <pc:docMk/>
            <pc:sldMasterMk cId="3299562382" sldId="2147483821"/>
            <pc:sldLayoutMk cId="3178633478" sldId="2147483873"/>
          </pc:sldLayoutMkLst>
          <pc:picChg chg="mod">
            <ac:chgData name="Bianca Vos-Beckers" userId="767acb9b-f668-429f-b52e-bf151984a7b0" providerId="ADAL" clId="{B6344864-74A6-4B49-B6F8-BF81E28E4907}" dt="2021-06-10T06:27:17.119" v="6" actId="1076"/>
            <ac:picMkLst>
              <pc:docMk/>
              <pc:sldMasterMk cId="3299562382" sldId="2147483821"/>
              <pc:sldLayoutMk cId="3178633478" sldId="2147483873"/>
              <ac:picMk id="7" creationId="{6F667120-90A3-E741-801D-CCE9CA950AB2}"/>
            </ac:picMkLst>
          </pc:picChg>
        </pc:sldLayoutChg>
      </pc:sldMasterChg>
    </pc:docChg>
  </pc:docChgLst>
  <pc:docChgLst>
    <pc:chgData name="Zijlmans,Linda L.J.M." userId="S::878734@fontys.nl::0e50ab6c-8370-43fd-88fe-d16ade1b2758" providerId="AD" clId="Web-{96AC3547-7958-4812-8C58-8FBC9760207B}"/>
    <pc:docChg chg="modSld">
      <pc:chgData name="Zijlmans,Linda L.J.M." userId="S::878734@fontys.nl::0e50ab6c-8370-43fd-88fe-d16ade1b2758" providerId="AD" clId="Web-{96AC3547-7958-4812-8C58-8FBC9760207B}" dt="2023-09-19T09:07:28.393" v="726"/>
      <pc:docMkLst>
        <pc:docMk/>
      </pc:docMkLst>
      <pc:sldChg chg="modNotes">
        <pc:chgData name="Zijlmans,Linda L.J.M." userId="S::878734@fontys.nl::0e50ab6c-8370-43fd-88fe-d16ade1b2758" providerId="AD" clId="Web-{96AC3547-7958-4812-8C58-8FBC9760207B}" dt="2023-09-19T09:02:06.178" v="550"/>
        <pc:sldMkLst>
          <pc:docMk/>
          <pc:sldMk cId="3965193680" sldId="294"/>
        </pc:sldMkLst>
      </pc:sldChg>
      <pc:sldChg chg="modNotes">
        <pc:chgData name="Zijlmans,Linda L.J.M." userId="S::878734@fontys.nl::0e50ab6c-8370-43fd-88fe-d16ade1b2758" providerId="AD" clId="Web-{96AC3547-7958-4812-8C58-8FBC9760207B}" dt="2023-09-19T09:07:28.393" v="726"/>
        <pc:sldMkLst>
          <pc:docMk/>
          <pc:sldMk cId="1237331031" sldId="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rPr lang="nl-NL"/>
              <a:t>19-9-2023</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rPr/>
              <a:t>‹nr.›</a:t>
            </a:fld>
            <a:endParaRPr lang="nl-NL" dirty="0"/>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81FFB-193A-004A-8F01-EDDF22D7C2C9}" type="datetimeFigureOut">
              <a:rPr lang="nl-NL" smtClean="0"/>
              <a:t>19-9-2023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B985-02CB-C043-BB52-8D24F3A71D81}" type="slidenum">
              <a:rPr lang="nl-NL" smtClean="0"/>
              <a:t>‹nr.›</a:t>
            </a:fld>
            <a:endParaRPr lang="nl-NL" dirty="0"/>
          </a:p>
        </p:txBody>
      </p:sp>
    </p:spTree>
    <p:extLst>
      <p:ext uri="{BB962C8B-B14F-4D97-AF65-F5344CB8AC3E}">
        <p14:creationId xmlns:p14="http://schemas.microsoft.com/office/powerpoint/2010/main" val="8018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--&gt; </a:t>
            </a:r>
            <a:r>
              <a:rPr lang="en-US" dirty="0" err="1">
                <a:cs typeface="Calibri"/>
              </a:rPr>
              <a:t>informele</a:t>
            </a:r>
            <a:r>
              <a:rPr lang="en-US" dirty="0">
                <a:cs typeface="Calibri"/>
              </a:rPr>
              <a:t> </a:t>
            </a:r>
            <a:r>
              <a:rPr lang="en-US" dirty="0" err="1">
                <a:cs typeface="Calibri"/>
              </a:rPr>
              <a:t>contacten</a:t>
            </a:r>
            <a:r>
              <a:rPr lang="en-US" dirty="0">
                <a:cs typeface="Calibri"/>
              </a:rPr>
              <a:t> door even </a:t>
            </a:r>
            <a:r>
              <a:rPr lang="en-US" dirty="0" err="1">
                <a:cs typeface="Calibri"/>
              </a:rPr>
              <a:t>binnenlopen</a:t>
            </a:r>
            <a:r>
              <a:rPr lang="en-US" dirty="0">
                <a:cs typeface="Calibri"/>
              </a:rPr>
              <a:t> is </a:t>
            </a:r>
            <a:r>
              <a:rPr lang="en-US" dirty="0" err="1">
                <a:cs typeface="Calibri"/>
              </a:rPr>
              <a:t>veel</a:t>
            </a:r>
            <a:r>
              <a:rPr lang="en-US" dirty="0">
                <a:cs typeface="Calibri"/>
              </a:rPr>
              <a:t> minder in SO. </a:t>
            </a:r>
            <a:r>
              <a:rPr lang="en-US" dirty="0" err="1">
                <a:cs typeface="Calibri"/>
              </a:rPr>
              <a:t>Laagdrempelig</a:t>
            </a:r>
            <a:r>
              <a:rPr lang="en-US" dirty="0">
                <a:cs typeface="Calibri"/>
              </a:rPr>
              <a:t> contact </a:t>
            </a:r>
            <a:r>
              <a:rPr lang="en-US" dirty="0" err="1">
                <a:cs typeface="Calibri"/>
              </a:rPr>
              <a:t>zoals</a:t>
            </a:r>
            <a:r>
              <a:rPr lang="en-US" dirty="0">
                <a:cs typeface="Calibri"/>
              </a:rPr>
              <a:t> in </a:t>
            </a:r>
            <a:r>
              <a:rPr lang="en-US" dirty="0" err="1">
                <a:cs typeface="Calibri"/>
              </a:rPr>
              <a:t>regulier</a:t>
            </a:r>
            <a:r>
              <a:rPr lang="en-US" dirty="0">
                <a:cs typeface="Calibri"/>
              </a:rPr>
              <a:t> </a:t>
            </a:r>
            <a:r>
              <a:rPr lang="en-US" dirty="0" err="1">
                <a:cs typeface="Calibri"/>
              </a:rPr>
              <a:t>onderwijs</a:t>
            </a:r>
            <a:r>
              <a:rPr lang="en-US" dirty="0">
                <a:cs typeface="Calibri"/>
              </a:rPr>
              <a:t> is er </a:t>
            </a:r>
            <a:r>
              <a:rPr lang="en-US" dirty="0" err="1">
                <a:cs typeface="Calibri"/>
              </a:rPr>
              <a:t>amper</a:t>
            </a:r>
            <a:r>
              <a:rPr lang="en-US" dirty="0">
                <a:cs typeface="Calibri"/>
              </a:rPr>
              <a:t>, </a:t>
            </a:r>
            <a:r>
              <a:rPr lang="en-US" dirty="0" err="1">
                <a:cs typeface="Calibri"/>
              </a:rPr>
              <a:t>terwijl</a:t>
            </a:r>
            <a:r>
              <a:rPr lang="en-US" dirty="0">
                <a:cs typeface="Calibri"/>
              </a:rPr>
              <a:t> </a:t>
            </a:r>
            <a:r>
              <a:rPr lang="en-US" dirty="0" err="1">
                <a:cs typeface="Calibri"/>
              </a:rPr>
              <a:t>dat</a:t>
            </a:r>
            <a:r>
              <a:rPr lang="en-US" dirty="0">
                <a:cs typeface="Calibri"/>
              </a:rPr>
              <a:t> </a:t>
            </a:r>
            <a:r>
              <a:rPr lang="en-US" dirty="0" err="1">
                <a:cs typeface="Calibri"/>
              </a:rPr>
              <a:t>juist</a:t>
            </a:r>
            <a:r>
              <a:rPr lang="en-US" dirty="0">
                <a:cs typeface="Calibri"/>
              </a:rPr>
              <a:t> zo </a:t>
            </a:r>
            <a:r>
              <a:rPr lang="en-US" dirty="0" err="1">
                <a:cs typeface="Calibri"/>
              </a:rPr>
              <a:t>helpend</a:t>
            </a:r>
            <a:r>
              <a:rPr lang="en-US" dirty="0">
                <a:cs typeface="Calibri"/>
              </a:rPr>
              <a:t> is </a:t>
            </a:r>
            <a:r>
              <a:rPr lang="en-US" dirty="0" err="1">
                <a:cs typeface="Calibri"/>
              </a:rPr>
              <a:t>en</a:t>
            </a:r>
            <a:r>
              <a:rPr lang="en-US" dirty="0">
                <a:cs typeface="Calibri"/>
              </a:rPr>
              <a:t> </a:t>
            </a:r>
            <a:r>
              <a:rPr lang="en-US" dirty="0" err="1">
                <a:cs typeface="Calibri"/>
              </a:rPr>
              <a:t>preventief</a:t>
            </a:r>
            <a:r>
              <a:rPr lang="en-US" dirty="0">
                <a:cs typeface="Calibri"/>
              </a:rPr>
              <a:t> </a:t>
            </a:r>
            <a:r>
              <a:rPr lang="en-US" dirty="0" err="1">
                <a:cs typeface="Calibri"/>
              </a:rPr>
              <a:t>als</a:t>
            </a:r>
            <a:r>
              <a:rPr lang="en-US" dirty="0">
                <a:cs typeface="Calibri"/>
              </a:rPr>
              <a:t> er </a:t>
            </a:r>
            <a:r>
              <a:rPr lang="en-US" dirty="0" err="1">
                <a:cs typeface="Calibri"/>
              </a:rPr>
              <a:t>iets</a:t>
            </a:r>
            <a:r>
              <a:rPr lang="en-US" dirty="0">
                <a:cs typeface="Calibri"/>
              </a:rPr>
              <a:t> </a:t>
            </a:r>
            <a:r>
              <a:rPr lang="en-US" dirty="0" err="1">
                <a:cs typeface="Calibri"/>
              </a:rPr>
              <a:t>speelt</a:t>
            </a:r>
            <a:r>
              <a:rPr lang="en-US" dirty="0">
                <a:cs typeface="Calibri"/>
              </a:rPr>
              <a:t>/complex </a:t>
            </a:r>
            <a:r>
              <a:rPr lang="en-US" dirty="0" err="1">
                <a:cs typeface="Calibri"/>
              </a:rPr>
              <a:t>wordt</a:t>
            </a:r>
            <a:r>
              <a:rPr lang="en-US" dirty="0">
                <a:cs typeface="Calibri"/>
              </a:rPr>
              <a:t>. </a:t>
            </a:r>
            <a:r>
              <a:rPr lang="en-US" dirty="0" err="1">
                <a:cs typeface="Calibri"/>
              </a:rPr>
              <a:t>Afstemmen</a:t>
            </a:r>
            <a:r>
              <a:rPr lang="en-US" dirty="0">
                <a:cs typeface="Calibri"/>
              </a:rPr>
              <a:t> met </a:t>
            </a:r>
            <a:r>
              <a:rPr lang="en-US" dirty="0" err="1">
                <a:cs typeface="Calibri"/>
              </a:rPr>
              <a:t>ouders</a:t>
            </a:r>
            <a:r>
              <a:rPr lang="en-US" dirty="0">
                <a:cs typeface="Calibri"/>
              </a:rPr>
              <a:t> over </a:t>
            </a:r>
            <a:r>
              <a:rPr lang="en-US" dirty="0" err="1">
                <a:cs typeface="Calibri"/>
              </a:rPr>
              <a:t>opgroeien</a:t>
            </a:r>
            <a:r>
              <a:rPr lang="en-US" dirty="0">
                <a:cs typeface="Calibri"/>
              </a:rPr>
              <a:t> </a:t>
            </a:r>
            <a:r>
              <a:rPr lang="en-US" dirty="0" err="1">
                <a:cs typeface="Calibri"/>
              </a:rPr>
              <a:t>en</a:t>
            </a:r>
            <a:r>
              <a:rPr lang="en-US" dirty="0">
                <a:cs typeface="Calibri"/>
              </a:rPr>
              <a:t> </a:t>
            </a:r>
            <a:r>
              <a:rPr lang="en-US" dirty="0" err="1">
                <a:cs typeface="Calibri"/>
              </a:rPr>
              <a:t>opvoeden</a:t>
            </a:r>
            <a:r>
              <a:rPr lang="en-US" dirty="0">
                <a:cs typeface="Calibri"/>
              </a:rPr>
              <a:t> </a:t>
            </a:r>
            <a:r>
              <a:rPr lang="en-US" dirty="0" err="1">
                <a:cs typeface="Calibri"/>
              </a:rPr>
              <a:t>moet</a:t>
            </a:r>
            <a:r>
              <a:rPr lang="en-US" dirty="0">
                <a:cs typeface="Calibri"/>
              </a:rPr>
              <a:t> </a:t>
            </a:r>
            <a:r>
              <a:rPr lang="en-US" dirty="0" err="1">
                <a:cs typeface="Calibri"/>
              </a:rPr>
              <a:t>nadrukkelijker</a:t>
            </a:r>
            <a:r>
              <a:rPr lang="en-US" dirty="0">
                <a:cs typeface="Calibri"/>
              </a:rPr>
              <a:t> </a:t>
            </a:r>
            <a:r>
              <a:rPr lang="en-US" dirty="0" err="1">
                <a:cs typeface="Calibri"/>
              </a:rPr>
              <a:t>georganiseerd</a:t>
            </a:r>
            <a:r>
              <a:rPr lang="en-US" dirty="0">
                <a:cs typeface="Calibri"/>
              </a:rPr>
              <a:t> </a:t>
            </a:r>
            <a:r>
              <a:rPr lang="en-US" dirty="0" err="1">
                <a:cs typeface="Calibri"/>
              </a:rPr>
              <a:t>wordt</a:t>
            </a:r>
            <a:r>
              <a:rPr lang="en-US" dirty="0">
                <a:cs typeface="Calibri"/>
              </a:rPr>
              <a:t>. (</a:t>
            </a:r>
            <a:r>
              <a:rPr lang="en-US" dirty="0" err="1">
                <a:cs typeface="Calibri"/>
              </a:rPr>
              <a:t>belemmerend</a:t>
            </a:r>
            <a:r>
              <a:rPr lang="en-US" dirty="0">
                <a:cs typeface="Calibri"/>
              </a:rPr>
              <a:t>: </a:t>
            </a:r>
            <a:r>
              <a:rPr lang="en-US" dirty="0" err="1">
                <a:cs typeface="Calibri"/>
              </a:rPr>
              <a:t>busjes</a:t>
            </a:r>
            <a:r>
              <a:rPr lang="en-US" dirty="0">
                <a:cs typeface="Calibri"/>
              </a:rPr>
              <a:t>, op </a:t>
            </a:r>
            <a:r>
              <a:rPr lang="en-US" dirty="0" err="1">
                <a:cs typeface="Calibri"/>
              </a:rPr>
              <a:t>groep</a:t>
            </a:r>
            <a:r>
              <a:rPr lang="en-US" dirty="0">
                <a:cs typeface="Calibri"/>
              </a:rPr>
              <a:t>, </a:t>
            </a:r>
            <a:r>
              <a:rPr lang="en-US" dirty="0" err="1">
                <a:cs typeface="Calibri"/>
              </a:rPr>
              <a:t>problematiek</a:t>
            </a:r>
            <a:r>
              <a:rPr lang="en-US" dirty="0">
                <a:cs typeface="Calibri"/>
              </a:rPr>
              <a:t> in </a:t>
            </a:r>
            <a:r>
              <a:rPr lang="en-US" dirty="0" err="1">
                <a:cs typeface="Calibri"/>
              </a:rPr>
              <a:t>gezin</a:t>
            </a:r>
            <a:r>
              <a:rPr lang="en-US" dirty="0">
                <a:cs typeface="Calibri"/>
              </a:rPr>
              <a:t>, </a:t>
            </a:r>
            <a:r>
              <a:rPr lang="en-US" dirty="0" err="1">
                <a:cs typeface="Calibri"/>
              </a:rPr>
              <a:t>compexere</a:t>
            </a:r>
            <a:r>
              <a:rPr lang="en-US" dirty="0">
                <a:cs typeface="Calibri"/>
              </a:rPr>
              <a:t> </a:t>
            </a:r>
            <a:r>
              <a:rPr lang="en-US" dirty="0" err="1">
                <a:cs typeface="Calibri"/>
              </a:rPr>
              <a:t>doelgroep</a:t>
            </a:r>
            <a:r>
              <a:rPr lang="en-US" dirty="0">
                <a:cs typeface="Calibri"/>
              </a:rPr>
              <a:t>, het </a:t>
            </a:r>
            <a:r>
              <a:rPr lang="en-US" dirty="0" err="1">
                <a:cs typeface="Calibri"/>
              </a:rPr>
              <a:t>moet</a:t>
            </a:r>
            <a:r>
              <a:rPr lang="en-US" dirty="0">
                <a:cs typeface="Calibri"/>
              </a:rPr>
              <a:t> </a:t>
            </a:r>
            <a:r>
              <a:rPr lang="en-US" dirty="0" err="1">
                <a:cs typeface="Calibri"/>
              </a:rPr>
              <a:t>vaak</a:t>
            </a:r>
            <a:r>
              <a:rPr lang="en-US" dirty="0">
                <a:cs typeface="Calibri"/>
              </a:rPr>
              <a:t> </a:t>
            </a:r>
            <a:r>
              <a:rPr lang="en-US" dirty="0" err="1">
                <a:cs typeface="Calibri"/>
              </a:rPr>
              <a:t>gaan</a:t>
            </a:r>
            <a:r>
              <a:rPr lang="en-US" dirty="0">
                <a:cs typeface="Calibri"/>
              </a:rPr>
              <a:t> over </a:t>
            </a:r>
            <a:r>
              <a:rPr lang="en-US" dirty="0" err="1">
                <a:cs typeface="Calibri"/>
              </a:rPr>
              <a:t>dingen</a:t>
            </a:r>
            <a:r>
              <a:rPr lang="en-US" dirty="0">
                <a:cs typeface="Calibri"/>
              </a:rPr>
              <a:t> die </a:t>
            </a:r>
            <a:r>
              <a:rPr lang="en-US" dirty="0" err="1">
                <a:cs typeface="Calibri"/>
              </a:rPr>
              <a:t>niet</a:t>
            </a:r>
            <a:r>
              <a:rPr lang="en-US" dirty="0">
                <a:cs typeface="Calibri"/>
              </a:rPr>
              <a:t> </a:t>
            </a:r>
            <a:r>
              <a:rPr lang="en-US" dirty="0" err="1">
                <a:cs typeface="Calibri"/>
              </a:rPr>
              <a:t>goed</a:t>
            </a:r>
            <a:r>
              <a:rPr lang="en-US" dirty="0">
                <a:cs typeface="Calibri"/>
              </a:rPr>
              <a:t> </a:t>
            </a:r>
            <a:r>
              <a:rPr lang="en-US" dirty="0" err="1">
                <a:cs typeface="Calibri"/>
              </a:rPr>
              <a:t>gaan</a:t>
            </a:r>
            <a:r>
              <a:rPr lang="en-US" dirty="0">
                <a:cs typeface="Calibri"/>
              </a:rPr>
              <a:t>, </a:t>
            </a:r>
            <a:r>
              <a:rPr lang="en-US" dirty="0" err="1">
                <a:cs typeface="Calibri"/>
              </a:rPr>
              <a:t>grote</a:t>
            </a:r>
            <a:r>
              <a:rPr lang="en-US" dirty="0">
                <a:cs typeface="Calibri"/>
              </a:rPr>
              <a:t> </a:t>
            </a:r>
            <a:r>
              <a:rPr lang="en-US" dirty="0" err="1">
                <a:cs typeface="Calibri"/>
              </a:rPr>
              <a:t>afstand</a:t>
            </a:r>
            <a:r>
              <a:rPr lang="en-US" dirty="0">
                <a:cs typeface="Calibri"/>
              </a:rPr>
              <a:t>, </a:t>
            </a:r>
            <a:r>
              <a:rPr lang="en-US" dirty="0" err="1">
                <a:cs typeface="Calibri"/>
              </a:rPr>
              <a:t>schaamte</a:t>
            </a:r>
            <a:r>
              <a:rPr lang="en-US" dirty="0">
                <a:cs typeface="Calibri"/>
              </a:rPr>
              <a:t> </a:t>
            </a:r>
            <a:r>
              <a:rPr lang="en-US" dirty="0" err="1">
                <a:cs typeface="Calibri"/>
              </a:rPr>
              <a:t>bij</a:t>
            </a:r>
            <a:r>
              <a:rPr lang="en-US" dirty="0">
                <a:cs typeface="Calibri"/>
              </a:rPr>
              <a:t> </a:t>
            </a:r>
            <a:r>
              <a:rPr lang="en-US" dirty="0" err="1">
                <a:cs typeface="Calibri"/>
              </a:rPr>
              <a:t>ouders</a:t>
            </a:r>
            <a:r>
              <a:rPr lang="en-US" dirty="0">
                <a:cs typeface="Calibri"/>
              </a:rPr>
              <a:t>...). </a:t>
            </a:r>
            <a:r>
              <a:rPr lang="en-US" dirty="0" err="1">
                <a:cs typeface="Calibri"/>
              </a:rPr>
              <a:t>Relatievorming</a:t>
            </a:r>
            <a:r>
              <a:rPr lang="en-US" dirty="0">
                <a:cs typeface="Calibri"/>
              </a:rPr>
              <a:t>, focus op start. Veel </a:t>
            </a:r>
            <a:r>
              <a:rPr lang="en-US" dirty="0" err="1">
                <a:cs typeface="Calibri"/>
              </a:rPr>
              <a:t>specialisten</a:t>
            </a:r>
            <a:r>
              <a:rPr lang="en-US" dirty="0">
                <a:cs typeface="Calibri"/>
              </a:rPr>
              <a:t> in huis, </a:t>
            </a:r>
            <a:r>
              <a:rPr lang="en-US" dirty="0" err="1">
                <a:cs typeface="Calibri"/>
              </a:rPr>
              <a:t>gefragmenteerd</a:t>
            </a:r>
            <a:r>
              <a:rPr lang="en-US" dirty="0">
                <a:cs typeface="Calibri"/>
              </a:rPr>
              <a:t>, </a:t>
            </a:r>
            <a:r>
              <a:rPr lang="en-US" dirty="0" err="1">
                <a:cs typeface="Calibri"/>
              </a:rPr>
              <a:t>leerkracht</a:t>
            </a:r>
            <a:r>
              <a:rPr lang="en-US" dirty="0">
                <a:cs typeface="Calibri"/>
              </a:rPr>
              <a:t> </a:t>
            </a:r>
            <a:r>
              <a:rPr lang="en-US" dirty="0" err="1">
                <a:cs typeface="Calibri"/>
              </a:rPr>
              <a:t>heeft</a:t>
            </a:r>
            <a:r>
              <a:rPr lang="en-US" dirty="0">
                <a:cs typeface="Calibri"/>
              </a:rPr>
              <a:t> </a:t>
            </a:r>
            <a:r>
              <a:rPr lang="en-US" dirty="0" err="1">
                <a:cs typeface="Calibri"/>
              </a:rPr>
              <a:t>alleen</a:t>
            </a:r>
            <a:r>
              <a:rPr lang="en-US" dirty="0">
                <a:cs typeface="Calibri"/>
              </a:rPr>
              <a:t> </a:t>
            </a:r>
            <a:r>
              <a:rPr lang="en-US" dirty="0" err="1">
                <a:cs typeface="Calibri"/>
              </a:rPr>
              <a:t>taak</a:t>
            </a:r>
            <a:r>
              <a:rPr lang="en-US" dirty="0">
                <a:cs typeface="Calibri"/>
              </a:rPr>
              <a:t> </a:t>
            </a:r>
            <a:r>
              <a:rPr lang="en-US" dirty="0" err="1">
                <a:cs typeface="Calibri"/>
              </a:rPr>
              <a:t>voor</a:t>
            </a:r>
            <a:r>
              <a:rPr lang="en-US" dirty="0">
                <a:cs typeface="Calibri"/>
              </a:rPr>
              <a:t> </a:t>
            </a:r>
            <a:r>
              <a:rPr lang="en-US" dirty="0" err="1">
                <a:cs typeface="Calibri"/>
              </a:rPr>
              <a:t>onderwijs</a:t>
            </a:r>
            <a:r>
              <a:rPr lang="en-US" dirty="0">
                <a:cs typeface="Calibri"/>
              </a:rPr>
              <a:t>, </a:t>
            </a:r>
            <a:r>
              <a:rPr lang="en-US" dirty="0" err="1">
                <a:cs typeface="Calibri"/>
              </a:rPr>
              <a:t>terwijl</a:t>
            </a:r>
            <a:r>
              <a:rPr lang="en-US" dirty="0">
                <a:cs typeface="Calibri"/>
              </a:rPr>
              <a:t> </a:t>
            </a:r>
            <a:r>
              <a:rPr lang="en-US" dirty="0" err="1">
                <a:cs typeface="Calibri"/>
              </a:rPr>
              <a:t>juist</a:t>
            </a:r>
            <a:r>
              <a:rPr lang="en-US" dirty="0">
                <a:cs typeface="Calibri"/>
              </a:rPr>
              <a:t> de </a:t>
            </a:r>
            <a:r>
              <a:rPr lang="en-US" dirty="0" err="1">
                <a:cs typeface="Calibri"/>
              </a:rPr>
              <a:t>holistische</a:t>
            </a:r>
            <a:r>
              <a:rPr lang="en-US" dirty="0">
                <a:cs typeface="Calibri"/>
              </a:rPr>
              <a:t> </a:t>
            </a:r>
            <a:r>
              <a:rPr lang="en-US" dirty="0" err="1">
                <a:cs typeface="Calibri"/>
              </a:rPr>
              <a:t>kijk</a:t>
            </a:r>
            <a:r>
              <a:rPr lang="en-US" dirty="0">
                <a:cs typeface="Calibri"/>
              </a:rPr>
              <a:t> zo </a:t>
            </a:r>
            <a:r>
              <a:rPr lang="en-US" dirty="0" err="1">
                <a:cs typeface="Calibri"/>
              </a:rPr>
              <a:t>belangrijk</a:t>
            </a:r>
            <a:r>
              <a:rPr lang="en-US" dirty="0">
                <a:cs typeface="Calibri"/>
              </a:rPr>
              <a:t> is </a:t>
            </a:r>
            <a:r>
              <a:rPr lang="en-US" dirty="0" err="1">
                <a:cs typeface="Calibri"/>
              </a:rPr>
              <a:t>voor</a:t>
            </a:r>
            <a:r>
              <a:rPr lang="en-US" dirty="0">
                <a:cs typeface="Calibri"/>
              </a:rPr>
              <a:t> </a:t>
            </a:r>
            <a:r>
              <a:rPr lang="en-US" dirty="0" err="1">
                <a:cs typeface="Calibri"/>
              </a:rPr>
              <a:t>goed</a:t>
            </a:r>
            <a:r>
              <a:rPr lang="en-US" dirty="0">
                <a:cs typeface="Calibri"/>
              </a:rPr>
              <a:t> </a:t>
            </a:r>
            <a:r>
              <a:rPr lang="en-US" dirty="0" err="1">
                <a:cs typeface="Calibri"/>
              </a:rPr>
              <a:t>opvoeden</a:t>
            </a:r>
            <a:r>
              <a:rPr lang="en-US" dirty="0">
                <a:cs typeface="Calibri"/>
              </a:rPr>
              <a:t> </a:t>
            </a:r>
            <a:r>
              <a:rPr lang="en-US" dirty="0" err="1">
                <a:cs typeface="Calibri"/>
              </a:rPr>
              <a:t>en</a:t>
            </a:r>
            <a:r>
              <a:rPr lang="en-US" dirty="0">
                <a:cs typeface="Calibri"/>
              </a:rPr>
              <a:t> </a:t>
            </a:r>
            <a:r>
              <a:rPr lang="en-US" dirty="0" err="1">
                <a:cs typeface="Calibri"/>
              </a:rPr>
              <a:t>opgroeien</a:t>
            </a:r>
            <a:r>
              <a:rPr lang="en-US" dirty="0">
                <a:cs typeface="Calibri"/>
              </a:rPr>
              <a:t>. </a:t>
            </a:r>
            <a:r>
              <a:rPr lang="en-US" dirty="0" err="1">
                <a:cs typeface="Calibri"/>
              </a:rPr>
              <a:t>Concreet</a:t>
            </a:r>
            <a:r>
              <a:rPr lang="en-US" dirty="0">
                <a:cs typeface="Calibri"/>
              </a:rPr>
              <a:t>: </a:t>
            </a:r>
            <a:r>
              <a:rPr lang="en-US" dirty="0" err="1">
                <a:cs typeface="Calibri"/>
              </a:rPr>
              <a:t>maatschappelijk</a:t>
            </a:r>
            <a:r>
              <a:rPr lang="en-US" dirty="0">
                <a:cs typeface="Calibri"/>
              </a:rPr>
              <a:t> </a:t>
            </a:r>
            <a:r>
              <a:rPr lang="en-US" dirty="0" err="1">
                <a:cs typeface="Calibri"/>
              </a:rPr>
              <a:t>werk</a:t>
            </a:r>
            <a:r>
              <a:rPr lang="en-US" dirty="0">
                <a:cs typeface="Calibri"/>
              </a:rPr>
              <a:t> </a:t>
            </a:r>
            <a:r>
              <a:rPr lang="en-US" dirty="0" err="1">
                <a:cs typeface="Calibri"/>
              </a:rPr>
              <a:t>doet</a:t>
            </a:r>
            <a:r>
              <a:rPr lang="en-US" dirty="0">
                <a:cs typeface="Calibri"/>
              </a:rPr>
              <a:t> </a:t>
            </a:r>
            <a:r>
              <a:rPr lang="en-US" dirty="0" err="1">
                <a:cs typeface="Calibri"/>
              </a:rPr>
              <a:t>vaak</a:t>
            </a:r>
            <a:r>
              <a:rPr lang="en-US" dirty="0">
                <a:cs typeface="Calibri"/>
              </a:rPr>
              <a:t> contact met </a:t>
            </a:r>
            <a:r>
              <a:rPr lang="en-US" dirty="0" err="1">
                <a:cs typeface="Calibri"/>
              </a:rPr>
              <a:t>ouders</a:t>
            </a:r>
            <a:r>
              <a:rPr lang="en-US" dirty="0">
                <a:cs typeface="Calibri"/>
              </a:rPr>
              <a:t>. Interview </a:t>
            </a:r>
            <a:r>
              <a:rPr lang="en-US" dirty="0" err="1">
                <a:cs typeface="Calibri"/>
              </a:rPr>
              <a:t>moeder</a:t>
            </a:r>
            <a:r>
              <a:rPr lang="en-US" dirty="0">
                <a:cs typeface="Calibri"/>
              </a:rPr>
              <a:t>: pilot </a:t>
            </a:r>
            <a:r>
              <a:rPr lang="en-US" dirty="0" err="1">
                <a:cs typeface="Calibri"/>
              </a:rPr>
              <a:t>Hondsberg</a:t>
            </a:r>
            <a:r>
              <a:rPr lang="en-US" dirty="0">
                <a:cs typeface="Calibri"/>
              </a:rPr>
              <a:t>: </a:t>
            </a:r>
            <a:r>
              <a:rPr lang="en-US" dirty="0" err="1">
                <a:cs typeface="Calibri"/>
              </a:rPr>
              <a:t>gezinnen</a:t>
            </a:r>
            <a:r>
              <a:rPr lang="en-US" dirty="0">
                <a:cs typeface="Calibri"/>
              </a:rPr>
              <a:t> in </a:t>
            </a:r>
            <a:r>
              <a:rPr lang="en-US" dirty="0" err="1">
                <a:cs typeface="Calibri"/>
              </a:rPr>
              <a:t>huisjes</a:t>
            </a:r>
            <a:r>
              <a:rPr lang="en-US" dirty="0">
                <a:cs typeface="Calibri"/>
              </a:rPr>
              <a:t> op </a:t>
            </a:r>
            <a:r>
              <a:rPr lang="en-US" dirty="0" err="1">
                <a:cs typeface="Calibri"/>
              </a:rPr>
              <a:t>terrein</a:t>
            </a:r>
            <a:r>
              <a:rPr lang="en-US" dirty="0">
                <a:cs typeface="Calibri"/>
              </a:rPr>
              <a:t>. Casus </a:t>
            </a:r>
            <a:r>
              <a:rPr lang="en-US" dirty="0" err="1">
                <a:cs typeface="Calibri"/>
              </a:rPr>
              <a:t>moeder</a:t>
            </a:r>
            <a:r>
              <a:rPr lang="en-US" dirty="0">
                <a:cs typeface="Calibri"/>
              </a:rPr>
              <a:t> die </a:t>
            </a:r>
            <a:r>
              <a:rPr lang="en-US" dirty="0" err="1">
                <a:cs typeface="Calibri"/>
              </a:rPr>
              <a:t>deelt</a:t>
            </a:r>
            <a:r>
              <a:rPr lang="en-US" dirty="0">
                <a:cs typeface="Calibri"/>
              </a:rPr>
              <a:t> </a:t>
            </a:r>
            <a:r>
              <a:rPr lang="en-US" dirty="0" err="1">
                <a:cs typeface="Calibri"/>
              </a:rPr>
              <a:t>dat</a:t>
            </a:r>
            <a:r>
              <a:rPr lang="en-US" dirty="0">
                <a:cs typeface="Calibri"/>
              </a:rPr>
              <a:t> ze van </a:t>
            </a:r>
            <a:r>
              <a:rPr lang="en-US" dirty="0" err="1">
                <a:cs typeface="Calibri"/>
              </a:rPr>
              <a:t>leerkrachten</a:t>
            </a:r>
            <a:r>
              <a:rPr lang="en-US" dirty="0">
                <a:cs typeface="Calibri"/>
              </a:rPr>
              <a:t> </a:t>
            </a:r>
            <a:r>
              <a:rPr lang="en-US" dirty="0" err="1">
                <a:cs typeface="Calibri"/>
              </a:rPr>
              <a:t>heeft</a:t>
            </a:r>
            <a:r>
              <a:rPr lang="en-US" dirty="0">
                <a:cs typeface="Calibri"/>
              </a:rPr>
              <a:t> </a:t>
            </a:r>
            <a:r>
              <a:rPr lang="en-US" dirty="0" err="1">
                <a:cs typeface="Calibri"/>
              </a:rPr>
              <a:t>geleerd</a:t>
            </a:r>
            <a:r>
              <a:rPr lang="en-US" dirty="0">
                <a:cs typeface="Calibri"/>
              </a:rPr>
              <a:t> </a:t>
            </a:r>
            <a:r>
              <a:rPr lang="en-US" dirty="0" err="1">
                <a:cs typeface="Calibri"/>
              </a:rPr>
              <a:t>dat</a:t>
            </a:r>
            <a:r>
              <a:rPr lang="en-US" dirty="0">
                <a:cs typeface="Calibri"/>
              </a:rPr>
              <a:t> ze hand in hand met kind </a:t>
            </a:r>
            <a:r>
              <a:rPr lang="en-US" dirty="0" err="1">
                <a:cs typeface="Calibri"/>
              </a:rPr>
              <a:t>naar</a:t>
            </a:r>
            <a:r>
              <a:rPr lang="en-US" dirty="0">
                <a:cs typeface="Calibri"/>
              </a:rPr>
              <a:t> school </a:t>
            </a:r>
            <a:r>
              <a:rPr lang="en-US" dirty="0" err="1">
                <a:cs typeface="Calibri"/>
              </a:rPr>
              <a:t>kan</a:t>
            </a:r>
            <a:r>
              <a:rPr lang="en-US" dirty="0">
                <a:cs typeface="Calibri"/>
              </a:rPr>
              <a:t> </a:t>
            </a:r>
            <a:r>
              <a:rPr lang="en-US" dirty="0" err="1">
                <a:cs typeface="Calibri"/>
              </a:rPr>
              <a:t>lopen</a:t>
            </a:r>
            <a:r>
              <a:rPr lang="en-US" dirty="0">
                <a:cs typeface="Calibri"/>
              </a:rPr>
              <a:t>, hoe </a:t>
            </a:r>
            <a:r>
              <a:rPr lang="en-US" dirty="0" err="1">
                <a:cs typeface="Calibri"/>
              </a:rPr>
              <a:t>verbindend</a:t>
            </a:r>
            <a:r>
              <a:rPr lang="en-US" dirty="0">
                <a:cs typeface="Calibri"/>
              </a:rPr>
              <a:t> </a:t>
            </a:r>
            <a:r>
              <a:rPr lang="en-US" dirty="0" err="1">
                <a:cs typeface="Calibri"/>
              </a:rPr>
              <a:t>dat</a:t>
            </a:r>
            <a:r>
              <a:rPr lang="en-US" dirty="0">
                <a:cs typeface="Calibri"/>
              </a:rPr>
              <a:t> is, </a:t>
            </a:r>
            <a:r>
              <a:rPr lang="en-US" dirty="0" err="1">
                <a:cs typeface="Calibri"/>
              </a:rPr>
              <a:t>dankbaarheid</a:t>
            </a:r>
            <a:r>
              <a:rPr lang="en-US" dirty="0">
                <a:cs typeface="Calibri"/>
              </a:rPr>
              <a:t> </a:t>
            </a:r>
            <a:r>
              <a:rPr lang="en-US" dirty="0" err="1">
                <a:cs typeface="Calibri"/>
              </a:rPr>
              <a:t>voor</a:t>
            </a:r>
            <a:r>
              <a:rPr lang="en-US" dirty="0">
                <a:cs typeface="Calibri"/>
              </a:rPr>
              <a:t> </a:t>
            </a:r>
            <a:r>
              <a:rPr lang="en-US" dirty="0" err="1">
                <a:cs typeface="Calibri"/>
              </a:rPr>
              <a:t>dat</a:t>
            </a:r>
            <a:r>
              <a:rPr lang="en-US" dirty="0">
                <a:cs typeface="Calibri"/>
              </a:rPr>
              <a:t> wat ze </a:t>
            </a:r>
            <a:r>
              <a:rPr lang="en-US" dirty="0" err="1">
                <a:cs typeface="Calibri"/>
              </a:rPr>
              <a:t>geleerd</a:t>
            </a:r>
            <a:r>
              <a:rPr lang="en-US" dirty="0">
                <a:cs typeface="Calibri"/>
              </a:rPr>
              <a:t> </a:t>
            </a:r>
            <a:r>
              <a:rPr lang="en-US" dirty="0" err="1">
                <a:cs typeface="Calibri"/>
              </a:rPr>
              <a:t>heeft</a:t>
            </a:r>
            <a:r>
              <a:rPr lang="en-US" dirty="0">
                <a:cs typeface="Calibri"/>
              </a:rPr>
              <a:t>. "had </a:t>
            </a:r>
            <a:r>
              <a:rPr lang="en-US" dirty="0" err="1">
                <a:cs typeface="Calibri"/>
              </a:rPr>
              <a:t>ik</a:t>
            </a:r>
            <a:r>
              <a:rPr lang="en-US" dirty="0">
                <a:cs typeface="Calibri"/>
              </a:rPr>
              <a:t> </a:t>
            </a:r>
            <a:r>
              <a:rPr lang="en-US" dirty="0" err="1">
                <a:cs typeface="Calibri"/>
              </a:rPr>
              <a:t>dit</a:t>
            </a:r>
            <a:r>
              <a:rPr lang="en-US" dirty="0">
                <a:cs typeface="Calibri"/>
              </a:rPr>
              <a:t> maar </a:t>
            </a:r>
            <a:r>
              <a:rPr lang="en-US" dirty="0" err="1">
                <a:cs typeface="Calibri"/>
              </a:rPr>
              <a:t>geweten</a:t>
            </a:r>
            <a:r>
              <a:rPr lang="en-US" dirty="0">
                <a:cs typeface="Calibri"/>
              </a:rPr>
              <a:t> </a:t>
            </a:r>
            <a:r>
              <a:rPr lang="en-US" dirty="0" err="1">
                <a:cs typeface="Calibri"/>
              </a:rPr>
              <a:t>bij</a:t>
            </a:r>
            <a:r>
              <a:rPr lang="en-US" dirty="0">
                <a:cs typeface="Calibri"/>
              </a:rPr>
              <a:t> </a:t>
            </a:r>
            <a:r>
              <a:rPr lang="en-US" dirty="0" err="1">
                <a:cs typeface="Calibri"/>
              </a:rPr>
              <a:t>mijn</a:t>
            </a:r>
            <a:r>
              <a:rPr lang="en-US" dirty="0">
                <a:cs typeface="Calibri"/>
              </a:rPr>
              <a:t> </a:t>
            </a:r>
            <a:r>
              <a:rPr lang="en-US" dirty="0" err="1">
                <a:cs typeface="Calibri"/>
              </a:rPr>
              <a:t>andere</a:t>
            </a:r>
            <a:r>
              <a:rPr lang="en-US" dirty="0">
                <a:cs typeface="Calibri"/>
              </a:rPr>
              <a:t> 2 </a:t>
            </a:r>
            <a:r>
              <a:rPr lang="en-US" dirty="0" err="1">
                <a:cs typeface="Calibri"/>
              </a:rPr>
              <a:t>kinderen</a:t>
            </a:r>
            <a:r>
              <a:rPr lang="en-US" dirty="0">
                <a:cs typeface="Calibri"/>
              </a:rPr>
              <a:t>". </a:t>
            </a:r>
          </a:p>
        </p:txBody>
      </p:sp>
      <p:sp>
        <p:nvSpPr>
          <p:cNvPr id="4" name="Tijdelijke aanduiding voor dianummer 3"/>
          <p:cNvSpPr>
            <a:spLocks noGrp="1"/>
          </p:cNvSpPr>
          <p:nvPr>
            <p:ph type="sldNum" sz="quarter" idx="5"/>
          </p:nvPr>
        </p:nvSpPr>
        <p:spPr/>
        <p:txBody>
          <a:bodyPr/>
          <a:lstStyle/>
          <a:p>
            <a:fld id="{16E5B985-02CB-C043-BB52-8D24F3A71D81}" type="slidenum">
              <a:rPr lang="nl-NL" smtClean="0"/>
              <a:t>3</a:t>
            </a:fld>
            <a:endParaRPr lang="nl-NL" dirty="0"/>
          </a:p>
        </p:txBody>
      </p:sp>
    </p:spTree>
    <p:extLst>
      <p:ext uri="{BB962C8B-B14F-4D97-AF65-F5344CB8AC3E}">
        <p14:creationId xmlns:p14="http://schemas.microsoft.com/office/powerpoint/2010/main" val="136517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SO: </a:t>
            </a:r>
            <a:r>
              <a:rPr lang="en-US" dirty="0" err="1">
                <a:cs typeface="Calibri"/>
              </a:rPr>
              <a:t>beperk</a:t>
            </a:r>
            <a:r>
              <a:rPr lang="en-US" dirty="0">
                <a:cs typeface="Calibri"/>
              </a:rPr>
              <a:t> je </a:t>
            </a:r>
            <a:r>
              <a:rPr lang="en-US" dirty="0" err="1">
                <a:cs typeface="Calibri"/>
              </a:rPr>
              <a:t>als</a:t>
            </a:r>
            <a:r>
              <a:rPr lang="en-US" dirty="0">
                <a:cs typeface="Calibri"/>
              </a:rPr>
              <a:t> </a:t>
            </a:r>
            <a:r>
              <a:rPr lang="en-US" dirty="0" err="1">
                <a:cs typeface="Calibri"/>
              </a:rPr>
              <a:t>leerkracht</a:t>
            </a:r>
            <a:r>
              <a:rPr lang="en-US" dirty="0">
                <a:cs typeface="Calibri"/>
              </a:rPr>
              <a:t> </a:t>
            </a:r>
            <a:r>
              <a:rPr lang="en-US" dirty="0" err="1">
                <a:cs typeface="Calibri"/>
              </a:rPr>
              <a:t>niet</a:t>
            </a:r>
            <a:r>
              <a:rPr lang="en-US" dirty="0">
                <a:cs typeface="Calibri"/>
              </a:rPr>
              <a:t> tot je eigen </a:t>
            </a:r>
            <a:r>
              <a:rPr lang="en-US" dirty="0" err="1">
                <a:cs typeface="Calibri"/>
              </a:rPr>
              <a:t>professie</a:t>
            </a:r>
            <a:r>
              <a:rPr lang="en-US" dirty="0">
                <a:cs typeface="Calibri"/>
              </a:rPr>
              <a:t>, ga over de </a:t>
            </a:r>
            <a:r>
              <a:rPr lang="en-US" dirty="0" err="1">
                <a:cs typeface="Calibri"/>
              </a:rPr>
              <a:t>grenzen</a:t>
            </a:r>
            <a:r>
              <a:rPr lang="en-US" dirty="0">
                <a:cs typeface="Calibri"/>
              </a:rPr>
              <a:t> van je eigen </a:t>
            </a:r>
            <a:r>
              <a:rPr lang="en-US" dirty="0" err="1">
                <a:cs typeface="Calibri"/>
              </a:rPr>
              <a:t>professie</a:t>
            </a:r>
            <a:r>
              <a:rPr lang="en-US" dirty="0">
                <a:cs typeface="Calibri"/>
              </a:rPr>
              <a:t> </a:t>
            </a:r>
            <a:r>
              <a:rPr lang="en-US" dirty="0" err="1">
                <a:cs typeface="Calibri"/>
              </a:rPr>
              <a:t>heen</a:t>
            </a:r>
            <a:r>
              <a:rPr lang="en-US" dirty="0">
                <a:cs typeface="Calibri"/>
              </a:rPr>
              <a:t>. </a:t>
            </a:r>
            <a:r>
              <a:rPr lang="en-US" dirty="0" err="1">
                <a:cs typeface="Calibri"/>
              </a:rPr>
              <a:t>Uit</a:t>
            </a:r>
            <a:r>
              <a:rPr lang="en-US" dirty="0">
                <a:cs typeface="Calibri"/>
              </a:rPr>
              <a:t> interviews komt dat </a:t>
            </a:r>
            <a:r>
              <a:rPr lang="en-US" dirty="0" err="1">
                <a:cs typeface="Calibri"/>
              </a:rPr>
              <a:t>vaak</a:t>
            </a:r>
            <a:r>
              <a:rPr lang="en-US" dirty="0">
                <a:cs typeface="Calibri"/>
              </a:rPr>
              <a:t> </a:t>
            </a:r>
            <a:r>
              <a:rPr lang="en-US" dirty="0" err="1">
                <a:cs typeface="Calibri"/>
              </a:rPr>
              <a:t>gedacht</a:t>
            </a:r>
            <a:r>
              <a:rPr lang="en-US" dirty="0">
                <a:cs typeface="Calibri"/>
              </a:rPr>
              <a:t> </a:t>
            </a:r>
            <a:r>
              <a:rPr lang="en-US" dirty="0" err="1">
                <a:cs typeface="Calibri"/>
              </a:rPr>
              <a:t>wordt</a:t>
            </a:r>
            <a:r>
              <a:rPr lang="en-US" dirty="0">
                <a:cs typeface="Calibri"/>
              </a:rPr>
              <a:t>: thuis is het niet veilig, maar wij lossen het </a:t>
            </a:r>
            <a:r>
              <a:rPr lang="en-US" dirty="0" err="1">
                <a:cs typeface="Calibri"/>
              </a:rPr>
              <a:t>hier</a:t>
            </a:r>
            <a:r>
              <a:rPr lang="en-US" dirty="0">
                <a:cs typeface="Calibri"/>
              </a:rPr>
              <a:t> </a:t>
            </a:r>
            <a:r>
              <a:rPr lang="en-US" dirty="0" err="1">
                <a:cs typeface="Calibri"/>
              </a:rPr>
              <a:t>wel</a:t>
            </a:r>
            <a:r>
              <a:rPr lang="en-US" dirty="0">
                <a:cs typeface="Calibri"/>
              </a:rPr>
              <a:t> op. Dit is </a:t>
            </a:r>
            <a:r>
              <a:rPr lang="en-US" dirty="0" err="1">
                <a:cs typeface="Calibri"/>
              </a:rPr>
              <a:t>geen</a:t>
            </a:r>
            <a:r>
              <a:rPr lang="en-US" dirty="0">
                <a:cs typeface="Calibri"/>
              </a:rPr>
              <a:t> </a:t>
            </a:r>
            <a:r>
              <a:rPr lang="en-US" dirty="0" err="1">
                <a:cs typeface="Calibri"/>
              </a:rPr>
              <a:t>helpende</a:t>
            </a:r>
            <a:r>
              <a:rPr lang="en-US" dirty="0">
                <a:cs typeface="Calibri"/>
              </a:rPr>
              <a:t> </a:t>
            </a:r>
            <a:r>
              <a:rPr lang="en-US" dirty="0" err="1">
                <a:cs typeface="Calibri"/>
              </a:rPr>
              <a:t>instelling</a:t>
            </a:r>
            <a:r>
              <a:rPr lang="en-US">
                <a:cs typeface="Calibri"/>
              </a:rPr>
              <a:t>. Werk samen met ouders, neem het niet over. </a:t>
            </a:r>
            <a:endParaRPr lang="en-US" dirty="0">
              <a:cs typeface="Calibri"/>
            </a:endParaRPr>
          </a:p>
        </p:txBody>
      </p:sp>
      <p:sp>
        <p:nvSpPr>
          <p:cNvPr id="4" name="Tijdelijke aanduiding voor dianummer 3"/>
          <p:cNvSpPr>
            <a:spLocks noGrp="1"/>
          </p:cNvSpPr>
          <p:nvPr>
            <p:ph type="sldNum" sz="quarter" idx="5"/>
          </p:nvPr>
        </p:nvSpPr>
        <p:spPr/>
        <p:txBody>
          <a:bodyPr/>
          <a:lstStyle/>
          <a:p>
            <a:fld id="{16E5B985-02CB-C043-BB52-8D24F3A71D81}" type="slidenum">
              <a:rPr lang="nl-NL" smtClean="0"/>
              <a:t>12</a:t>
            </a:fld>
            <a:endParaRPr lang="nl-NL" dirty="0"/>
          </a:p>
        </p:txBody>
      </p:sp>
    </p:spTree>
    <p:extLst>
      <p:ext uri="{BB962C8B-B14F-4D97-AF65-F5344CB8AC3E}">
        <p14:creationId xmlns:p14="http://schemas.microsoft.com/office/powerpoint/2010/main" val="2524877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2">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0F246EA-2CA6-A949-8C74-EFA4609F5646}"/>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84548843-C499-E245-95D4-C33008F15DE1}"/>
              </a:ext>
            </a:extLst>
          </p:cNvPr>
          <p:cNvSpPr>
            <a:spLocks noGrp="1"/>
          </p:cNvSpPr>
          <p:nvPr>
            <p:ph type="title" hasCustomPrompt="1"/>
          </p:nvPr>
        </p:nvSpPr>
        <p:spPr>
          <a:xfrm>
            <a:off x="212400" y="1400400"/>
            <a:ext cx="8722800" cy="85680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sp>
        <p:nvSpPr>
          <p:cNvPr id="10" name="Tijdelijke aanduiding voor inhoud 1">
            <a:extLst>
              <a:ext uri="{FF2B5EF4-FFF2-40B4-BE49-F238E27FC236}">
                <a16:creationId xmlns:a16="http://schemas.microsoft.com/office/drawing/2014/main" id="{C3A00F72-3AB5-E14B-B4B6-C3FE088A9D7C}"/>
              </a:ext>
            </a:extLst>
          </p:cNvPr>
          <p:cNvSpPr>
            <a:spLocks noGrp="1"/>
          </p:cNvSpPr>
          <p:nvPr>
            <p:ph idx="1"/>
          </p:nvPr>
        </p:nvSpPr>
        <p:spPr>
          <a:xfrm>
            <a:off x="212400" y="2331719"/>
            <a:ext cx="8722799" cy="1743013"/>
          </a:xfrm>
        </p:spPr>
        <p:txBody>
          <a:bodyPr/>
          <a:lstStyle>
            <a:lvl1pPr>
              <a:buFontTx/>
              <a:buNone/>
              <a:defRPr sz="1800" baseline="0">
                <a:solidFill>
                  <a:schemeClr val="bg1"/>
                </a:solidFill>
              </a:defRPr>
            </a:lvl1pPr>
          </a:lstStyle>
          <a:p>
            <a:pPr lvl="0"/>
            <a:r>
              <a:rPr lang="nl-NL"/>
              <a:t>Tekststijl van het model bewerken</a:t>
            </a:r>
          </a:p>
        </p:txBody>
      </p:sp>
      <p:pic>
        <p:nvPicPr>
          <p:cNvPr id="11" name="Afbeelding 10">
            <a:extLst>
              <a:ext uri="{FF2B5EF4-FFF2-40B4-BE49-F238E27FC236}">
                <a16:creationId xmlns:a16="http://schemas.microsoft.com/office/drawing/2014/main" id="{F10A5C45-3525-4B49-ADF7-2EF353ADB3E4}"/>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F72AD303-BDFF-934F-9145-CB4C92C73CB3}"/>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3743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otpagin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8A9C812-2E58-0645-A293-BECF92250576}"/>
              </a:ext>
            </a:extLst>
          </p:cNvPr>
          <p:cNvSpPr/>
          <p:nvPr userDrawn="1"/>
        </p:nvSpPr>
        <p:spPr>
          <a:xfrm>
            <a:off x="0" y="0"/>
            <a:ext cx="9144000" cy="4089600"/>
          </a:xfrm>
          <a:prstGeom prst="rect">
            <a:avLst/>
          </a:prstGeom>
          <a:solidFill>
            <a:srgbClr val="66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Tijdelijke aanduiding voor inhoud 1">
            <a:extLst>
              <a:ext uri="{FF2B5EF4-FFF2-40B4-BE49-F238E27FC236}">
                <a16:creationId xmlns:a16="http://schemas.microsoft.com/office/drawing/2014/main" id="{E6F7F96C-6BFF-6F43-9987-44ED1DB5F462}"/>
              </a:ext>
            </a:extLst>
          </p:cNvPr>
          <p:cNvSpPr>
            <a:spLocks noGrp="1"/>
          </p:cNvSpPr>
          <p:nvPr>
            <p:ph idx="1"/>
          </p:nvPr>
        </p:nvSpPr>
        <p:spPr>
          <a:xfrm>
            <a:off x="212400" y="1200151"/>
            <a:ext cx="8722799" cy="2874582"/>
          </a:xfrm>
        </p:spPr>
        <p:txBody>
          <a:bodyPr/>
          <a:lstStyle>
            <a:lvl1pPr>
              <a:buFontTx/>
              <a:buNone/>
              <a:defRPr>
                <a:solidFill>
                  <a:schemeClr val="bg1"/>
                </a:solidFill>
              </a:defRPr>
            </a:lvl1pPr>
          </a:lstStyle>
          <a:p>
            <a:pPr lvl="0"/>
            <a:r>
              <a:rPr lang="nl-NL"/>
              <a:t>Tekststijl van het model bewerken</a:t>
            </a:r>
          </a:p>
        </p:txBody>
      </p:sp>
      <p:sp>
        <p:nvSpPr>
          <p:cNvPr id="24" name="Tijdelijke aanduiding voor inhoud 2">
            <a:extLst>
              <a:ext uri="{FF2B5EF4-FFF2-40B4-BE49-F238E27FC236}">
                <a16:creationId xmlns:a16="http://schemas.microsoft.com/office/drawing/2014/main" id="{FC0CC26D-4375-804A-A98F-81E6E01505AC}"/>
              </a:ext>
            </a:extLst>
          </p:cNvPr>
          <p:cNvSpPr txBox="1">
            <a:spLocks/>
          </p:cNvSpPr>
          <p:nvPr userDrawn="1"/>
        </p:nvSpPr>
        <p:spPr>
          <a:xfrm>
            <a:off x="2769607" y="4236031"/>
            <a:ext cx="6183880" cy="746170"/>
          </a:xfrm>
          <a:prstGeom prst="rect">
            <a:avLst/>
          </a:prstGeom>
        </p:spPr>
        <p:txBody>
          <a:bodyPr anchor="ctr" anchorCtr="0">
            <a:normAutofit/>
          </a:bodyPr>
          <a:lstStyle>
            <a:lvl1pPr marL="0" indent="0" algn="l" defTabSz="457200" rtl="0" eaLnBrk="1" latinLnBrk="0" hangingPunct="1">
              <a:spcBef>
                <a:spcPct val="20000"/>
              </a:spcBef>
              <a:buFontTx/>
              <a:buNone/>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nl-NL" dirty="0"/>
          </a:p>
        </p:txBody>
      </p:sp>
      <p:sp>
        <p:nvSpPr>
          <p:cNvPr id="10" name="Tijdelijke aanduiding voor inhoud 3">
            <a:extLst>
              <a:ext uri="{FF2B5EF4-FFF2-40B4-BE49-F238E27FC236}">
                <a16:creationId xmlns:a16="http://schemas.microsoft.com/office/drawing/2014/main" id="{CFDF3A75-0FAB-4F4F-9617-610FEDF2CE7A}"/>
              </a:ext>
            </a:extLst>
          </p:cNvPr>
          <p:cNvSpPr>
            <a:spLocks noGrp="1"/>
          </p:cNvSpPr>
          <p:nvPr>
            <p:ph sz="half" idx="2" hasCustomPrompt="1"/>
          </p:nvPr>
        </p:nvSpPr>
        <p:spPr>
          <a:xfrm>
            <a:off x="3443591" y="4272566"/>
            <a:ext cx="5509896" cy="673100"/>
          </a:xfrm>
        </p:spPr>
        <p:txBody>
          <a:bodyPr anchor="ctr" anchorCtr="0">
            <a:normAutofit/>
          </a:bodyPr>
          <a:lstStyle>
            <a:lvl1pPr marL="0" indent="0">
              <a:buFontTx/>
              <a:buNone/>
              <a:defRPr sz="1200">
                <a:latin typeface="Arial"/>
                <a:cs typeface="Arial"/>
              </a:defRPr>
            </a:lvl1pPr>
            <a:lvl2pPr marL="457200" indent="0">
              <a:buFontTx/>
              <a:buNone/>
              <a:defRPr sz="12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Gegevens afzender (denk aan: naam, contactgegevens, opleiding, enz.)</a:t>
            </a:r>
          </a:p>
        </p:txBody>
      </p:sp>
      <p:pic>
        <p:nvPicPr>
          <p:cNvPr id="7" name="Afbeelding 6">
            <a:extLst>
              <a:ext uri="{FF2B5EF4-FFF2-40B4-BE49-F238E27FC236}">
                <a16:creationId xmlns:a16="http://schemas.microsoft.com/office/drawing/2014/main" id="{6F667120-90A3-E741-801D-CCE9CA950AB2}"/>
              </a:ext>
            </a:extLst>
          </p:cNvPr>
          <p:cNvPicPr>
            <a:picLocks noChangeAspect="1"/>
          </p:cNvPicPr>
          <p:nvPr userDrawn="1"/>
        </p:nvPicPr>
        <p:blipFill>
          <a:blip r:embed="rId2"/>
          <a:srcRect/>
          <a:stretch/>
        </p:blipFill>
        <p:spPr>
          <a:xfrm>
            <a:off x="864000" y="4269391"/>
            <a:ext cx="1082675" cy="676275"/>
          </a:xfrm>
          <a:prstGeom prst="rect">
            <a:avLst/>
          </a:prstGeom>
        </p:spPr>
      </p:pic>
    </p:spTree>
    <p:extLst>
      <p:ext uri="{BB962C8B-B14F-4D97-AF65-F5344CB8AC3E}">
        <p14:creationId xmlns:p14="http://schemas.microsoft.com/office/powerpoint/2010/main" val="317863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3">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308C1A-2923-C64E-B68B-9EEA862187A2}"/>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651403BA-E744-2547-B84E-67A9F03F502F}"/>
              </a:ext>
            </a:extLst>
          </p:cNvPr>
          <p:cNvSpPr>
            <a:spLocks noGrp="1"/>
          </p:cNvSpPr>
          <p:nvPr>
            <p:ph type="title" hasCustomPrompt="1"/>
          </p:nvPr>
        </p:nvSpPr>
        <p:spPr>
          <a:xfrm>
            <a:off x="212400" y="1400400"/>
            <a:ext cx="8722800" cy="85725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pic>
        <p:nvPicPr>
          <p:cNvPr id="5" name="Afbeelding 4">
            <a:extLst>
              <a:ext uri="{FF2B5EF4-FFF2-40B4-BE49-F238E27FC236}">
                <a16:creationId xmlns:a16="http://schemas.microsoft.com/office/drawing/2014/main" id="{F28BE7C8-DFA0-BF4B-B29B-CB6594498ADF}"/>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8F7D3028-9F69-4644-A249-2E8432A5DE9C}"/>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752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fot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F485B2E-A8FA-EE4D-AC7A-FBA782AF405D}"/>
              </a:ext>
            </a:extLst>
          </p:cNvPr>
          <p:cNvPicPr>
            <a:picLocks noChangeAspect="1"/>
          </p:cNvPicPr>
          <p:nvPr userDrawn="1"/>
        </p:nvPicPr>
        <p:blipFill>
          <a:blip r:embed="rId2"/>
          <a:srcRect/>
          <a:stretch/>
        </p:blipFill>
        <p:spPr>
          <a:xfrm>
            <a:off x="1" y="0"/>
            <a:ext cx="9143998" cy="5143499"/>
          </a:xfrm>
          <a:prstGeom prst="rect">
            <a:avLst/>
          </a:prstGeom>
        </p:spPr>
      </p:pic>
      <p:sp>
        <p:nvSpPr>
          <p:cNvPr id="4" name="Tijdelijke aanduiding voor afbeelding 4">
            <a:extLst>
              <a:ext uri="{FF2B5EF4-FFF2-40B4-BE49-F238E27FC236}">
                <a16:creationId xmlns:a16="http://schemas.microsoft.com/office/drawing/2014/main" id="{8AEE0225-7956-3A4F-8287-786BC27D76DD}"/>
              </a:ext>
            </a:extLst>
          </p:cNvPr>
          <p:cNvSpPr>
            <a:spLocks noGrp="1"/>
          </p:cNvSpPr>
          <p:nvPr>
            <p:ph type="pic" sz="quarter" idx="10" hasCustomPrompt="1"/>
          </p:nvPr>
        </p:nvSpPr>
        <p:spPr>
          <a:xfrm>
            <a:off x="0" y="1051200"/>
            <a:ext cx="9144000" cy="4107600"/>
          </a:xfrm>
          <a:blipFill>
            <a:blip r:embed="rId3"/>
            <a:stretch>
              <a:fillRect/>
            </a:stretch>
          </a:blipFill>
        </p:spPr>
        <p:txBody>
          <a:bodyPr tIns="1188000" anchor="t" anchorCtr="0"/>
          <a:lstStyle>
            <a:lvl1pPr algn="ctr">
              <a:defRPr>
                <a:solidFill>
                  <a:srgbClr val="663366"/>
                </a:solidFill>
              </a:defRPr>
            </a:lvl1pPr>
          </a:lstStyle>
          <a:p>
            <a:r>
              <a:rPr lang="nl-NL" dirty="0"/>
              <a:t>Eigen voorblad maken: klik op het pictogram hieronder en voeg een eigen afbeelding toe</a:t>
            </a:r>
          </a:p>
        </p:txBody>
      </p:sp>
      <p:pic>
        <p:nvPicPr>
          <p:cNvPr id="7" name="Afbeelding 6">
            <a:extLst>
              <a:ext uri="{FF2B5EF4-FFF2-40B4-BE49-F238E27FC236}">
                <a16:creationId xmlns:a16="http://schemas.microsoft.com/office/drawing/2014/main" id="{E9DCE907-6FE3-5043-979C-0F06E4E9AA48}"/>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27420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blad-tekst-1">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blad-tekst-2">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1" y="0"/>
            <a:ext cx="9143998" cy="514349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p:nvPr>
        </p:nvSpPr>
        <p:spPr>
          <a:xfrm>
            <a:off x="1492468" y="1137600"/>
            <a:ext cx="7440928" cy="857250"/>
          </a:xfrm>
          <a:prstGeom prst="rect">
            <a:avLst/>
          </a:prstGeom>
        </p:spPr>
        <p:txBody>
          <a:bodyPr/>
          <a:lstStyle/>
          <a:p>
            <a:r>
              <a:rPr lang="nl-NL"/>
              <a:t>Klik om de stijl te bewerken</a:t>
            </a:r>
            <a:endParaRPr lang="nl-NL" dirty="0"/>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lad-tekst-3">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p:nvPr>
        </p:nvSpPr>
        <p:spPr>
          <a:xfrm>
            <a:off x="1494000" y="1136590"/>
            <a:ext cx="7439396" cy="857250"/>
          </a:xfrm>
          <a:prstGeom prst="rect">
            <a:avLst/>
          </a:prstGeom>
        </p:spPr>
        <p:txBody>
          <a:bodyPr/>
          <a:lstStyle>
            <a:lvl1pPr algn="r">
              <a:defRPr/>
            </a:lvl1pPr>
          </a:lstStyle>
          <a:p>
            <a:r>
              <a:rPr lang="nl-NL"/>
              <a:t>Klik om de stijl te bewerken</a:t>
            </a:r>
            <a:endParaRPr lang="nl-NL" dirty="0"/>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volgpagina-titel-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p:nvPr>
        </p:nvSpPr>
        <p:spPr>
          <a:xfrm>
            <a:off x="212400" y="206375"/>
            <a:ext cx="8722800" cy="857250"/>
          </a:xfrm>
          <a:prstGeom prst="rect">
            <a:avLst/>
          </a:prstGeom>
        </p:spPr>
        <p:txBody>
          <a:bodyPr/>
          <a:lstStyle/>
          <a:p>
            <a:r>
              <a:rPr lang="nl-NL"/>
              <a:t>Klik om de stijl te bewerken</a:t>
            </a:r>
            <a:endParaRPr lang="nl-NL" dirty="0"/>
          </a:p>
        </p:txBody>
      </p:sp>
    </p:spTree>
    <p:extLst>
      <p:ext uri="{BB962C8B-B14F-4D97-AF65-F5344CB8AC3E}">
        <p14:creationId xmlns:p14="http://schemas.microsoft.com/office/powerpoint/2010/main" val="413062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Vervolgpagina-titel-twee-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p:txBody>
      </p:sp>
      <p:sp>
        <p:nvSpPr>
          <p:cNvPr id="4" name="Tijdelijke aanduiding voor inhoud 3"/>
          <p:cNvSpPr>
            <a:spLocks noGrp="1"/>
          </p:cNvSpPr>
          <p:nvPr>
            <p:ph sz="half" idx="2"/>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p:txBody>
      </p:sp>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98027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Vervolgpagina-afbeelding-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noAutofit/>
          </a:bodyPr>
          <a:lstStyle>
            <a:lvl1pPr algn="l">
              <a:defRPr sz="2000" b="1"/>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BF4E01A-DE5C-8844-9077-C8295A69C292}"/>
              </a:ext>
            </a:extLst>
          </p:cNvPr>
          <p:cNvPicPr>
            <a:picLocks noChangeAspect="1"/>
          </p:cNvPicPr>
          <p:nvPr userDrawn="1"/>
        </p:nvPicPr>
        <p:blipFill>
          <a:blip r:embed="rId12"/>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nl-NL" dirty="0"/>
              <a:t>Titel van presentatie</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1494000" y="4630341"/>
            <a:ext cx="63648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58" r:id="rId3"/>
    <p:sldLayoutId id="2147483832" r:id="rId4"/>
    <p:sldLayoutId id="2147483834" r:id="rId5"/>
    <p:sldLayoutId id="2147483833" r:id="rId6"/>
    <p:sldLayoutId id="2147483823" r:id="rId7"/>
    <p:sldLayoutId id="2147483825" r:id="rId8"/>
    <p:sldLayoutId id="2147483830" r:id="rId9"/>
    <p:sldLayoutId id="2147483873" r:id="rId10"/>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educatief-partnerschap.n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F0111-0BF8-8649-9589-62F20F859285}"/>
              </a:ext>
            </a:extLst>
          </p:cNvPr>
          <p:cNvSpPr>
            <a:spLocks noGrp="1"/>
          </p:cNvSpPr>
          <p:nvPr>
            <p:ph type="title"/>
          </p:nvPr>
        </p:nvSpPr>
        <p:spPr>
          <a:xfrm>
            <a:off x="212400" y="1400400"/>
            <a:ext cx="8722800" cy="856800"/>
          </a:xfrm>
        </p:spPr>
        <p:txBody>
          <a:bodyPr>
            <a:normAutofit/>
          </a:bodyPr>
          <a:lstStyle/>
          <a:p>
            <a:r>
              <a:rPr lang="nl-NL" sz="2200" dirty="0"/>
              <a:t>Partnerschap in Jeugdhulp en Speciaal Onderwijs</a:t>
            </a:r>
          </a:p>
        </p:txBody>
      </p:sp>
      <p:sp>
        <p:nvSpPr>
          <p:cNvPr id="6" name="Tijdelijke aanduiding voor inhoud 5">
            <a:extLst>
              <a:ext uri="{FF2B5EF4-FFF2-40B4-BE49-F238E27FC236}">
                <a16:creationId xmlns:a16="http://schemas.microsoft.com/office/drawing/2014/main" id="{46BA08F7-426B-E842-B4C0-336E00AFC444}"/>
              </a:ext>
            </a:extLst>
          </p:cNvPr>
          <p:cNvSpPr>
            <a:spLocks noGrp="1"/>
          </p:cNvSpPr>
          <p:nvPr>
            <p:ph idx="1"/>
          </p:nvPr>
        </p:nvSpPr>
        <p:spPr>
          <a:xfrm>
            <a:off x="221601" y="2331719"/>
            <a:ext cx="8722799" cy="2439718"/>
          </a:xfrm>
        </p:spPr>
        <p:txBody>
          <a:bodyPr/>
          <a:lstStyle/>
          <a:p>
            <a:r>
              <a:rPr lang="nl-NL" dirty="0"/>
              <a:t>Interviewstudie naar samenwerking tussen professionals, ouders en jeugdigen</a:t>
            </a:r>
          </a:p>
          <a:p>
            <a:endParaRPr lang="nl-NL" dirty="0"/>
          </a:p>
          <a:p>
            <a:endParaRPr lang="nl-NL" dirty="0"/>
          </a:p>
          <a:p>
            <a:endParaRPr lang="nl-NL" dirty="0"/>
          </a:p>
          <a:p>
            <a:r>
              <a:rPr lang="nl-NL" dirty="0"/>
              <a:t>Willemijn Balk, MA</a:t>
            </a:r>
          </a:p>
          <a:p>
            <a:r>
              <a:rPr lang="nl-NL" dirty="0"/>
              <a:t>Dr. Linda Zijlmans</a:t>
            </a:r>
          </a:p>
          <a:p>
            <a:r>
              <a:rPr lang="nl-NL" dirty="0"/>
              <a:t>Fontys Pedagogiek</a:t>
            </a:r>
          </a:p>
        </p:txBody>
      </p:sp>
      <p:cxnSp>
        <p:nvCxnSpPr>
          <p:cNvPr id="4" name="Rechte verbindingslijn 3">
            <a:extLst>
              <a:ext uri="{FF2B5EF4-FFF2-40B4-BE49-F238E27FC236}">
                <a16:creationId xmlns:a16="http://schemas.microsoft.com/office/drawing/2014/main" id="{44D83DC2-2CB7-934A-8DC2-34F209686690}"/>
              </a:ext>
            </a:extLst>
          </p:cNvPr>
          <p:cNvCxnSpPr/>
          <p:nvPr/>
        </p:nvCxnSpPr>
        <p:spPr>
          <a:xfrm>
            <a:off x="212400" y="2247922"/>
            <a:ext cx="8722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30" name="Picture 6" descr="Huisstijl - Regieorgaan 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430" y="4131733"/>
            <a:ext cx="1541344" cy="90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64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4798" y="89615"/>
            <a:ext cx="7440928" cy="857250"/>
          </a:xfrm>
        </p:spPr>
        <p:txBody>
          <a:bodyPr/>
          <a:lstStyle/>
          <a:p>
            <a:r>
              <a:rPr lang="nl-NL" dirty="0">
                <a:solidFill>
                  <a:schemeClr val="bg1"/>
                </a:solidFill>
              </a:rPr>
              <a:t>Collaboration (partnerschap)</a:t>
            </a:r>
          </a:p>
        </p:txBody>
      </p:sp>
      <p:sp>
        <p:nvSpPr>
          <p:cNvPr id="3" name="Tijdelijke aanduiding voor inhoud 2"/>
          <p:cNvSpPr>
            <a:spLocks noGrp="1"/>
          </p:cNvSpPr>
          <p:nvPr>
            <p:ph idx="1"/>
          </p:nvPr>
        </p:nvSpPr>
        <p:spPr>
          <a:xfrm>
            <a:off x="617127" y="1493896"/>
            <a:ext cx="8316270" cy="3085304"/>
          </a:xfrm>
        </p:spPr>
        <p:txBody>
          <a:bodyPr>
            <a:normAutofit fontScale="62500" lnSpcReduction="20000"/>
          </a:bodyPr>
          <a:lstStyle/>
          <a:p>
            <a:pPr marL="0" indent="0" fontAlgn="base">
              <a:buNone/>
            </a:pPr>
            <a:r>
              <a:rPr lang="nl-NL" b="1" dirty="0"/>
              <a:t>Partnerschap is gelijkwaardig, de regie van ouders is cruciaal en er is continue afstemming. Er is sprake van (passende) regie</a:t>
            </a:r>
            <a:r>
              <a:rPr lang="en-US" dirty="0"/>
              <a:t>​</a:t>
            </a:r>
          </a:p>
          <a:p>
            <a:pPr marL="0" indent="0" fontAlgn="base">
              <a:buNone/>
            </a:pPr>
            <a:r>
              <a:rPr lang="nl-NL" dirty="0"/>
              <a:t>​</a:t>
            </a:r>
          </a:p>
          <a:p>
            <a:pPr marL="0" indent="0" fontAlgn="base">
              <a:buNone/>
            </a:pPr>
            <a:r>
              <a:rPr lang="nl-NL" i="1" dirty="0"/>
              <a:t>“Ik wil het gescheiden houden. Dit is mijn leventje hier en ik heb een ander leventje hier buiten</a:t>
            </a:r>
            <a:r>
              <a:rPr lang="nl-NL" dirty="0"/>
              <a:t>.” (jeugdige, dagopvang)</a:t>
            </a:r>
            <a:r>
              <a:rPr lang="en-US" dirty="0"/>
              <a:t>​</a:t>
            </a:r>
          </a:p>
          <a:p>
            <a:pPr marL="0" indent="0" fontAlgn="base">
              <a:buNone/>
            </a:pPr>
            <a:r>
              <a:rPr lang="nl-NL" dirty="0"/>
              <a:t>​</a:t>
            </a:r>
          </a:p>
          <a:p>
            <a:pPr marL="0" indent="0" fontAlgn="base">
              <a:buNone/>
            </a:pPr>
            <a:r>
              <a:rPr lang="nl-NL" i="1" dirty="0"/>
              <a:t>“Het is echter juist ook waardevol om de expertise van ouders/verzorgers te gebruiken. Samen kijken we dan naar de behoefte van ieder kind. Wat werkt wel en wat niet? Ouders zijn expert als het gaat om hun eigen kind en als leerkracht beschik ik over kennis vanuit de opleiding en samen kunnen we daar hele mooie dingen mee doen.“ </a:t>
            </a:r>
            <a:r>
              <a:rPr lang="nl-NL" dirty="0"/>
              <a:t>(professional, onderwijs)</a:t>
            </a:r>
            <a:r>
              <a:rPr lang="en-US" dirty="0"/>
              <a:t>​</a:t>
            </a:r>
          </a:p>
          <a:p>
            <a:pPr marL="0" indent="0" fontAlgn="base">
              <a:buNone/>
            </a:pPr>
            <a:r>
              <a:rPr lang="nl-NL" dirty="0"/>
              <a:t>​</a:t>
            </a:r>
          </a:p>
          <a:p>
            <a:pPr marL="0" indent="0" fontAlgn="base">
              <a:buNone/>
            </a:pPr>
            <a:r>
              <a:rPr lang="nl-NL" i="1" dirty="0"/>
              <a:t>''Ouders hebben ook wel regie. In sommige dingen maar dat zijn vooral kleine basale dingen omdat ze hier met een juridisch kader zitten en je richtlijnen hebt waar je je aan moet houden.” </a:t>
            </a:r>
            <a:r>
              <a:rPr lang="nl-NL" dirty="0"/>
              <a:t>(professional, residentieel)  </a:t>
            </a:r>
            <a:endParaRPr lang="en-US" dirty="0"/>
          </a:p>
          <a:p>
            <a:endParaRPr lang="nl-NL" dirty="0"/>
          </a:p>
        </p:txBody>
      </p:sp>
    </p:spTree>
    <p:extLst>
      <p:ext uri="{BB962C8B-B14F-4D97-AF65-F5344CB8AC3E}">
        <p14:creationId xmlns:p14="http://schemas.microsoft.com/office/powerpoint/2010/main" val="270842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4779" y="91496"/>
            <a:ext cx="7440928" cy="857250"/>
          </a:xfrm>
        </p:spPr>
        <p:txBody>
          <a:bodyPr/>
          <a:lstStyle/>
          <a:p>
            <a:r>
              <a:rPr lang="nl-NL" dirty="0">
                <a:solidFill>
                  <a:schemeClr val="bg1"/>
                </a:solidFill>
              </a:rPr>
              <a:t>Passende regie</a:t>
            </a:r>
          </a:p>
        </p:txBody>
      </p:sp>
      <p:sp>
        <p:nvSpPr>
          <p:cNvPr id="3" name="Tijdelijke aanduiding voor inhoud 2"/>
          <p:cNvSpPr>
            <a:spLocks noGrp="1"/>
          </p:cNvSpPr>
          <p:nvPr>
            <p:ph idx="1"/>
          </p:nvPr>
        </p:nvSpPr>
        <p:spPr>
          <a:xfrm>
            <a:off x="363578" y="1408859"/>
            <a:ext cx="7440929" cy="2534400"/>
          </a:xfrm>
        </p:spPr>
        <p:txBody>
          <a:bodyPr>
            <a:normAutofit/>
          </a:bodyPr>
          <a:lstStyle/>
          <a:p>
            <a:pPr marL="0" indent="0">
              <a:buNone/>
            </a:pPr>
            <a:r>
              <a:rPr lang="nl-NL" dirty="0"/>
              <a:t>Eigen regie (van gezinnen) stimuleren is een doel van de Jeugdwet. </a:t>
            </a:r>
          </a:p>
          <a:p>
            <a:pPr marL="0" indent="0">
              <a:buNone/>
            </a:pPr>
            <a:endParaRPr lang="nl-NL" dirty="0"/>
          </a:p>
          <a:p>
            <a:pPr marL="0" indent="0">
              <a:buNone/>
            </a:pPr>
            <a:r>
              <a:rPr lang="nl-NL" dirty="0"/>
              <a:t>Stelling: </a:t>
            </a:r>
            <a:r>
              <a:rPr lang="nl-NL" i="1" dirty="0"/>
              <a:t>Soms is ‘Passende regie’ meer op zijn plaats. Passende regie kan alleen vormgegeven worden wanneer sprake is van partnerschap.</a:t>
            </a:r>
          </a:p>
        </p:txBody>
      </p:sp>
    </p:spTree>
    <p:extLst>
      <p:ext uri="{BB962C8B-B14F-4D97-AF65-F5344CB8AC3E}">
        <p14:creationId xmlns:p14="http://schemas.microsoft.com/office/powerpoint/2010/main" val="264034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8559" y="109163"/>
            <a:ext cx="7440928" cy="857250"/>
          </a:xfrm>
        </p:spPr>
        <p:txBody>
          <a:bodyPr/>
          <a:lstStyle/>
          <a:p>
            <a:r>
              <a:rPr lang="nl-NL" dirty="0">
                <a:solidFill>
                  <a:schemeClr val="bg1"/>
                </a:solidFill>
              </a:rPr>
              <a:t>Onderzoeksproject</a:t>
            </a:r>
          </a:p>
        </p:txBody>
      </p:sp>
      <p:sp>
        <p:nvSpPr>
          <p:cNvPr id="3" name="Tijdelijke aanduiding voor inhoud 2"/>
          <p:cNvSpPr>
            <a:spLocks noGrp="1"/>
          </p:cNvSpPr>
          <p:nvPr>
            <p:ph idx="1"/>
          </p:nvPr>
        </p:nvSpPr>
        <p:spPr>
          <a:xfrm>
            <a:off x="489185" y="1873956"/>
            <a:ext cx="8444211" cy="2705244"/>
          </a:xfrm>
        </p:spPr>
        <p:txBody>
          <a:bodyPr>
            <a:normAutofit fontScale="92500" lnSpcReduction="10000"/>
          </a:bodyPr>
          <a:lstStyle/>
          <a:p>
            <a:r>
              <a:rPr lang="nl-NL" dirty="0"/>
              <a:t>Vragenlijstonderzoek (n=479) </a:t>
            </a:r>
          </a:p>
          <a:p>
            <a:r>
              <a:rPr lang="nl-NL" dirty="0"/>
              <a:t>Interviewstudie (n=42)</a:t>
            </a:r>
          </a:p>
          <a:p>
            <a:r>
              <a:rPr lang="nl-NL"/>
              <a:t>Ontwikkelgroepen werkveld</a:t>
            </a:r>
            <a:endParaRPr lang="nl-NL" dirty="0"/>
          </a:p>
          <a:p>
            <a:r>
              <a:rPr lang="nl-NL" dirty="0"/>
              <a:t>Learning Community &amp; doorwerking onderwijs</a:t>
            </a:r>
          </a:p>
          <a:p>
            <a:endParaRPr lang="nl-NL" dirty="0"/>
          </a:p>
          <a:p>
            <a:pPr marL="0" indent="0">
              <a:buNone/>
            </a:pPr>
            <a:r>
              <a:rPr lang="nl-NL" dirty="0">
                <a:hlinkClick r:id="rId3"/>
              </a:rPr>
              <a:t>www.educatief-partnerschap.nl</a:t>
            </a:r>
            <a:endParaRPr lang="nl-NL" dirty="0"/>
          </a:p>
          <a:p>
            <a:pPr marL="0" indent="0">
              <a:buNone/>
            </a:pPr>
            <a:r>
              <a:rPr lang="nl-NL" dirty="0"/>
              <a:t>LinkedIn: Partnerschap in Jeugdhulp en Speciaal Onderwijs</a:t>
            </a:r>
          </a:p>
        </p:txBody>
      </p:sp>
      <p:pic>
        <p:nvPicPr>
          <p:cNvPr id="4" name="Afbeelding 3"/>
          <p:cNvPicPr>
            <a:picLocks noChangeAspect="1"/>
          </p:cNvPicPr>
          <p:nvPr/>
        </p:nvPicPr>
        <p:blipFill>
          <a:blip r:embed="rId4"/>
          <a:stretch>
            <a:fillRect/>
          </a:stretch>
        </p:blipFill>
        <p:spPr>
          <a:xfrm>
            <a:off x="7027333" y="1290638"/>
            <a:ext cx="1803399" cy="2547302"/>
          </a:xfrm>
          <a:prstGeom prst="rect">
            <a:avLst/>
          </a:prstGeom>
        </p:spPr>
      </p:pic>
    </p:spTree>
    <p:extLst>
      <p:ext uri="{BB962C8B-B14F-4D97-AF65-F5344CB8AC3E}">
        <p14:creationId xmlns:p14="http://schemas.microsoft.com/office/powerpoint/2010/main" val="123733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043735" y="87733"/>
            <a:ext cx="7440928" cy="857250"/>
          </a:xfrm>
        </p:spPr>
        <p:txBody>
          <a:bodyPr/>
          <a:lstStyle/>
          <a:p>
            <a:r>
              <a:rPr lang="nl-NL" dirty="0">
                <a:solidFill>
                  <a:schemeClr val="bg1"/>
                </a:solidFill>
              </a:rPr>
              <a:t>Inhoud</a:t>
            </a:r>
          </a:p>
        </p:txBody>
      </p:sp>
      <p:sp>
        <p:nvSpPr>
          <p:cNvPr id="5" name="Tijdelijke aanduiding voor inhoud 4">
            <a:extLst>
              <a:ext uri="{FF2B5EF4-FFF2-40B4-BE49-F238E27FC236}">
                <a16:creationId xmlns:a16="http://schemas.microsoft.com/office/drawing/2014/main" id="{CD658550-F646-574F-8B3E-843B7E5018A7}"/>
              </a:ext>
            </a:extLst>
          </p:cNvPr>
          <p:cNvSpPr>
            <a:spLocks noGrp="1"/>
          </p:cNvSpPr>
          <p:nvPr>
            <p:ph idx="1"/>
          </p:nvPr>
        </p:nvSpPr>
        <p:spPr/>
        <p:txBody>
          <a:bodyPr/>
          <a:lstStyle/>
          <a:p>
            <a:r>
              <a:rPr lang="nl-NL" dirty="0"/>
              <a:t>Onderzoeksproject ‘Partnerschap in Jeugdhulp en Speciaal Onderwijs’</a:t>
            </a:r>
          </a:p>
          <a:p>
            <a:r>
              <a:rPr lang="nl-NL" dirty="0"/>
              <a:t>Pilotstudie Interviews</a:t>
            </a:r>
          </a:p>
          <a:p>
            <a:r>
              <a:rPr lang="nl-NL" dirty="0"/>
              <a:t>Bevindingen</a:t>
            </a:r>
          </a:p>
          <a:p>
            <a:r>
              <a:rPr lang="nl-NL" dirty="0"/>
              <a:t>Afronding</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266" y="2877606"/>
            <a:ext cx="2265892" cy="1510595"/>
          </a:xfrm>
          <a:prstGeom prst="rect">
            <a:avLst/>
          </a:prstGeom>
        </p:spPr>
      </p:pic>
    </p:spTree>
    <p:extLst>
      <p:ext uri="{BB962C8B-B14F-4D97-AF65-F5344CB8AC3E}">
        <p14:creationId xmlns:p14="http://schemas.microsoft.com/office/powerpoint/2010/main" val="148953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4779" y="289767"/>
            <a:ext cx="7440928" cy="857250"/>
          </a:xfrm>
        </p:spPr>
        <p:txBody>
          <a:bodyPr>
            <a:normAutofit fontScale="90000"/>
          </a:bodyPr>
          <a:lstStyle/>
          <a:p>
            <a:r>
              <a:rPr lang="nl-NL" dirty="0">
                <a:solidFill>
                  <a:schemeClr val="bg1"/>
                </a:solidFill>
              </a:rPr>
              <a:t>Onderzoeksproject ‘Partnerschap in Jeugdhulp en Speciaal Onderwijs’</a:t>
            </a:r>
            <a:br>
              <a:rPr lang="nl-NL" dirty="0">
                <a:solidFill>
                  <a:schemeClr val="bg1"/>
                </a:solidFill>
              </a:rPr>
            </a:br>
            <a:endParaRPr lang="nl-NL" dirty="0">
              <a:solidFill>
                <a:schemeClr val="bg1"/>
              </a:solidFill>
            </a:endParaRPr>
          </a:p>
        </p:txBody>
      </p:sp>
      <p:sp>
        <p:nvSpPr>
          <p:cNvPr id="3" name="Tijdelijke aanduiding voor inhoud 2"/>
          <p:cNvSpPr>
            <a:spLocks noGrp="1"/>
          </p:cNvSpPr>
          <p:nvPr>
            <p:ph idx="1"/>
          </p:nvPr>
        </p:nvSpPr>
        <p:spPr/>
        <p:txBody>
          <a:bodyPr/>
          <a:lstStyle/>
          <a:p>
            <a:r>
              <a:rPr lang="nl-NL" dirty="0"/>
              <a:t>Aanleiding</a:t>
            </a:r>
          </a:p>
          <a:p>
            <a:r>
              <a:rPr lang="nl-NL" dirty="0"/>
              <a:t>Belang van partnerschap</a:t>
            </a:r>
          </a:p>
          <a:p>
            <a:r>
              <a:rPr lang="nl-NL" dirty="0"/>
              <a:t>Opzet onderzoek</a:t>
            </a:r>
          </a:p>
          <a:p>
            <a:r>
              <a:rPr lang="nl-NL" dirty="0"/>
              <a:t>Stand van zaken</a:t>
            </a:r>
          </a:p>
        </p:txBody>
      </p:sp>
      <p:pic>
        <p:nvPicPr>
          <p:cNvPr id="4" name="Afbeelding 3"/>
          <p:cNvPicPr>
            <a:picLocks noChangeAspect="1"/>
          </p:cNvPicPr>
          <p:nvPr/>
        </p:nvPicPr>
        <p:blipFill>
          <a:blip r:embed="rId3"/>
          <a:stretch>
            <a:fillRect/>
          </a:stretch>
        </p:blipFill>
        <p:spPr>
          <a:xfrm>
            <a:off x="5706532" y="1602316"/>
            <a:ext cx="3039533" cy="1519767"/>
          </a:xfrm>
          <a:prstGeom prst="rect">
            <a:avLst/>
          </a:prstGeom>
        </p:spPr>
      </p:pic>
    </p:spTree>
    <p:extLst>
      <p:ext uri="{BB962C8B-B14F-4D97-AF65-F5344CB8AC3E}">
        <p14:creationId xmlns:p14="http://schemas.microsoft.com/office/powerpoint/2010/main" val="396519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2408" y="91496"/>
            <a:ext cx="7440928" cy="857250"/>
          </a:xfrm>
        </p:spPr>
        <p:txBody>
          <a:bodyPr/>
          <a:lstStyle/>
          <a:p>
            <a:r>
              <a:rPr lang="nl-NL" dirty="0">
                <a:solidFill>
                  <a:schemeClr val="bg1"/>
                </a:solidFill>
              </a:rPr>
              <a:t>Pilotstudie Interviews</a:t>
            </a:r>
          </a:p>
        </p:txBody>
      </p:sp>
      <p:sp>
        <p:nvSpPr>
          <p:cNvPr id="3" name="Tijdelijke aanduiding voor inhoud 2"/>
          <p:cNvSpPr>
            <a:spLocks noGrp="1"/>
          </p:cNvSpPr>
          <p:nvPr>
            <p:ph idx="1"/>
          </p:nvPr>
        </p:nvSpPr>
        <p:spPr>
          <a:xfrm>
            <a:off x="594549" y="1403585"/>
            <a:ext cx="8338848" cy="3175615"/>
          </a:xfrm>
        </p:spPr>
        <p:txBody>
          <a:bodyPr>
            <a:normAutofit lnSpcReduction="10000"/>
          </a:bodyPr>
          <a:lstStyle/>
          <a:p>
            <a:pPr fontAlgn="base"/>
            <a:r>
              <a:rPr lang="nl-NL" b="1" dirty="0"/>
              <a:t>Data:</a:t>
            </a:r>
            <a:r>
              <a:rPr lang="nl-NL" dirty="0"/>
              <a:t> Interviews studenten hbo Pedagogiek (2021) met professionals, ouders en jeugdigen (N=70)</a:t>
            </a:r>
            <a:r>
              <a:rPr lang="en-US" dirty="0"/>
              <a:t>​</a:t>
            </a:r>
          </a:p>
          <a:p>
            <a:pPr lvl="1" fontAlgn="base"/>
            <a:r>
              <a:rPr lang="nl-NL" dirty="0"/>
              <a:t>onderwijs </a:t>
            </a:r>
          </a:p>
          <a:p>
            <a:pPr lvl="1" fontAlgn="base"/>
            <a:r>
              <a:rPr lang="nl-NL" dirty="0"/>
              <a:t>ambulant </a:t>
            </a:r>
          </a:p>
          <a:p>
            <a:pPr lvl="1" fontAlgn="base"/>
            <a:r>
              <a:rPr lang="nl-NL" dirty="0"/>
              <a:t>semi-residentieel/dagopvang </a:t>
            </a:r>
          </a:p>
          <a:p>
            <a:pPr lvl="1" fontAlgn="base"/>
            <a:r>
              <a:rPr lang="nl-NL" dirty="0"/>
              <a:t>residentieel </a:t>
            </a:r>
          </a:p>
          <a:p>
            <a:pPr fontAlgn="base"/>
            <a:r>
              <a:rPr lang="nl-NL" b="1" dirty="0"/>
              <a:t>Analyse</a:t>
            </a:r>
            <a:r>
              <a:rPr lang="nl-NL" dirty="0"/>
              <a:t>: </a:t>
            </a:r>
          </a:p>
          <a:p>
            <a:pPr lvl="1" fontAlgn="base"/>
            <a:r>
              <a:rPr lang="nl-NL" dirty="0"/>
              <a:t>Codering in categorieën door 3 onderzoekers</a:t>
            </a:r>
          </a:p>
          <a:p>
            <a:pPr lvl="1" fontAlgn="base"/>
            <a:r>
              <a:rPr lang="nl-NL" dirty="0"/>
              <a:t>validering theoretisch kader en toepassing op andere context</a:t>
            </a:r>
            <a:endParaRPr lang="en-US" dirty="0"/>
          </a:p>
          <a:p>
            <a:endParaRPr lang="nl-NL" dirty="0"/>
          </a:p>
        </p:txBody>
      </p:sp>
    </p:spTree>
    <p:extLst>
      <p:ext uri="{BB962C8B-B14F-4D97-AF65-F5344CB8AC3E}">
        <p14:creationId xmlns:p14="http://schemas.microsoft.com/office/powerpoint/2010/main" val="395867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5475" y="98325"/>
            <a:ext cx="7440928" cy="857250"/>
          </a:xfrm>
        </p:spPr>
        <p:txBody>
          <a:bodyPr/>
          <a:lstStyle/>
          <a:p>
            <a:r>
              <a:rPr lang="nl-NL" dirty="0">
                <a:solidFill>
                  <a:schemeClr val="bg1"/>
                </a:solidFill>
              </a:rPr>
              <a:t>Model </a:t>
            </a:r>
            <a:r>
              <a:rPr lang="nl-NL" dirty="0" err="1">
                <a:solidFill>
                  <a:schemeClr val="bg1"/>
                </a:solidFill>
              </a:rPr>
              <a:t>Gerdes</a:t>
            </a:r>
            <a:r>
              <a:rPr lang="nl-NL" dirty="0">
                <a:solidFill>
                  <a:schemeClr val="bg1"/>
                </a:solidFill>
              </a:rPr>
              <a:t> et al. (2021)</a:t>
            </a:r>
          </a:p>
        </p:txBody>
      </p:sp>
      <p:sp>
        <p:nvSpPr>
          <p:cNvPr id="3" name="Tijdelijke aanduiding voor inhoud 2"/>
          <p:cNvSpPr>
            <a:spLocks noGrp="1"/>
          </p:cNvSpPr>
          <p:nvPr>
            <p:ph idx="1"/>
          </p:nvPr>
        </p:nvSpPr>
        <p:spPr>
          <a:xfrm>
            <a:off x="529148" y="1570667"/>
            <a:ext cx="7440929" cy="2534400"/>
          </a:xfrm>
        </p:spPr>
        <p:txBody>
          <a:bodyPr>
            <a:normAutofit fontScale="85000" lnSpcReduction="20000"/>
          </a:bodyPr>
          <a:lstStyle/>
          <a:p>
            <a:r>
              <a:rPr lang="nl-NL" dirty="0"/>
              <a:t>Model voor interprofessionele samenwerking op scholen</a:t>
            </a:r>
          </a:p>
          <a:p>
            <a:endParaRPr lang="nl-NL" dirty="0"/>
          </a:p>
          <a:p>
            <a:r>
              <a:rPr lang="nl-NL" dirty="0"/>
              <a:t>3 niveaus van samenwerking</a:t>
            </a:r>
          </a:p>
          <a:p>
            <a:pPr lvl="1"/>
            <a:r>
              <a:rPr lang="nl-NL" b="1" dirty="0"/>
              <a:t>Cooperation</a:t>
            </a:r>
            <a:r>
              <a:rPr lang="nl-NL" dirty="0"/>
              <a:t> (beperkte interactie, uitwisselen van informatie, vertrouwen op nakomen van afspraken)</a:t>
            </a:r>
          </a:p>
          <a:p>
            <a:pPr lvl="1"/>
            <a:r>
              <a:rPr lang="nl-NL" b="1" dirty="0"/>
              <a:t>Coordination</a:t>
            </a:r>
            <a:r>
              <a:rPr lang="nl-NL" dirty="0"/>
              <a:t> (gecoördineerde interactie, ‘vertalen’ van informatie, vertrouwen in competentie)</a:t>
            </a:r>
          </a:p>
          <a:p>
            <a:pPr lvl="1"/>
            <a:r>
              <a:rPr lang="nl-NL" b="1" dirty="0"/>
              <a:t>Collaboration</a:t>
            </a:r>
            <a:r>
              <a:rPr lang="nl-NL" dirty="0"/>
              <a:t> (zeer intensieve samenwerking, leren van elkaar, gelijkwaardige zeggenschap)</a:t>
            </a:r>
          </a:p>
        </p:txBody>
      </p:sp>
      <p:pic>
        <p:nvPicPr>
          <p:cNvPr id="4" name="Afbeelding 3"/>
          <p:cNvPicPr>
            <a:picLocks noChangeAspect="1"/>
          </p:cNvPicPr>
          <p:nvPr/>
        </p:nvPicPr>
        <p:blipFill>
          <a:blip r:embed="rId2"/>
          <a:stretch>
            <a:fillRect/>
          </a:stretch>
        </p:blipFill>
        <p:spPr>
          <a:xfrm>
            <a:off x="7605182" y="3548383"/>
            <a:ext cx="1653117" cy="1653117"/>
          </a:xfrm>
          <a:prstGeom prst="rect">
            <a:avLst/>
          </a:prstGeom>
        </p:spPr>
      </p:pic>
    </p:spTree>
    <p:extLst>
      <p:ext uri="{BB962C8B-B14F-4D97-AF65-F5344CB8AC3E}">
        <p14:creationId xmlns:p14="http://schemas.microsoft.com/office/powerpoint/2010/main" val="212613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8645" y="64215"/>
            <a:ext cx="7440928" cy="857250"/>
          </a:xfrm>
        </p:spPr>
        <p:txBody>
          <a:bodyPr/>
          <a:lstStyle/>
          <a:p>
            <a:r>
              <a:rPr lang="nl-NL" dirty="0">
                <a:solidFill>
                  <a:schemeClr val="bg1"/>
                </a:solidFill>
              </a:rPr>
              <a:t>Resultaten</a:t>
            </a:r>
          </a:p>
        </p:txBody>
      </p:sp>
      <p:sp>
        <p:nvSpPr>
          <p:cNvPr id="3" name="Tijdelijke aanduiding voor inhoud 2"/>
          <p:cNvSpPr>
            <a:spLocks noGrp="1"/>
          </p:cNvSpPr>
          <p:nvPr>
            <p:ph idx="1"/>
          </p:nvPr>
        </p:nvSpPr>
        <p:spPr>
          <a:xfrm>
            <a:off x="541867" y="1653451"/>
            <a:ext cx="8297455" cy="2937363"/>
          </a:xfrm>
        </p:spPr>
        <p:txBody>
          <a:bodyPr>
            <a:normAutofit fontScale="70000" lnSpcReduction="20000"/>
          </a:bodyPr>
          <a:lstStyle/>
          <a:p>
            <a:pPr marL="0" indent="0">
              <a:buNone/>
            </a:pPr>
            <a:r>
              <a:rPr lang="nl-NL" b="1" dirty="0"/>
              <a:t>Aanpassing model</a:t>
            </a:r>
          </a:p>
          <a:p>
            <a:endParaRPr lang="nl-NL" dirty="0"/>
          </a:p>
          <a:p>
            <a:pPr fontAlgn="base"/>
            <a:r>
              <a:rPr lang="nl-NL" dirty="0"/>
              <a:t>Weinig samenwerking</a:t>
            </a:r>
            <a:r>
              <a:rPr lang="en-US" dirty="0"/>
              <a:t>​:</a:t>
            </a:r>
          </a:p>
          <a:p>
            <a:pPr lvl="1" fontAlgn="base"/>
            <a:r>
              <a:rPr lang="nl-NL" dirty="0"/>
              <a:t>“Ik heb niets in te brengen”</a:t>
            </a:r>
            <a:r>
              <a:rPr lang="en-US" dirty="0"/>
              <a:t>​</a:t>
            </a:r>
          </a:p>
          <a:p>
            <a:pPr lvl="1" fontAlgn="base"/>
            <a:r>
              <a:rPr lang="nl-NL" dirty="0"/>
              <a:t>“Zeg jij het maar”/”Ik heb geen idee”</a:t>
            </a:r>
            <a:r>
              <a:rPr lang="en-US" dirty="0"/>
              <a:t>​</a:t>
            </a:r>
          </a:p>
          <a:p>
            <a:pPr lvl="1" fontAlgn="base"/>
            <a:endParaRPr lang="en-US" dirty="0"/>
          </a:p>
          <a:p>
            <a:pPr fontAlgn="base"/>
            <a:r>
              <a:rPr lang="nl-NL" dirty="0"/>
              <a:t>Enige mate van samenwerking</a:t>
            </a:r>
            <a:r>
              <a:rPr lang="en-US" dirty="0"/>
              <a:t>​:</a:t>
            </a:r>
          </a:p>
          <a:p>
            <a:pPr lvl="1" fontAlgn="base"/>
            <a:r>
              <a:rPr lang="nl-NL" dirty="0"/>
              <a:t>Cooperation: vooral communicatie (onafhankelijk van elkaar)</a:t>
            </a:r>
            <a:r>
              <a:rPr lang="en-US" dirty="0"/>
              <a:t>​</a:t>
            </a:r>
          </a:p>
          <a:p>
            <a:pPr lvl="1" fontAlgn="base"/>
            <a:r>
              <a:rPr lang="nl-NL" dirty="0"/>
              <a:t>Coordination: afstemming, vertaalslag, op weg naar gelijkwaardigheid</a:t>
            </a:r>
            <a:r>
              <a:rPr lang="en-US" dirty="0"/>
              <a:t>​</a:t>
            </a:r>
          </a:p>
          <a:p>
            <a:pPr lvl="1" fontAlgn="base"/>
            <a:endParaRPr lang="en-US" dirty="0"/>
          </a:p>
          <a:p>
            <a:pPr fontAlgn="base"/>
            <a:r>
              <a:rPr lang="nl-NL" dirty="0"/>
              <a:t>Collaboration </a:t>
            </a:r>
          </a:p>
          <a:p>
            <a:pPr lvl="1" fontAlgn="base"/>
            <a:r>
              <a:rPr lang="nl-NL" dirty="0"/>
              <a:t>Partnerschap: gedeelde verantwoordelijkheid, gelijkwaardigheid, continue afstemming</a:t>
            </a:r>
            <a:endParaRPr lang="en-US" dirty="0"/>
          </a:p>
          <a:p>
            <a:endParaRPr lang="nl-NL" dirty="0"/>
          </a:p>
        </p:txBody>
      </p:sp>
    </p:spTree>
    <p:extLst>
      <p:ext uri="{BB962C8B-B14F-4D97-AF65-F5344CB8AC3E}">
        <p14:creationId xmlns:p14="http://schemas.microsoft.com/office/powerpoint/2010/main" val="147879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4780" y="134074"/>
            <a:ext cx="7440928" cy="857250"/>
          </a:xfrm>
        </p:spPr>
        <p:txBody>
          <a:bodyPr/>
          <a:lstStyle/>
          <a:p>
            <a:r>
              <a:rPr lang="nl-NL" dirty="0">
                <a:solidFill>
                  <a:schemeClr val="bg1"/>
                </a:solidFill>
              </a:rPr>
              <a:t>Weinig samenwerking</a:t>
            </a:r>
          </a:p>
        </p:txBody>
      </p:sp>
      <p:sp>
        <p:nvSpPr>
          <p:cNvPr id="3" name="Tijdelijke aanduiding voor inhoud 2"/>
          <p:cNvSpPr>
            <a:spLocks noGrp="1"/>
          </p:cNvSpPr>
          <p:nvPr>
            <p:ph idx="1"/>
          </p:nvPr>
        </p:nvSpPr>
        <p:spPr>
          <a:xfrm>
            <a:off x="619460" y="1482608"/>
            <a:ext cx="7896248" cy="3792126"/>
          </a:xfrm>
        </p:spPr>
        <p:txBody>
          <a:bodyPr>
            <a:normAutofit fontScale="70000" lnSpcReduction="20000"/>
          </a:bodyPr>
          <a:lstStyle/>
          <a:p>
            <a:pPr marL="0" indent="0" fontAlgn="base">
              <a:buNone/>
            </a:pPr>
            <a:r>
              <a:rPr lang="nl-NL" b="1" dirty="0"/>
              <a:t>Relatie is cruciaal. Bij ‘weinig samenwerking’ is er vaak iets mis in de relatie</a:t>
            </a:r>
            <a:r>
              <a:rPr lang="en-US" dirty="0"/>
              <a:t>​</a:t>
            </a:r>
          </a:p>
          <a:p>
            <a:pPr marL="0" indent="0" fontAlgn="base">
              <a:buNone/>
            </a:pPr>
            <a:endParaRPr lang="en-US" dirty="0"/>
          </a:p>
          <a:p>
            <a:pPr marL="0" indent="0" fontAlgn="base">
              <a:buNone/>
            </a:pPr>
            <a:r>
              <a:rPr lang="nl-NL" i="1" dirty="0"/>
              <a:t>“Ik voel me alleen gehoord als ik boos word.” </a:t>
            </a:r>
            <a:r>
              <a:rPr lang="nl-NL" dirty="0"/>
              <a:t>(jeugdige, residentieel)</a:t>
            </a:r>
            <a:r>
              <a:rPr lang="en-US" dirty="0"/>
              <a:t>​</a:t>
            </a:r>
          </a:p>
          <a:p>
            <a:pPr fontAlgn="base"/>
            <a:endParaRPr lang="en-US" dirty="0"/>
          </a:p>
          <a:p>
            <a:pPr marL="0" indent="0" fontAlgn="base">
              <a:buNone/>
            </a:pPr>
            <a:r>
              <a:rPr lang="nl-NL" i="1" dirty="0"/>
              <a:t>“We krijgen als ouders in het eerste jaar nog wel wat berichten, maar nu, ik weet niet eens wie zijn mentor is. Totaal geen namen, geen eventuele zorg waar je aan kunt kloppen als er eventuele zorgen zouden zijn. […] Ik voel me zeker niet gezien. Nee, en dat mis ik ook echt heel erg.” </a:t>
            </a:r>
            <a:r>
              <a:rPr lang="nl-NL" dirty="0"/>
              <a:t>(ouder, MBO) </a:t>
            </a:r>
            <a:r>
              <a:rPr lang="en-US" dirty="0"/>
              <a:t>​</a:t>
            </a:r>
          </a:p>
          <a:p>
            <a:pPr fontAlgn="base"/>
            <a:endParaRPr lang="en-US" dirty="0"/>
          </a:p>
          <a:p>
            <a:pPr marL="0" indent="0" fontAlgn="base">
              <a:buNone/>
            </a:pPr>
            <a:r>
              <a:rPr lang="nl-NL" i="1" dirty="0"/>
              <a:t>“Wanneer ouders meer betrokken zijn, ben ik zelf ook sneller bereid om voor hen of voor het kind iets te doen. Ondanks dat probeer ik wel met iedere ouder een goede band op te bouwen of te behouden.” </a:t>
            </a:r>
            <a:r>
              <a:rPr lang="nl-NL" dirty="0"/>
              <a:t>(professional, dagopvang)</a:t>
            </a:r>
            <a:endParaRPr lang="en-US" dirty="0"/>
          </a:p>
          <a:p>
            <a:endParaRPr lang="nl-NL" dirty="0"/>
          </a:p>
        </p:txBody>
      </p:sp>
    </p:spTree>
    <p:extLst>
      <p:ext uri="{BB962C8B-B14F-4D97-AF65-F5344CB8AC3E}">
        <p14:creationId xmlns:p14="http://schemas.microsoft.com/office/powerpoint/2010/main" val="396792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7008" y="99022"/>
            <a:ext cx="7440928" cy="857250"/>
          </a:xfrm>
        </p:spPr>
        <p:txBody>
          <a:bodyPr/>
          <a:lstStyle/>
          <a:p>
            <a:r>
              <a:rPr lang="nl-NL" dirty="0">
                <a:solidFill>
                  <a:schemeClr val="bg1"/>
                </a:solidFill>
              </a:rPr>
              <a:t>Coordination</a:t>
            </a:r>
          </a:p>
        </p:txBody>
      </p:sp>
      <p:sp>
        <p:nvSpPr>
          <p:cNvPr id="3" name="Tijdelijke aanduiding voor inhoud 2"/>
          <p:cNvSpPr>
            <a:spLocks noGrp="1"/>
          </p:cNvSpPr>
          <p:nvPr>
            <p:ph idx="1"/>
          </p:nvPr>
        </p:nvSpPr>
        <p:spPr>
          <a:xfrm>
            <a:off x="573364" y="1488822"/>
            <a:ext cx="7440929" cy="2534400"/>
          </a:xfrm>
        </p:spPr>
        <p:txBody>
          <a:bodyPr>
            <a:normAutofit fontScale="70000" lnSpcReduction="20000"/>
          </a:bodyPr>
          <a:lstStyle/>
          <a:p>
            <a:pPr marL="0" indent="0" fontAlgn="base">
              <a:buNone/>
            </a:pPr>
            <a:r>
              <a:rPr lang="nl-NL" b="1" dirty="0"/>
              <a:t>Coordination blijft bij communicatie, zonder echte afstemming. Inbreng van jeugdigen in behandeling/begeleiding is beperkt</a:t>
            </a:r>
            <a:r>
              <a:rPr lang="en-US" dirty="0"/>
              <a:t>​</a:t>
            </a:r>
          </a:p>
          <a:p>
            <a:pPr marL="0" indent="0" fontAlgn="base">
              <a:buNone/>
            </a:pPr>
            <a:endParaRPr lang="nl-NL" dirty="0"/>
          </a:p>
          <a:p>
            <a:pPr marL="0" indent="0" fontAlgn="base">
              <a:buNone/>
            </a:pPr>
            <a:r>
              <a:rPr lang="nl-NL" i="1" dirty="0"/>
              <a:t>“Als ik iets niet wil kan ik het ook </a:t>
            </a:r>
            <a:r>
              <a:rPr lang="nl-NL" dirty="0"/>
              <a:t>aangeven.” (jeugdige, residentieel)</a:t>
            </a:r>
            <a:r>
              <a:rPr lang="en-US" dirty="0"/>
              <a:t>​</a:t>
            </a:r>
          </a:p>
          <a:p>
            <a:pPr marL="0" indent="0" fontAlgn="base">
              <a:buNone/>
            </a:pPr>
            <a:r>
              <a:rPr lang="nl-NL" dirty="0"/>
              <a:t>​</a:t>
            </a:r>
          </a:p>
          <a:p>
            <a:pPr marL="0" indent="0" fontAlgn="base">
              <a:buNone/>
            </a:pPr>
            <a:r>
              <a:rPr lang="nl-NL" i="1" dirty="0"/>
              <a:t>“Meestal zijn de werkdoelen al opgesteld, en worden ze daarna overgedragen aan ouders en afgestemd met ouders. Ouders worden niet actief gesteld in het opstellen van doelen.” </a:t>
            </a:r>
            <a:r>
              <a:rPr lang="nl-NL" dirty="0"/>
              <a:t>(professional, dagopvang)</a:t>
            </a:r>
            <a:endParaRPr lang="en-US" dirty="0"/>
          </a:p>
          <a:p>
            <a:endParaRPr lang="nl-NL" dirty="0"/>
          </a:p>
        </p:txBody>
      </p:sp>
    </p:spTree>
    <p:extLst>
      <p:ext uri="{BB962C8B-B14F-4D97-AF65-F5344CB8AC3E}">
        <p14:creationId xmlns:p14="http://schemas.microsoft.com/office/powerpoint/2010/main" val="75323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1365" y="106548"/>
            <a:ext cx="7440928" cy="857250"/>
          </a:xfrm>
        </p:spPr>
        <p:txBody>
          <a:bodyPr/>
          <a:lstStyle/>
          <a:p>
            <a:r>
              <a:rPr lang="nl-NL" dirty="0">
                <a:solidFill>
                  <a:schemeClr val="bg1"/>
                </a:solidFill>
              </a:rPr>
              <a:t>Cooperation</a:t>
            </a:r>
          </a:p>
        </p:txBody>
      </p:sp>
      <p:sp>
        <p:nvSpPr>
          <p:cNvPr id="3" name="Tijdelijke aanduiding voor inhoud 2"/>
          <p:cNvSpPr>
            <a:spLocks noGrp="1"/>
          </p:cNvSpPr>
          <p:nvPr>
            <p:ph idx="1"/>
          </p:nvPr>
        </p:nvSpPr>
        <p:spPr>
          <a:xfrm>
            <a:off x="531745" y="1498599"/>
            <a:ext cx="8421633" cy="3089067"/>
          </a:xfrm>
        </p:spPr>
        <p:txBody>
          <a:bodyPr>
            <a:normAutofit fontScale="70000" lnSpcReduction="20000"/>
          </a:bodyPr>
          <a:lstStyle/>
          <a:p>
            <a:pPr marL="0" indent="0" fontAlgn="base">
              <a:buNone/>
            </a:pPr>
            <a:r>
              <a:rPr lang="nl-NL" b="1" dirty="0"/>
              <a:t>Cooperation is samenwerking op-weg-naar-gelijkwaardigheid. Hierin wordt niet alleen gecommuniceerd, maar ook de vertaalslag gemaakt naar de situatie van de andere partij</a:t>
            </a:r>
            <a:r>
              <a:rPr lang="en-US" dirty="0"/>
              <a:t>​</a:t>
            </a:r>
          </a:p>
          <a:p>
            <a:pPr marL="0" indent="0" fontAlgn="base">
              <a:buNone/>
            </a:pPr>
            <a:r>
              <a:rPr lang="nl-NL" dirty="0"/>
              <a:t>​</a:t>
            </a:r>
          </a:p>
          <a:p>
            <a:pPr marL="0" indent="0" fontAlgn="base">
              <a:buNone/>
            </a:pPr>
            <a:r>
              <a:rPr lang="nl-NL" i="1" dirty="0"/>
              <a:t>“Ja, ik voel me wel gehoord en gezien. Ik vind het soms lastig om mijn verhaal te vertellen, maar de hulp die ik daarbij krijg is erg fijn” </a:t>
            </a:r>
            <a:r>
              <a:rPr lang="nl-NL" dirty="0"/>
              <a:t>(jeugdige, dagopvang)</a:t>
            </a:r>
            <a:r>
              <a:rPr lang="en-US" dirty="0"/>
              <a:t>​</a:t>
            </a:r>
          </a:p>
          <a:p>
            <a:pPr marL="0" indent="0" fontAlgn="base">
              <a:buNone/>
            </a:pPr>
            <a:r>
              <a:rPr lang="nl-NL" dirty="0"/>
              <a:t>​</a:t>
            </a:r>
          </a:p>
          <a:p>
            <a:pPr marL="0" indent="0" fontAlgn="base">
              <a:buNone/>
            </a:pPr>
            <a:r>
              <a:rPr lang="nl-NL" i="1" dirty="0"/>
              <a:t>“De behandeldoelen worden vaak in overleg met ouders opgesteld maar niet echt in samenwerking. Meestal zijn er al doelen opgesteld en bespreken we deze met ouders. Ouders zijn het hier eigenlijk altijd mee eens, maar ze krijgen niet de mogelijkheid om zelf na te denken over doelen.” </a:t>
            </a:r>
            <a:r>
              <a:rPr lang="nl-NL" dirty="0"/>
              <a:t>(professional, dagopvang)</a:t>
            </a:r>
            <a:endParaRPr lang="en-US" dirty="0"/>
          </a:p>
          <a:p>
            <a:endParaRPr lang="nl-NL" dirty="0"/>
          </a:p>
        </p:txBody>
      </p:sp>
    </p:spTree>
    <p:extLst>
      <p:ext uri="{BB962C8B-B14F-4D97-AF65-F5344CB8AC3E}">
        <p14:creationId xmlns:p14="http://schemas.microsoft.com/office/powerpoint/2010/main" val="2966366848"/>
      </p:ext>
    </p:extLst>
  </p:cSld>
  <p:clrMapOvr>
    <a:masterClrMapping/>
  </p:clrMapOvr>
</p:sld>
</file>

<file path=ppt/theme/theme1.xml><?xml version="1.0" encoding="utf-8"?>
<a:theme xmlns:a="http://schemas.openxmlformats.org/drawingml/2006/main" name="Fontys-basis-Diamodel">
  <a:themeElements>
    <a:clrScheme name="Fontys kleurenpallet">
      <a:dk1>
        <a:srgbClr val="663366"/>
      </a:dk1>
      <a:lt1>
        <a:srgbClr val="FFFFFF"/>
      </a:lt1>
      <a:dk2>
        <a:srgbClr val="663366"/>
      </a:dk2>
      <a:lt2>
        <a:srgbClr val="EEECE1"/>
      </a:lt2>
      <a:accent1>
        <a:srgbClr val="E5007D"/>
      </a:accent1>
      <a:accent2>
        <a:srgbClr val="0076E0"/>
      </a:accent2>
      <a:accent3>
        <a:srgbClr val="008386"/>
      </a:accent3>
      <a:accent4>
        <a:srgbClr val="39B549"/>
      </a:accent4>
      <a:accent5>
        <a:srgbClr val="FF9900"/>
      </a:accent5>
      <a:accent6>
        <a:srgbClr val="FFCC00"/>
      </a:accent6>
      <a:hlink>
        <a:srgbClr val="0076E0"/>
      </a:hlink>
      <a:folHlink>
        <a:srgbClr val="00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ctr" anchorCtr="0">
        <a:normAutofit/>
      </a:bodyPr>
      <a:lstStyle>
        <a:defPPr algn="l">
          <a:defRPr dirty="0" smtClean="0"/>
        </a:defPPr>
      </a:lstStyle>
    </a:txDef>
  </a:objectDefaults>
  <a:extraClrSchemeLst/>
  <a:extLst>
    <a:ext uri="{05A4C25C-085E-4340-85A3-A5531E510DB2}">
      <thm15:themeFamily xmlns:thm15="http://schemas.microsoft.com/office/thememl/2012/main" name="Algemene_presentatie_Fontys_NL.pptx" id="{E0253726-F074-49B8-BB1E-6AE39167C604}" vid="{EBBC72B3-CD45-466B-8936-9B223A3941C8}"/>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966F08AF8F3843A51931DFE7942FD1" ma:contentTypeVersion="17" ma:contentTypeDescription="Een nieuw document maken." ma:contentTypeScope="" ma:versionID="bf5f94baa8f6159640b0dd7eb30e6bfc">
  <xsd:schema xmlns:xsd="http://www.w3.org/2001/XMLSchema" xmlns:xs="http://www.w3.org/2001/XMLSchema" xmlns:p="http://schemas.microsoft.com/office/2006/metadata/properties" xmlns:ns2="41b0a543-468d-4a38-b479-0ba9540bd1c7" xmlns:ns3="786889eb-3797-4474-a277-bd6f4ffcf433" targetNamespace="http://schemas.microsoft.com/office/2006/metadata/properties" ma:root="true" ma:fieldsID="bd13d2fa7a7904e3efff37e385b00937" ns2:_="" ns3:_="">
    <xsd:import namespace="41b0a543-468d-4a38-b479-0ba9540bd1c7"/>
    <xsd:import namespace="786889eb-3797-4474-a277-bd6f4ffcf4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b0a543-468d-4a38-b479-0ba9540bd1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1cf77c6f-7d90-4f59-9429-7beb7326011a"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6889eb-3797-4474-a277-bd6f4ffcf433"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f29be75d-cbce-4804-8eba-45beeac5b3e2}" ma:internalName="TaxCatchAll" ma:showField="CatchAllData" ma:web="786889eb-3797-4474-a277-bd6f4ffcf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b0a543-468d-4a38-b479-0ba9540bd1c7">
      <Terms xmlns="http://schemas.microsoft.com/office/infopath/2007/PartnerControls"/>
    </lcf76f155ced4ddcb4097134ff3c332f>
    <TaxCatchAll xmlns="786889eb-3797-4474-a277-bd6f4ffcf433" xsi:nil="true"/>
  </documentManagement>
</p:properties>
</file>

<file path=customXml/itemProps1.xml><?xml version="1.0" encoding="utf-8"?>
<ds:datastoreItem xmlns:ds="http://schemas.openxmlformats.org/officeDocument/2006/customXml" ds:itemID="{6CD29AAA-E4F7-4840-B0A5-AED5B3CB6EA0}"/>
</file>

<file path=customXml/itemProps2.xml><?xml version="1.0" encoding="utf-8"?>
<ds:datastoreItem xmlns:ds="http://schemas.openxmlformats.org/officeDocument/2006/customXml" ds:itemID="{B4C6D579-B400-438E-BD59-AFBAD5FB6FFA}">
  <ds:schemaRefs>
    <ds:schemaRef ds:uri="http://schemas.microsoft.com/sharepoint/v3/contenttype/forms"/>
  </ds:schemaRefs>
</ds:datastoreItem>
</file>

<file path=customXml/itemProps3.xml><?xml version="1.0" encoding="utf-8"?>
<ds:datastoreItem xmlns:ds="http://schemas.openxmlformats.org/officeDocument/2006/customXml" ds:itemID="{70C6AE87-ABFD-49AC-BF48-36A41AA2364B}">
  <ds:schemaRefs>
    <ds:schemaRef ds:uri="http://purl.org/dc/elements/1.1/"/>
    <ds:schemaRef ds:uri="http://schemas.microsoft.com/office/2006/metadata/properties"/>
    <ds:schemaRef ds:uri="http://purl.org/dc/terms/"/>
    <ds:schemaRef ds:uri="http://purl.org/dc/dcmitype/"/>
    <ds:schemaRef ds:uri="5f10e6fc-3965-4692-85c0-a22e654cbe88"/>
    <ds:schemaRef ds:uri="http://schemas.microsoft.com/office/2006/documentManagement/types"/>
    <ds:schemaRef ds:uri="21c6a3c2-85dc-415e-b19c-ed765145eaa0"/>
    <ds:schemaRef ds:uri="http://schemas.microsoft.com/office/infopath/2007/PartnerControls"/>
    <ds:schemaRef ds:uri="http://schemas.openxmlformats.org/package/2006/metadata/core-properties"/>
    <ds:schemaRef ds:uri="http://www.w3.org/XML/1998/namespace"/>
    <ds:schemaRef ds:uri="41b0a543-468d-4a38-b479-0ba9540bd1c7"/>
    <ds:schemaRef ds:uri="786889eb-3797-4474-a277-bd6f4ffcf433"/>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856</Words>
  <Application>Microsoft Office PowerPoint</Application>
  <PresentationFormat>Diavoorstelling (16:9)</PresentationFormat>
  <Paragraphs>87</Paragraphs>
  <Slides>12</Slides>
  <Notes>2</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Fontys-basis-Diamodel</vt:lpstr>
      <vt:lpstr>Partnerschap in Jeugdhulp en Speciaal Onderwijs</vt:lpstr>
      <vt:lpstr>Inhoud</vt:lpstr>
      <vt:lpstr>Onderzoeksproject ‘Partnerschap in Jeugdhulp en Speciaal Onderwijs’ </vt:lpstr>
      <vt:lpstr>Pilotstudie Interviews</vt:lpstr>
      <vt:lpstr>Model Gerdes et al. (2021)</vt:lpstr>
      <vt:lpstr>Resultaten</vt:lpstr>
      <vt:lpstr>Weinig samenwerking</vt:lpstr>
      <vt:lpstr>Coordination</vt:lpstr>
      <vt:lpstr>Cooperation</vt:lpstr>
      <vt:lpstr>Collaboration (partnerschap)</vt:lpstr>
      <vt:lpstr>Passende regie</vt:lpstr>
      <vt:lpstr>Onderzoeksproject</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Partnerschap in Jeugdhulp en Speciaal Onderwijs</dc:title>
  <dc:creator>Balk,Willemijn W.H.</dc:creator>
  <cp:lastModifiedBy>Zijlmans,Linda L.J.M.</cp:lastModifiedBy>
  <cp:revision>68</cp:revision>
  <cp:lastPrinted>2014-08-19T14:33:34Z</cp:lastPrinted>
  <dcterms:created xsi:type="dcterms:W3CDTF">2023-09-13T09:26:06Z</dcterms:created>
  <dcterms:modified xsi:type="dcterms:W3CDTF">2023-09-19T09:07:31Z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0x010100D3966F08AF8F3843A51931DFE7942FD1</vt:lpwstr>
  </property>
  <property fmtid="{D5CDD505-2E9C-101B-9397-08002B2CF9AE}" pid="3" name="MediaServiceImageTags">
    <vt:lpwstr/>
  </property>
</Properties>
</file>