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Lst>
  <p:notesMasterIdLst>
    <p:notesMasterId r:id="rId25"/>
  </p:notesMasterIdLst>
  <p:handoutMasterIdLst>
    <p:handoutMasterId r:id="rId26"/>
  </p:handoutMasterIdLst>
  <p:sldIdLst>
    <p:sldId id="294"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0BFA01C-CD74-7845-B021-672224978863}">
          <p14:sldIdLst/>
        </p14:section>
        <p14:section name="Titelblad" id="{D1F76B3F-649D-FC44-94A7-44991C91A21E}">
          <p14:sldIdLst>
            <p14:sldId id="294"/>
          </p14:sldIdLst>
        </p14:section>
        <p14:section name="Voorblad" id="{97379956-3CDE-ED48-9E51-F6C755702701}">
          <p14:sldIdLst>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Lst>
        </p14:section>
        <p14:section name="Vervolgpagina's" id="{5340CDD0-595C-6B45-948C-613B8A743863}">
          <p14:sldIdLst/>
        </p14:section>
        <p14:section name="Slotpagina" id="{DCF6B1C8-8F8D-CA43-BF58-CD235A34CF7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6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6898" autoAdjust="0"/>
  </p:normalViewPr>
  <p:slideViewPr>
    <p:cSldViewPr snapToGrid="0" snapToObjects="1">
      <p:cViewPr varScale="1">
        <p:scale>
          <a:sx n="147" d="100"/>
          <a:sy n="147" d="100"/>
        </p:scale>
        <p:origin x="880" y="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Vos-Beckers" userId="767acb9b-f668-429f-b52e-bf151984a7b0" providerId="ADAL" clId="{36AEA4E1-89E1-CD4F-8C0A-4F0CD5FBA63B}"/>
    <pc:docChg chg="custSel modSld modMainMaster">
      <pc:chgData name="Bianca Vos-Beckers" userId="767acb9b-f668-429f-b52e-bf151984a7b0" providerId="ADAL" clId="{36AEA4E1-89E1-CD4F-8C0A-4F0CD5FBA63B}" dt="2021-05-19T12:28:36.654" v="6" actId="478"/>
      <pc:docMkLst>
        <pc:docMk/>
      </pc:docMkLst>
      <pc:sldChg chg="addSp delSp modSp mod">
        <pc:chgData name="Bianca Vos-Beckers" userId="767acb9b-f668-429f-b52e-bf151984a7b0" providerId="ADAL" clId="{36AEA4E1-89E1-CD4F-8C0A-4F0CD5FBA63B}" dt="2021-05-19T12:28:36.654" v="6" actId="478"/>
        <pc:sldMkLst>
          <pc:docMk/>
          <pc:sldMk cId="1385064971" sldId="293"/>
        </pc:sldMkLst>
        <pc:spChg chg="add del mod">
          <ac:chgData name="Bianca Vos-Beckers" userId="767acb9b-f668-429f-b52e-bf151984a7b0" providerId="ADAL" clId="{36AEA4E1-89E1-CD4F-8C0A-4F0CD5FBA63B}" dt="2021-05-19T12:23:40.744" v="2" actId="478"/>
          <ac:spMkLst>
            <pc:docMk/>
            <pc:sldMk cId="1385064971" sldId="293"/>
            <ac:spMk id="3" creationId="{7DAE26B7-9448-1D4C-91EE-9166F60D2D63}"/>
          </ac:spMkLst>
        </pc:spChg>
        <pc:spChg chg="add del mod">
          <ac:chgData name="Bianca Vos-Beckers" userId="767acb9b-f668-429f-b52e-bf151984a7b0" providerId="ADAL" clId="{36AEA4E1-89E1-CD4F-8C0A-4F0CD5FBA63B}" dt="2021-05-19T12:28:36.654" v="6" actId="478"/>
          <ac:spMkLst>
            <pc:docMk/>
            <pc:sldMk cId="1385064971" sldId="293"/>
            <ac:spMk id="5" creationId="{74809D95-3932-8845-AD23-3B379A42A086}"/>
          </ac:spMkLst>
        </pc:spChg>
      </pc:sldChg>
      <pc:sldMasterChg chg="modSp">
        <pc:chgData name="Bianca Vos-Beckers" userId="767acb9b-f668-429f-b52e-bf151984a7b0" providerId="ADAL" clId="{36AEA4E1-89E1-CD4F-8C0A-4F0CD5FBA63B}" dt="2021-05-19T12:27:14.998" v="4" actId="16037"/>
        <pc:sldMasterMkLst>
          <pc:docMk/>
          <pc:sldMasterMk cId="3299562382" sldId="2147483821"/>
        </pc:sldMasterMkLst>
        <pc:spChg chg="mod">
          <ac:chgData name="Bianca Vos-Beckers" userId="767acb9b-f668-429f-b52e-bf151984a7b0" providerId="ADAL" clId="{36AEA4E1-89E1-CD4F-8C0A-4F0CD5FBA63B}" dt="2021-05-19T12:24:49.916" v="3" actId="2711"/>
          <ac:spMkLst>
            <pc:docMk/>
            <pc:sldMasterMk cId="3299562382" sldId="2147483821"/>
            <ac:spMk id="2" creationId="{00000000-0000-0000-0000-000000000000}"/>
          </ac:spMkLst>
        </pc:spChg>
        <pc:spChg chg="mod">
          <ac:chgData name="Bianca Vos-Beckers" userId="767acb9b-f668-429f-b52e-bf151984a7b0" providerId="ADAL" clId="{36AEA4E1-89E1-CD4F-8C0A-4F0CD5FBA63B}" dt="2021-05-19T12:27:14.998" v="4" actId="16037"/>
          <ac:spMkLst>
            <pc:docMk/>
            <pc:sldMasterMk cId="3299562382" sldId="2147483821"/>
            <ac:spMk id="3" creationId="{00000000-0000-0000-0000-000000000000}"/>
          </ac:spMkLst>
        </pc:spChg>
      </pc:sldMasterChg>
    </pc:docChg>
  </pc:docChgLst>
  <pc:docChgLst>
    <pc:chgData name="Bianca Vos-Beckers" userId="767acb9b-f668-429f-b52e-bf151984a7b0" providerId="ADAL" clId="{B6344864-74A6-4B49-B6F8-BF81E28E4907}"/>
    <pc:docChg chg="modMainMaster">
      <pc:chgData name="Bianca Vos-Beckers" userId="767acb9b-f668-429f-b52e-bf151984a7b0" providerId="ADAL" clId="{B6344864-74A6-4B49-B6F8-BF81E28E4907}" dt="2021-06-10T06:27:17.119" v="6" actId="1076"/>
      <pc:docMkLst>
        <pc:docMk/>
      </pc:docMkLst>
      <pc:sldMasterChg chg="modSldLayout">
        <pc:chgData name="Bianca Vos-Beckers" userId="767acb9b-f668-429f-b52e-bf151984a7b0" providerId="ADAL" clId="{B6344864-74A6-4B49-B6F8-BF81E28E4907}" dt="2021-06-10T06:27:17.119" v="6" actId="1076"/>
        <pc:sldMasterMkLst>
          <pc:docMk/>
          <pc:sldMasterMk cId="3299562382" sldId="2147483821"/>
        </pc:sldMasterMkLst>
        <pc:sldLayoutChg chg="modSp mod">
          <pc:chgData name="Bianca Vos-Beckers" userId="767acb9b-f668-429f-b52e-bf151984a7b0" providerId="ADAL" clId="{B6344864-74A6-4B49-B6F8-BF81E28E4907}" dt="2021-06-10T06:26:13.892" v="3" actId="1076"/>
          <pc:sldLayoutMkLst>
            <pc:docMk/>
            <pc:sldMasterMk cId="3299562382" sldId="2147483821"/>
            <pc:sldLayoutMk cId="274206542" sldId="2147483858"/>
          </pc:sldLayoutMkLst>
          <pc:picChg chg="mod">
            <ac:chgData name="Bianca Vos-Beckers" userId="767acb9b-f668-429f-b52e-bf151984a7b0" providerId="ADAL" clId="{B6344864-74A6-4B49-B6F8-BF81E28E4907}" dt="2021-06-10T06:26:13.892" v="3" actId="1076"/>
            <ac:picMkLst>
              <pc:docMk/>
              <pc:sldMasterMk cId="3299562382" sldId="2147483821"/>
              <pc:sldLayoutMk cId="274206542" sldId="2147483858"/>
              <ac:picMk id="7" creationId="{E9DCE907-6FE3-5043-979C-0F06E4E9AA48}"/>
            </ac:picMkLst>
          </pc:picChg>
        </pc:sldLayoutChg>
        <pc:sldLayoutChg chg="modSp mod">
          <pc:chgData name="Bianca Vos-Beckers" userId="767acb9b-f668-429f-b52e-bf151984a7b0" providerId="ADAL" clId="{B6344864-74A6-4B49-B6F8-BF81E28E4907}" dt="2021-06-10T06:26:55.095" v="5" actId="1076"/>
          <pc:sldLayoutMkLst>
            <pc:docMk/>
            <pc:sldMasterMk cId="3299562382" sldId="2147483821"/>
            <pc:sldLayoutMk cId="3737434158" sldId="2147483871"/>
          </pc:sldLayoutMkLst>
          <pc:picChg chg="mod">
            <ac:chgData name="Bianca Vos-Beckers" userId="767acb9b-f668-429f-b52e-bf151984a7b0" providerId="ADAL" clId="{B6344864-74A6-4B49-B6F8-BF81E28E4907}" dt="2021-06-10T06:26:55.095" v="5" actId="1076"/>
            <ac:picMkLst>
              <pc:docMk/>
              <pc:sldMasterMk cId="3299562382" sldId="2147483821"/>
              <pc:sldLayoutMk cId="3737434158" sldId="2147483871"/>
              <ac:picMk id="6" creationId="{F72AD303-BDFF-934F-9145-CB4C92C73CB3}"/>
            </ac:picMkLst>
          </pc:picChg>
        </pc:sldLayoutChg>
        <pc:sldLayoutChg chg="modSp mod">
          <pc:chgData name="Bianca Vos-Beckers" userId="767acb9b-f668-429f-b52e-bf151984a7b0" providerId="ADAL" clId="{B6344864-74A6-4B49-B6F8-BF81E28E4907}" dt="2021-06-10T06:26:45.159" v="4" actId="1076"/>
          <pc:sldLayoutMkLst>
            <pc:docMk/>
            <pc:sldMasterMk cId="3299562382" sldId="2147483821"/>
            <pc:sldLayoutMk cId="3775236614" sldId="2147483872"/>
          </pc:sldLayoutMkLst>
          <pc:picChg chg="mod">
            <ac:chgData name="Bianca Vos-Beckers" userId="767acb9b-f668-429f-b52e-bf151984a7b0" providerId="ADAL" clId="{B6344864-74A6-4B49-B6F8-BF81E28E4907}" dt="2021-06-10T06:26:45.159" v="4" actId="1076"/>
            <ac:picMkLst>
              <pc:docMk/>
              <pc:sldMasterMk cId="3299562382" sldId="2147483821"/>
              <pc:sldLayoutMk cId="3775236614" sldId="2147483872"/>
              <ac:picMk id="6" creationId="{8F7D3028-9F69-4644-A249-2E8432A5DE9C}"/>
            </ac:picMkLst>
          </pc:picChg>
        </pc:sldLayoutChg>
        <pc:sldLayoutChg chg="modSp mod">
          <pc:chgData name="Bianca Vos-Beckers" userId="767acb9b-f668-429f-b52e-bf151984a7b0" providerId="ADAL" clId="{B6344864-74A6-4B49-B6F8-BF81E28E4907}" dt="2021-06-10T06:27:17.119" v="6" actId="1076"/>
          <pc:sldLayoutMkLst>
            <pc:docMk/>
            <pc:sldMasterMk cId="3299562382" sldId="2147483821"/>
            <pc:sldLayoutMk cId="3178633478" sldId="2147483873"/>
          </pc:sldLayoutMkLst>
          <pc:picChg chg="mod">
            <ac:chgData name="Bianca Vos-Beckers" userId="767acb9b-f668-429f-b52e-bf151984a7b0" providerId="ADAL" clId="{B6344864-74A6-4B49-B6F8-BF81E28E4907}" dt="2021-06-10T06:27:17.119" v="6" actId="1076"/>
            <ac:picMkLst>
              <pc:docMk/>
              <pc:sldMasterMk cId="3299562382" sldId="2147483821"/>
              <pc:sldLayoutMk cId="3178633478" sldId="2147483873"/>
              <ac:picMk id="7" creationId="{6F667120-90A3-E741-801D-CCE9CA950AB2}"/>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werkblad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werk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werkblad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werkblad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Belangrijk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Ambulant_Dagopvang</c:v>
                </c:pt>
                <c:pt idx="1">
                  <c:v>Residentieel</c:v>
                </c:pt>
                <c:pt idx="2">
                  <c:v>SO_VSO</c:v>
                </c:pt>
                <c:pt idx="3">
                  <c:v>Totaal</c:v>
                </c:pt>
              </c:strCache>
            </c:strRef>
          </c:cat>
          <c:val>
            <c:numRef>
              <c:f>Blad1!$B$2:$B$5</c:f>
              <c:numCache>
                <c:formatCode>#,##0.0</c:formatCode>
                <c:ptCount val="4"/>
                <c:pt idx="0">
                  <c:v>4.6349999999999998</c:v>
                </c:pt>
                <c:pt idx="1">
                  <c:v>4.4089999999999998</c:v>
                </c:pt>
                <c:pt idx="2">
                  <c:v>4.359</c:v>
                </c:pt>
                <c:pt idx="3">
                  <c:v>4.4870000000000001</c:v>
                </c:pt>
              </c:numCache>
            </c:numRef>
          </c:val>
          <c:extLst>
            <c:ext xmlns:c16="http://schemas.microsoft.com/office/drawing/2014/chart" uri="{C3380CC4-5D6E-409C-BE32-E72D297353CC}">
              <c16:uniqueId val="{00000000-5D2F-4CBD-9D0F-9B85D204375E}"/>
            </c:ext>
          </c:extLst>
        </c:ser>
        <c:ser>
          <c:idx val="1"/>
          <c:order val="1"/>
          <c:tx>
            <c:strRef>
              <c:f>Blad1!$C$1</c:f>
              <c:strCache>
                <c:ptCount val="1"/>
                <c:pt idx="0">
                  <c:v>Lukt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Ambulant_Dagopvang</c:v>
                </c:pt>
                <c:pt idx="1">
                  <c:v>Residentieel</c:v>
                </c:pt>
                <c:pt idx="2">
                  <c:v>SO_VSO</c:v>
                </c:pt>
                <c:pt idx="3">
                  <c:v>Totaal</c:v>
                </c:pt>
              </c:strCache>
            </c:strRef>
          </c:cat>
          <c:val>
            <c:numRef>
              <c:f>Blad1!$C$2:$C$5</c:f>
              <c:numCache>
                <c:formatCode>#,##0.0</c:formatCode>
                <c:ptCount val="4"/>
                <c:pt idx="0">
                  <c:v>3.8860000000000001</c:v>
                </c:pt>
                <c:pt idx="1">
                  <c:v>3.54</c:v>
                </c:pt>
                <c:pt idx="2">
                  <c:v>3.49</c:v>
                </c:pt>
                <c:pt idx="3">
                  <c:v>3.6680000000000001</c:v>
                </c:pt>
              </c:numCache>
            </c:numRef>
          </c:val>
          <c:extLst>
            <c:ext xmlns:c16="http://schemas.microsoft.com/office/drawing/2014/chart" uri="{C3380CC4-5D6E-409C-BE32-E72D297353CC}">
              <c16:uniqueId val="{00000001-5D2F-4CBD-9D0F-9B85D204375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manualLayout>
          <c:xMode val="edge"/>
          <c:yMode val="edge"/>
          <c:x val="0.40804433906262649"/>
          <c:y val="0.91446587617905539"/>
          <c:w val="0.4723321011305685"/>
          <c:h val="6.30990596410566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c:v>
                </c:pt>
                <c:pt idx="1">
                  <c:v>3.4510000000000001</c:v>
                </c:pt>
                <c:pt idx="2">
                  <c:v>3.1110000000000002</c:v>
                </c:pt>
                <c:pt idx="3">
                  <c:v>3.5209999999999999</c:v>
                </c:pt>
              </c:numCache>
            </c:numRef>
          </c:val>
          <c:extLst>
            <c:ext xmlns:c16="http://schemas.microsoft.com/office/drawing/2014/chart" uri="{C3380CC4-5D6E-409C-BE32-E72D297353CC}">
              <c16:uniqueId val="{00000000-BDE5-4A4A-9B03-5BAB147F3B2E}"/>
            </c:ext>
          </c:extLst>
        </c:ser>
        <c:ser>
          <c:idx val="1"/>
          <c:order val="1"/>
          <c:tx>
            <c:strRef>
              <c:f>Blad1!$C$1</c:f>
              <c:strCache>
                <c:ptCount val="1"/>
                <c:pt idx="0">
                  <c:v>Vrouw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4.2770000000000001</c:v>
                </c:pt>
                <c:pt idx="1">
                  <c:v>3.484</c:v>
                </c:pt>
                <c:pt idx="2">
                  <c:v>3.403</c:v>
                </c:pt>
                <c:pt idx="3">
                  <c:v>3.722</c:v>
                </c:pt>
              </c:numCache>
            </c:numRef>
          </c:val>
          <c:extLst>
            <c:ext xmlns:c16="http://schemas.microsoft.com/office/drawing/2014/chart" uri="{C3380CC4-5D6E-409C-BE32-E72D297353CC}">
              <c16:uniqueId val="{00000001-BDE5-4A4A-9B03-5BAB147F3B2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Inspraak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Jeugdige over hulpverlener</c:v>
                </c:pt>
                <c:pt idx="1">
                  <c:v>Hulpverlener over jeugdigen</c:v>
                </c:pt>
                <c:pt idx="2">
                  <c:v>Leerkracht over jeugdigen</c:v>
                </c:pt>
              </c:strCache>
            </c:strRef>
          </c:cat>
          <c:val>
            <c:numRef>
              <c:f>Blad1!$B$2:$B$4</c:f>
              <c:numCache>
                <c:formatCode>#,##0.0</c:formatCode>
                <c:ptCount val="3"/>
                <c:pt idx="0">
                  <c:v>3.9820000000000002</c:v>
                </c:pt>
                <c:pt idx="1">
                  <c:v>4.4169999999999998</c:v>
                </c:pt>
                <c:pt idx="2">
                  <c:v>4.1740000000000004</c:v>
                </c:pt>
              </c:numCache>
            </c:numRef>
          </c:val>
          <c:extLst>
            <c:ext xmlns:c16="http://schemas.microsoft.com/office/drawing/2014/chart" uri="{C3380CC4-5D6E-409C-BE32-E72D297353CC}">
              <c16:uniqueId val="{00000000-5399-4D7D-9A02-1D59F06BD9E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Opvoedcompetentie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Ouder over hulpverlener</c:v>
                </c:pt>
                <c:pt idx="1">
                  <c:v>Hulpverlener over ouders</c:v>
                </c:pt>
                <c:pt idx="2">
                  <c:v>Leerkracht over ouders</c:v>
                </c:pt>
              </c:strCache>
            </c:strRef>
          </c:cat>
          <c:val>
            <c:numRef>
              <c:f>Blad1!$B$2:$B$4</c:f>
              <c:numCache>
                <c:formatCode>#,##0.0</c:formatCode>
                <c:ptCount val="3"/>
                <c:pt idx="0">
                  <c:v>3.3069999999999999</c:v>
                </c:pt>
                <c:pt idx="1">
                  <c:v>3.2879999999999998</c:v>
                </c:pt>
                <c:pt idx="2">
                  <c:v>2.839</c:v>
                </c:pt>
              </c:numCache>
            </c:numRef>
          </c:val>
          <c:extLst>
            <c:ext xmlns:c16="http://schemas.microsoft.com/office/drawing/2014/chart" uri="{C3380CC4-5D6E-409C-BE32-E72D297353CC}">
              <c16:uniqueId val="{00000000-3359-4EA7-9292-8EEE7F4908F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Taak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Jeugdige over hulpverlener</c:v>
                </c:pt>
                <c:pt idx="1">
                  <c:v>Ouder over hulpverlener</c:v>
                </c:pt>
                <c:pt idx="2">
                  <c:v>Hulpverlener over jeugdigen</c:v>
                </c:pt>
                <c:pt idx="3">
                  <c:v>Hulpverlener over ouders</c:v>
                </c:pt>
              </c:strCache>
            </c:strRef>
          </c:cat>
          <c:val>
            <c:numRef>
              <c:f>Blad1!$B$2:$B$5</c:f>
              <c:numCache>
                <c:formatCode>#,##0.0</c:formatCode>
                <c:ptCount val="4"/>
                <c:pt idx="0">
                  <c:v>3.4729999999999999</c:v>
                </c:pt>
                <c:pt idx="1">
                  <c:v>3.476</c:v>
                </c:pt>
                <c:pt idx="2">
                  <c:v>3.0419999999999998</c:v>
                </c:pt>
                <c:pt idx="3">
                  <c:v>3.113</c:v>
                </c:pt>
              </c:numCache>
            </c:numRef>
          </c:val>
          <c:extLst>
            <c:ext xmlns:c16="http://schemas.microsoft.com/office/drawing/2014/chart" uri="{C3380CC4-5D6E-409C-BE32-E72D297353CC}">
              <c16:uniqueId val="{00000000-09B1-4029-9E22-29F23ED886B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4.2969999999999997</c:v>
                </c:pt>
                <c:pt idx="1">
                  <c:v>3.5310000000000001</c:v>
                </c:pt>
                <c:pt idx="2">
                  <c:v>3.7130000000000001</c:v>
                </c:pt>
                <c:pt idx="3">
                  <c:v>3.8420000000000001</c:v>
                </c:pt>
              </c:numCache>
            </c:numRef>
          </c:val>
          <c:extLst>
            <c:ext xmlns:c16="http://schemas.microsoft.com/office/drawing/2014/chart" uri="{C3380CC4-5D6E-409C-BE32-E72D297353CC}">
              <c16:uniqueId val="{00000000-0A93-42F2-9E02-2C2E6FDEE7A4}"/>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3.8980000000000001</c:v>
                </c:pt>
                <c:pt idx="1">
                  <c:v>3.3370000000000002</c:v>
                </c:pt>
                <c:pt idx="2">
                  <c:v>3.4729999999999999</c:v>
                </c:pt>
                <c:pt idx="3">
                  <c:v>3.57</c:v>
                </c:pt>
              </c:numCache>
            </c:numRef>
          </c:val>
          <c:extLst>
            <c:ext xmlns:c16="http://schemas.microsoft.com/office/drawing/2014/chart" uri="{C3380CC4-5D6E-409C-BE32-E72D297353CC}">
              <c16:uniqueId val="{00000001-0A93-42F2-9E02-2C2E6FDEE7A4}"/>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3.6179999999999999</c:v>
                </c:pt>
                <c:pt idx="1">
                  <c:v>3.2090000000000001</c:v>
                </c:pt>
                <c:pt idx="2">
                  <c:v>3.4140000000000001</c:v>
                </c:pt>
                <c:pt idx="3">
                  <c:v>3.4140000000000001</c:v>
                </c:pt>
              </c:numCache>
            </c:numRef>
          </c:val>
          <c:extLst>
            <c:ext xmlns:c16="http://schemas.microsoft.com/office/drawing/2014/chart" uri="{C3380CC4-5D6E-409C-BE32-E72D297353CC}">
              <c16:uniqueId val="{00000002-0A93-42F2-9E02-2C2E6FDEE7A4}"/>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Blad1!$B$2</c:f>
              <c:numCache>
                <c:formatCode>#,##0.0</c:formatCode>
                <c:ptCount val="1"/>
                <c:pt idx="0">
                  <c:v>4.343</c:v>
                </c:pt>
              </c:numCache>
            </c:numRef>
          </c:val>
          <c:extLst>
            <c:ext xmlns:c16="http://schemas.microsoft.com/office/drawing/2014/chart" uri="{C3380CC4-5D6E-409C-BE32-E72D297353CC}">
              <c16:uniqueId val="{00000000-EDFA-4996-A0C5-C583E02EDF99}"/>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Blad1!$C$2</c:f>
              <c:numCache>
                <c:formatCode>#,##0.0</c:formatCode>
                <c:ptCount val="1"/>
                <c:pt idx="0">
                  <c:v>3.7040000000000002</c:v>
                </c:pt>
              </c:numCache>
            </c:numRef>
          </c:val>
          <c:extLst>
            <c:ext xmlns:c16="http://schemas.microsoft.com/office/drawing/2014/chart" uri="{C3380CC4-5D6E-409C-BE32-E72D297353CC}">
              <c16:uniqueId val="{00000001-EDFA-4996-A0C5-C583E02EDF99}"/>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Blad1!$D$2</c:f>
              <c:numCache>
                <c:formatCode>#,##0.0</c:formatCode>
                <c:ptCount val="1"/>
                <c:pt idx="0">
                  <c:v>3.8090000000000002</c:v>
                </c:pt>
              </c:numCache>
            </c:numRef>
          </c:val>
          <c:extLst>
            <c:ext xmlns:c16="http://schemas.microsoft.com/office/drawing/2014/chart" uri="{C3380CC4-5D6E-409C-BE32-E72D297353CC}">
              <c16:uniqueId val="{00000002-EDFA-4996-A0C5-C583E02EDF99}"/>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4.0919999999999996</c:v>
                </c:pt>
                <c:pt idx="1">
                  <c:v>3.722</c:v>
                </c:pt>
                <c:pt idx="2">
                  <c:v>3.7090000000000001</c:v>
                </c:pt>
                <c:pt idx="3">
                  <c:v>3.8410000000000002</c:v>
                </c:pt>
              </c:numCache>
            </c:numRef>
          </c:val>
          <c:extLst>
            <c:ext xmlns:c16="http://schemas.microsoft.com/office/drawing/2014/chart" uri="{C3380CC4-5D6E-409C-BE32-E72D297353CC}">
              <c16:uniqueId val="{00000000-21DC-47C4-B05E-113E6F3F6357}"/>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3.7120000000000002</c:v>
                </c:pt>
                <c:pt idx="1">
                  <c:v>3.2120000000000002</c:v>
                </c:pt>
                <c:pt idx="2">
                  <c:v>3.113</c:v>
                </c:pt>
                <c:pt idx="3">
                  <c:v>3.3460000000000001</c:v>
                </c:pt>
              </c:numCache>
            </c:numRef>
          </c:val>
          <c:extLst>
            <c:ext xmlns:c16="http://schemas.microsoft.com/office/drawing/2014/chart" uri="{C3380CC4-5D6E-409C-BE32-E72D297353CC}">
              <c16:uniqueId val="{00000001-21DC-47C4-B05E-113E6F3F6357}"/>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2-21DC-47C4-B05E-113E6F3F6357}"/>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rPr lang="nl-NL"/>
              <a:t>6-9-2023</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rPr/>
              <a:t>‹nr.›</a:t>
            </a:fld>
            <a:endParaRPr lang="nl-NL" dirty="0"/>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6-9-2023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dirty="0"/>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dirty="0"/>
          </a:p>
        </p:txBody>
      </p:sp>
    </p:spTree>
    <p:extLst>
      <p:ext uri="{BB962C8B-B14F-4D97-AF65-F5344CB8AC3E}">
        <p14:creationId xmlns:p14="http://schemas.microsoft.com/office/powerpoint/2010/main" val="247675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t>
            </a:r>
            <a:r>
              <a:rPr lang="nl-NL" dirty="0"/>
              <a:t> </a:t>
            </a:r>
            <a:endParaRPr lang="nl-NL" dirty="0">
              <a:cs typeface="Calibri"/>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11</a:t>
            </a:fld>
            <a:endParaRPr lang="nl-NL"/>
          </a:p>
        </p:txBody>
      </p:sp>
    </p:spTree>
    <p:extLst>
      <p:ext uri="{BB962C8B-B14F-4D97-AF65-F5344CB8AC3E}">
        <p14:creationId xmlns:p14="http://schemas.microsoft.com/office/powerpoint/2010/main" val="137039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12</a:t>
            </a:fld>
            <a:endParaRPr lang="nl-NL"/>
          </a:p>
        </p:txBody>
      </p:sp>
    </p:spTree>
    <p:extLst>
      <p:ext uri="{BB962C8B-B14F-4D97-AF65-F5344CB8AC3E}">
        <p14:creationId xmlns:p14="http://schemas.microsoft.com/office/powerpoint/2010/main" val="402731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13</a:t>
            </a:fld>
            <a:endParaRPr lang="nl-NL"/>
          </a:p>
        </p:txBody>
      </p:sp>
    </p:spTree>
    <p:extLst>
      <p:ext uri="{BB962C8B-B14F-4D97-AF65-F5344CB8AC3E}">
        <p14:creationId xmlns:p14="http://schemas.microsoft.com/office/powerpoint/2010/main" val="281929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Band</a:t>
            </a:r>
            <a:r>
              <a:rPr lang="nl-NL" dirty="0"/>
              <a:t>: Jeugdigen in het speciaal onderwijs (3.6) en in de residentiele hulpverlening (3.9) scoren op bond significant lager dan in de ambulant/dagopvang (4.3). Dat betekent dat jeugdigen in de ambulante sector en de dagopvang vinden dat ze een betere klik hebben met de hulpverlener dan in het speciaal onderwijs en in de residentiele hulpverlening.</a:t>
            </a:r>
          </a:p>
          <a:p>
            <a:endParaRPr lang="nl-NL" dirty="0"/>
          </a:p>
          <a:p>
            <a:r>
              <a:rPr lang="nl-NL" b="1" dirty="0"/>
              <a:t>Alliantie</a:t>
            </a:r>
            <a:r>
              <a:rPr lang="nl-NL" dirty="0"/>
              <a:t>: Wat betreft de alliantie als totaal, dan scoren de jeugdigen in het speciaal onderwijs significant lager dan ambulant/dagopvang (3.4 versus 3.8</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14</a:t>
            </a:fld>
            <a:endParaRPr lang="nl-NL"/>
          </a:p>
        </p:txBody>
      </p:sp>
    </p:spTree>
    <p:extLst>
      <p:ext uri="{BB962C8B-B14F-4D97-AF65-F5344CB8AC3E}">
        <p14:creationId xmlns:p14="http://schemas.microsoft.com/office/powerpoint/2010/main" val="34571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smtClean="0">
                <a:effectLst/>
                <a:latin typeface="Calibri"/>
                <a:ea typeface="Calibri" panose="020F0502020204030204" pitchFamily="34" charset="0"/>
                <a:cs typeface="Calibri"/>
              </a:rPr>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15</a:t>
            </a:fld>
            <a:endParaRPr lang="nl-NL"/>
          </a:p>
        </p:txBody>
      </p:sp>
    </p:spTree>
    <p:extLst>
      <p:ext uri="{BB962C8B-B14F-4D97-AF65-F5344CB8AC3E}">
        <p14:creationId xmlns:p14="http://schemas.microsoft.com/office/powerpoint/2010/main" val="73732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16</a:t>
            </a:fld>
            <a:endParaRPr lang="nl-NL"/>
          </a:p>
        </p:txBody>
      </p:sp>
    </p:spTree>
    <p:extLst>
      <p:ext uri="{BB962C8B-B14F-4D97-AF65-F5344CB8AC3E}">
        <p14:creationId xmlns:p14="http://schemas.microsoft.com/office/powerpoint/2010/main" val="201132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17</a:t>
            </a:fld>
            <a:endParaRPr lang="nl-NL"/>
          </a:p>
        </p:txBody>
      </p:sp>
    </p:spTree>
    <p:extLst>
      <p:ext uri="{BB962C8B-B14F-4D97-AF65-F5344CB8AC3E}">
        <p14:creationId xmlns:p14="http://schemas.microsoft.com/office/powerpoint/2010/main" val="668081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b="1"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18</a:t>
            </a:fld>
            <a:endParaRPr lang="nl-NL"/>
          </a:p>
        </p:txBody>
      </p:sp>
    </p:spTree>
    <p:extLst>
      <p:ext uri="{BB962C8B-B14F-4D97-AF65-F5344CB8AC3E}">
        <p14:creationId xmlns:p14="http://schemas.microsoft.com/office/powerpoint/2010/main" val="4208777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19</a:t>
            </a:fld>
            <a:endParaRPr lang="nl-NL"/>
          </a:p>
        </p:txBody>
      </p:sp>
    </p:spTree>
    <p:extLst>
      <p:ext uri="{BB962C8B-B14F-4D97-AF65-F5344CB8AC3E}">
        <p14:creationId xmlns:p14="http://schemas.microsoft.com/office/powerpoint/2010/main" val="32514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3</a:t>
            </a:fld>
            <a:endParaRPr lang="nl-NL"/>
          </a:p>
        </p:txBody>
      </p:sp>
    </p:spTree>
    <p:extLst>
      <p:ext uri="{BB962C8B-B14F-4D97-AF65-F5344CB8AC3E}">
        <p14:creationId xmlns:p14="http://schemas.microsoft.com/office/powerpoint/2010/main" val="281531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4</a:t>
            </a:fld>
            <a:endParaRPr lang="nl-NL"/>
          </a:p>
        </p:txBody>
      </p:sp>
    </p:spTree>
    <p:extLst>
      <p:ext uri="{BB962C8B-B14F-4D97-AF65-F5344CB8AC3E}">
        <p14:creationId xmlns:p14="http://schemas.microsoft.com/office/powerpoint/2010/main" val="304838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a:t>
            </a:r>
            <a:r>
              <a:rPr lang="nl-NL" baseline="0" dirty="0"/>
              <a:t> 5 </a:t>
            </a:r>
            <a:r>
              <a:rPr lang="nl-NL" baseline="0" dirty="0" err="1"/>
              <a:t>missings</a:t>
            </a:r>
            <a:r>
              <a:rPr lang="nl-NL" baseline="0" dirty="0"/>
              <a:t> bij jeugdigen: geen sector bekend.</a:t>
            </a:r>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5</a:t>
            </a:fld>
            <a:endParaRPr lang="nl-NL"/>
          </a:p>
        </p:txBody>
      </p:sp>
    </p:spTree>
    <p:extLst>
      <p:ext uri="{BB962C8B-B14F-4D97-AF65-F5344CB8AC3E}">
        <p14:creationId xmlns:p14="http://schemas.microsoft.com/office/powerpoint/2010/main" val="117494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vraag over samenwerking is gebruik gemaakt van een bestaand gevalideerd</a:t>
            </a:r>
            <a:r>
              <a:rPr lang="nl-NL" baseline="0" dirty="0"/>
              <a:t> </a:t>
            </a:r>
            <a:r>
              <a:rPr lang="nl-NL" dirty="0"/>
              <a:t>meetinstrument:</a:t>
            </a:r>
            <a:r>
              <a:rPr lang="nl-NL" baseline="0" dirty="0"/>
              <a:t> de verkorte versie van de Werkalliantievragenlijst (WAV-12 R). Deze vragenlijst is aangepast voor ons onderzoek. door de stellingen toe te snijden op samenwerking in de domeinen van jeugdhulp en speciaal onderwijs. Ook het taalgebruik is aangepast: vragenlijst voor jeugdigen en ouders.</a:t>
            </a:r>
          </a:p>
          <a:p>
            <a:r>
              <a:rPr lang="nl-NL" baseline="0" dirty="0"/>
              <a:t>De vragenlijst voor jeugdigen is aangevuld met 4 stelling over inspraak (eigen stem); die van de ouders met 4 stellingen over hun vaardigheid in opvoeden. </a:t>
            </a:r>
          </a:p>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6</a:t>
            </a:fld>
            <a:endParaRPr lang="nl-NL"/>
          </a:p>
        </p:txBody>
      </p:sp>
    </p:spTree>
    <p:extLst>
      <p:ext uri="{BB962C8B-B14F-4D97-AF65-F5344CB8AC3E}">
        <p14:creationId xmlns:p14="http://schemas.microsoft.com/office/powerpoint/2010/main" val="365220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7</a:t>
            </a:fld>
            <a:endParaRPr lang="nl-NL"/>
          </a:p>
        </p:txBody>
      </p:sp>
    </p:spTree>
    <p:extLst>
      <p:ext uri="{BB962C8B-B14F-4D97-AF65-F5344CB8AC3E}">
        <p14:creationId xmlns:p14="http://schemas.microsoft.com/office/powerpoint/2010/main" val="355757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Band: </a:t>
            </a:r>
            <a:r>
              <a:rPr lang="nl-NL" dirty="0"/>
              <a:t>Hulpverleners, leraren, ouders en jeugdigen laten </a:t>
            </a:r>
            <a:r>
              <a:rPr lang="nl-NL" b="1" dirty="0"/>
              <a:t>hoge scores zien </a:t>
            </a:r>
            <a:r>
              <a:rPr lang="nl-NL" dirty="0"/>
              <a:t>(3.9 &lt; M &lt; 4.2)  wat betekent dat ze positief zijn over de band met ouders en met leerlingen (leraren) en de onderlinge band van ouders en hulpverleners en jeugdigen en hulpverleners (hulpverleners, ouders, jeugdigen). Maar jeugdigen zijn significant minder positief over de band die ze met de hulpverlener hebben dan hoe hulpverleners dit inschatten</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8</a:t>
            </a:fld>
            <a:endParaRPr lang="nl-NL"/>
          </a:p>
        </p:txBody>
      </p:sp>
    </p:spTree>
    <p:extLst>
      <p:ext uri="{BB962C8B-B14F-4D97-AF65-F5344CB8AC3E}">
        <p14:creationId xmlns:p14="http://schemas.microsoft.com/office/powerpoint/2010/main" val="98393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Doel:</a:t>
            </a:r>
            <a:r>
              <a:rPr lang="nl-NL" dirty="0"/>
              <a:t> Alle respondentgroepen </a:t>
            </a:r>
            <a:r>
              <a:rPr lang="nl-NL" b="1" dirty="0"/>
              <a:t>scoren gemiddeld </a:t>
            </a:r>
            <a:r>
              <a:rPr lang="nl-NL" dirty="0"/>
              <a:t>(3.3 &lt; M &lt; 3.7) op het samenwerken aan doelen en tot overeenstemming komen over de doelen. Een gemiddelde score op deze schaal </a:t>
            </a:r>
            <a:r>
              <a:rPr lang="nl-NL" b="1" dirty="0"/>
              <a:t>is lager dan je zou mogen verwachten</a:t>
            </a:r>
            <a:r>
              <a:rPr lang="nl-NL" dirty="0"/>
              <a:t>. Het ondertekenen van behandelplannen is immers wettelijk verplicht [</a:t>
            </a:r>
            <a:r>
              <a:rPr lang="nl-NL" dirty="0" err="1"/>
              <a:t>Bartelink</a:t>
            </a:r>
            <a:r>
              <a:rPr lang="nl-NL" dirty="0"/>
              <a:t>, Meuwissen &amp; </a:t>
            </a:r>
            <a:r>
              <a:rPr lang="nl-NL" dirty="0" err="1"/>
              <a:t>Eijgenraam</a:t>
            </a:r>
            <a:r>
              <a:rPr lang="nl-NL" dirty="0"/>
              <a:t>, 2015).  Jeugdigen zijn significant minder positief dan ouders over of ze overeenstemming hebben over doelen waar ze aan werken [Jeugdige &lt; Ouder] Deze bevinding roept de vraag op: wie bepaalt wat er gebeurt?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9</a:t>
            </a:fld>
            <a:endParaRPr lang="nl-NL"/>
          </a:p>
        </p:txBody>
      </p:sp>
    </p:spTree>
    <p:extLst>
      <p:ext uri="{BB962C8B-B14F-4D97-AF65-F5344CB8AC3E}">
        <p14:creationId xmlns:p14="http://schemas.microsoft.com/office/powerpoint/2010/main" val="344097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Taak: </a:t>
            </a:r>
            <a:r>
              <a:rPr lang="nl-NL" sz="1800" dirty="0">
                <a:effectLst/>
                <a:latin typeface="Calibri" panose="020F0502020204030204" pitchFamily="34" charset="0"/>
                <a:ea typeface="Calibri" panose="020F0502020204030204" pitchFamily="34" charset="0"/>
                <a:cs typeface="Times New Roman" panose="02020603050405020304" pitchFamily="18" charset="0"/>
              </a:rPr>
              <a:t>Alle respondentengroepen laten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gemiddelde scores </a:t>
            </a:r>
            <a:r>
              <a:rPr lang="nl-NL" sz="1800" dirty="0">
                <a:effectLst/>
                <a:latin typeface="Calibri" panose="020F0502020204030204" pitchFamily="34" charset="0"/>
                <a:ea typeface="Calibri" panose="020F0502020204030204" pitchFamily="34" charset="0"/>
                <a:cs typeface="Times New Roman" panose="02020603050405020304" pitchFamily="18" charset="0"/>
              </a:rPr>
              <a:t>(3.3 &lt; M &lt; 3.7) zien op maar de ouders zijn significant positiever dan de hulpverleners over of ze met de juiste dingen bezig zijn en dat ze in het traject de goede dingen doen.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10</a:t>
            </a:fld>
            <a:endParaRPr lang="nl-NL"/>
          </a:p>
        </p:txBody>
      </p:sp>
    </p:spTree>
    <p:extLst>
      <p:ext uri="{BB962C8B-B14F-4D97-AF65-F5344CB8AC3E}">
        <p14:creationId xmlns:p14="http://schemas.microsoft.com/office/powerpoint/2010/main" val="1427684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12400" y="1400400"/>
            <a:ext cx="8722800" cy="8568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12400" y="2331719"/>
            <a:ext cx="8722799" cy="1743013"/>
          </a:xfrm>
        </p:spPr>
        <p:txBody>
          <a:bodyPr/>
          <a:lstStyle>
            <a:lvl1pPr>
              <a:buFontTx/>
              <a:buNone/>
              <a:defRPr sz="1800" baseline="0">
                <a:solidFill>
                  <a:schemeClr val="bg1"/>
                </a:solidFill>
              </a:defRPr>
            </a:lvl1pPr>
          </a:lstStyle>
          <a:p>
            <a:pPr lvl="0"/>
            <a:r>
              <a:rPr lang="nl-NL" smtClean="0"/>
              <a:t>Tekststijl van het model bewerken</a:t>
            </a:r>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73743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9144000" cy="40896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12400" y="1200151"/>
            <a:ext cx="8722799" cy="2874582"/>
          </a:xfrm>
        </p:spPr>
        <p:txBody>
          <a:bodyPr/>
          <a:lstStyle>
            <a:lvl1pPr>
              <a:buFontTx/>
              <a:buNone/>
              <a:defRPr>
                <a:solidFill>
                  <a:schemeClr val="bg1"/>
                </a:solidFill>
              </a:defRPr>
            </a:lvl1pPr>
          </a:lstStyle>
          <a:p>
            <a:pPr lvl="0"/>
            <a:r>
              <a:rPr lang="nl-NL" smtClean="0"/>
              <a:t>Tekststijl van het model bewerken</a:t>
            </a:r>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2769607" y="4236031"/>
            <a:ext cx="6183880" cy="746170"/>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3443591" y="4272566"/>
            <a:ext cx="5509896" cy="673100"/>
          </a:xfrm>
        </p:spPr>
        <p:txBody>
          <a:bodyPr anchor="ctr" anchorCtr="0">
            <a:normAutofit/>
          </a:bodyPr>
          <a:lstStyle>
            <a:lvl1pPr marL="0" indent="0">
              <a:buFontTx/>
              <a:buNone/>
              <a:defRPr sz="1200">
                <a:latin typeface="Arial"/>
                <a:cs typeface="Arial"/>
              </a:defRPr>
            </a:lvl1pPr>
            <a:lvl2pPr marL="457200" indent="0">
              <a:buFontTx/>
              <a:buNone/>
              <a:defRPr sz="12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864000" y="4269391"/>
            <a:ext cx="1082675" cy="676275"/>
          </a:xfrm>
          <a:prstGeom prst="rect">
            <a:avLst/>
          </a:prstGeom>
        </p:spPr>
      </p:pic>
    </p:spTree>
    <p:extLst>
      <p:ext uri="{BB962C8B-B14F-4D97-AF65-F5344CB8AC3E}">
        <p14:creationId xmlns:p14="http://schemas.microsoft.com/office/powerpoint/2010/main" val="317863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AC8AFA96-82AB-4BC9-A339-61CC66A936A0}" type="datetime1">
              <a:rPr lang="nl-NL" smtClean="0"/>
              <a:pPr/>
              <a:t>6-9-2023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420507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inuation-page-title-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sp>
        <p:nvSpPr>
          <p:cNvPr id="7"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hasCustomPrompt="1"/>
          </p:nvPr>
        </p:nvSpPr>
        <p:spPr>
          <a:xfrm>
            <a:off x="212400" y="206375"/>
            <a:ext cx="8722800" cy="857250"/>
          </a:xfrm>
          <a:prstGeom prst="rect">
            <a:avLst/>
          </a:prstGeom>
        </p:spPr>
        <p:txBody>
          <a:bodyPr/>
          <a:lstStyle/>
          <a:p>
            <a:r>
              <a:rPr lang="en-GB" noProof="0" dirty="0"/>
              <a:t>Title</a:t>
            </a:r>
          </a:p>
        </p:txBody>
      </p:sp>
    </p:spTree>
    <p:extLst>
      <p:ext uri="{BB962C8B-B14F-4D97-AF65-F5344CB8AC3E}">
        <p14:creationId xmlns:p14="http://schemas.microsoft.com/office/powerpoint/2010/main" val="380571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8308C1A-2923-C64E-B68B-9EEA862187A2}"/>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651403BA-E744-2547-B84E-67A9F03F502F}"/>
              </a:ext>
            </a:extLst>
          </p:cNvPr>
          <p:cNvSpPr>
            <a:spLocks noGrp="1"/>
          </p:cNvSpPr>
          <p:nvPr>
            <p:ph type="title" hasCustomPrompt="1"/>
          </p:nvPr>
        </p:nvSpPr>
        <p:spPr>
          <a:xfrm>
            <a:off x="212400" y="1400400"/>
            <a:ext cx="8722800" cy="85725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pic>
        <p:nvPicPr>
          <p:cNvPr id="5" name="Afbeelding 4">
            <a:extLst>
              <a:ext uri="{FF2B5EF4-FFF2-40B4-BE49-F238E27FC236}">
                <a16:creationId xmlns:a16="http://schemas.microsoft.com/office/drawing/2014/main" id="{F28BE7C8-DFA0-BF4B-B29B-CB6594498ADF}"/>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8F7D3028-9F69-4644-A249-2E8432A5DE9C}"/>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77523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485B2E-A8FA-EE4D-AC7A-FBA782AF405D}"/>
              </a:ext>
            </a:extLst>
          </p:cNvPr>
          <p:cNvPicPr>
            <a:picLocks noChangeAspect="1"/>
          </p:cNvPicPr>
          <p:nvPr userDrawn="1"/>
        </p:nvPicPr>
        <p:blipFill>
          <a:blip r:embed="rId2"/>
          <a:srcRect/>
          <a:stretch/>
        </p:blipFill>
        <p:spPr>
          <a:xfrm>
            <a:off x="1" y="0"/>
            <a:ext cx="9143998" cy="5143499"/>
          </a:xfrm>
          <a:prstGeom prst="rect">
            <a:avLst/>
          </a:prstGeom>
        </p:spPr>
      </p:pic>
      <p:sp>
        <p:nvSpPr>
          <p:cNvPr id="4" name="Tijdelijke aanduiding voor afbeelding 4">
            <a:extLst>
              <a:ext uri="{FF2B5EF4-FFF2-40B4-BE49-F238E27FC236}">
                <a16:creationId xmlns:a16="http://schemas.microsoft.com/office/drawing/2014/main" id="{8AEE0225-7956-3A4F-8287-786BC27D76DD}"/>
              </a:ext>
            </a:extLst>
          </p:cNvPr>
          <p:cNvSpPr>
            <a:spLocks noGrp="1"/>
          </p:cNvSpPr>
          <p:nvPr>
            <p:ph type="pic" sz="quarter" idx="10" hasCustomPrompt="1"/>
          </p:nvPr>
        </p:nvSpPr>
        <p:spPr>
          <a:xfrm>
            <a:off x="0" y="1051200"/>
            <a:ext cx="9144000" cy="4107600"/>
          </a:xfrm>
          <a:blipFill>
            <a:blip r:embed="rId3"/>
            <a:stretch>
              <a:fillRect/>
            </a:stretch>
          </a:blipFill>
        </p:spPr>
        <p:txBody>
          <a:bodyPr tIns="1188000" anchor="t" anchorCtr="0"/>
          <a:lstStyle>
            <a:lvl1pPr algn="ctr">
              <a:defRPr>
                <a:solidFill>
                  <a:srgbClr val="663366"/>
                </a:solidFill>
              </a:defRPr>
            </a:lvl1pPr>
          </a:lstStyle>
          <a:p>
            <a:r>
              <a:rPr lang="nl-NL" dirty="0"/>
              <a:t>Eigen voorblad maken: klik op het pictogram hieronder en voeg een eigen afbeelding toe</a:t>
            </a:r>
          </a:p>
        </p:txBody>
      </p:sp>
      <p:pic>
        <p:nvPicPr>
          <p:cNvPr id="7" name="Afbeelding 6">
            <a:extLst>
              <a:ext uri="{FF2B5EF4-FFF2-40B4-BE49-F238E27FC236}">
                <a16:creationId xmlns:a16="http://schemas.microsoft.com/office/drawing/2014/main" id="{E9DCE907-6FE3-5043-979C-0F06E4E9AA48}"/>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27420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492468" y="1137600"/>
            <a:ext cx="7440928" cy="857250"/>
          </a:xfrm>
          <a:prstGeom prst="rect">
            <a:avLst/>
          </a:prstGeom>
        </p:spPr>
        <p:txBody>
          <a:bodyPr/>
          <a:lstStyle/>
          <a:p>
            <a:r>
              <a:rPr lang="nl-NL" smtClean="0"/>
              <a:t>Klik om de stijl te bewerken</a:t>
            </a:r>
            <a:endParaRPr lang="nl-NL" dirty="0"/>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smtClean="0"/>
              <a:t>Klik om de stijl te bewerken</a:t>
            </a:r>
            <a:endParaRPr lang="nl-NL" dirty="0"/>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smtClean="0"/>
              <a:t>Klik om de stijl te bewerken</a:t>
            </a:r>
            <a:endParaRPr lang="nl-NL" dirty="0"/>
          </a:p>
        </p:txBody>
      </p:sp>
    </p:spTree>
    <p:extLst>
      <p:ext uri="{BB962C8B-B14F-4D97-AF65-F5344CB8AC3E}">
        <p14:creationId xmlns:p14="http://schemas.microsoft.com/office/powerpoint/2010/main" val="413062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980278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4"/>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58" r:id="rId3"/>
    <p:sldLayoutId id="2147483832" r:id="rId4"/>
    <p:sldLayoutId id="2147483834" r:id="rId5"/>
    <p:sldLayoutId id="2147483833" r:id="rId6"/>
    <p:sldLayoutId id="2147483823" r:id="rId7"/>
    <p:sldLayoutId id="2147483825" r:id="rId8"/>
    <p:sldLayoutId id="2147483830" r:id="rId9"/>
    <p:sldLayoutId id="2147483873" r:id="rId10"/>
    <p:sldLayoutId id="2147483874" r:id="rId11"/>
    <p:sldLayoutId id="2147483875" r:id="rId12"/>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ABC13-4EC6-DA41-A36A-5AF006973610}"/>
              </a:ext>
            </a:extLst>
          </p:cNvPr>
          <p:cNvSpPr>
            <a:spLocks noGrp="1"/>
          </p:cNvSpPr>
          <p:nvPr>
            <p:ph type="title"/>
          </p:nvPr>
        </p:nvSpPr>
        <p:spPr>
          <a:xfrm>
            <a:off x="99725" y="1699421"/>
            <a:ext cx="8722800" cy="857250"/>
          </a:xfrm>
        </p:spPr>
        <p:txBody>
          <a:bodyPr>
            <a:normAutofit/>
          </a:bodyPr>
          <a:lstStyle/>
          <a:p>
            <a:r>
              <a:rPr lang="nl-NL" sz="2400" dirty="0" smtClean="0"/>
              <a:t>Vragenlijstonderzoek project Partnerschap in Jeugdhulp en Onderwijs</a:t>
            </a:r>
            <a:endParaRPr lang="nl-NL" sz="2400" dirty="0"/>
          </a:p>
        </p:txBody>
      </p:sp>
    </p:spTree>
    <p:extLst>
      <p:ext uri="{BB962C8B-B14F-4D97-AF65-F5344CB8AC3E}">
        <p14:creationId xmlns:p14="http://schemas.microsoft.com/office/powerpoint/2010/main" val="469321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Gemiddelde scores op taak </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27984" y="1028688"/>
            <a:ext cx="3916016" cy="4706417"/>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Gemiddelde scores</a:t>
            </a:r>
            <a:endParaRPr lang="nl-NL" sz="2400" dirty="0">
              <a:solidFill>
                <a:srgbClr val="002060"/>
              </a:solidFill>
              <a:cs typeface="Times New Roman"/>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Ouders zijn duidelijk positiever dan hulpverleners over of ze met de juiste dingen bezig zijn en de goede dingen doen</a:t>
            </a: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a:t>
            </a:r>
            <a:r>
              <a:rPr lang="nl-NL" sz="2400" kern="100" dirty="0" err="1">
                <a:solidFill>
                  <a:srgbClr val="002060"/>
                </a:solidFill>
                <a:ea typeface="Calibri" panose="020F0502020204030204" pitchFamily="34" charset="0"/>
                <a:cs typeface="Times New Roman"/>
              </a:rPr>
              <a:t>vgl</a:t>
            </a:r>
            <a:r>
              <a:rPr lang="nl-NL" sz="2400" kern="100" dirty="0">
                <a:solidFill>
                  <a:srgbClr val="002060"/>
                </a:solidFill>
                <a:ea typeface="Calibri" panose="020F0502020204030204" pitchFamily="34" charset="0"/>
                <a:cs typeface="Times New Roman"/>
              </a:rPr>
              <a:t> evaluatie Passend Onderwijs, 2020]</a:t>
            </a:r>
          </a:p>
          <a:p>
            <a:pPr marL="257175" indent="-257175">
              <a:lnSpc>
                <a:spcPct val="107000"/>
              </a:lnSpc>
              <a:spcAft>
                <a:spcPts val="600"/>
              </a:spcAft>
              <a:buFont typeface="Arial"/>
              <a:buChar char="•"/>
            </a:pPr>
            <a:endParaRPr lang="nl-NL" sz="2400" kern="100" dirty="0">
              <a:solidFill>
                <a:srgbClr val="002060"/>
              </a:solidFill>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a:buChar char="•"/>
            </a:pPr>
            <a:endParaRPr lang="nl-NL" sz="24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1623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Hoge scores op inspraak/ eigen stem jeugdigen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522305" y="1063625"/>
            <a:ext cx="4492486" cy="3779689"/>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Opvallend hoge scores, vooral bij de professionals!</a:t>
            </a:r>
          </a:p>
          <a:p>
            <a:pPr marL="257175" indent="-257175">
              <a:lnSpc>
                <a:spcPct val="107000"/>
              </a:lnSpc>
              <a:spcAft>
                <a:spcPts val="600"/>
              </a:spcAft>
              <a:buFont typeface="Arial" panose="020B0604020202020204" pitchFamily="34" charset="0"/>
              <a:buChar char="•"/>
            </a:pPr>
            <a:r>
              <a:rPr lang="nl-NL" sz="2400" kern="100" dirty="0">
                <a:solidFill>
                  <a:srgbClr val="FF0000"/>
                </a:solidFill>
                <a:ea typeface="Calibri" panose="020F0502020204030204" pitchFamily="34" charset="0"/>
                <a:cs typeface="Times New Roman"/>
              </a:rPr>
              <a:t>Maar</a:t>
            </a:r>
            <a:r>
              <a:rPr lang="nl-NL" sz="2400" kern="100" dirty="0">
                <a:solidFill>
                  <a:srgbClr val="002060"/>
                </a:solidFill>
                <a:ea typeface="Calibri" panose="020F0502020204030204" pitchFamily="34" charset="0"/>
                <a:cs typeface="Times New Roman"/>
              </a:rPr>
              <a:t> jeugdigen vinden dat hun stem minder gehoord wordt dan hoe professionals dit inschatten</a:t>
            </a:r>
            <a:endParaRPr lang="nl-NL" sz="2400" dirty="0">
              <a:solidFill>
                <a:srgbClr val="002060"/>
              </a:solidFill>
              <a:cs typeface="Calibri"/>
            </a:endParaRP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Leraren schatten de aandacht voor eigen stem leerlingen lager in dan de hulpverleners [realistische inschatting?]</a:t>
            </a:r>
          </a:p>
        </p:txBody>
      </p:sp>
      <p:graphicFrame>
        <p:nvGraphicFramePr>
          <p:cNvPr id="2" name="Grafiek 1">
            <a:extLst>
              <a:ext uri="{FF2B5EF4-FFF2-40B4-BE49-F238E27FC236}">
                <a16:creationId xmlns:a16="http://schemas.microsoft.com/office/drawing/2014/main" id="{69A0E1C9-9F18-AFD5-3A01-CAFC63C28C03}"/>
              </a:ext>
            </a:extLst>
          </p:cNvPr>
          <p:cNvGraphicFramePr/>
          <p:nvPr>
            <p:extLst/>
          </p:nvPr>
        </p:nvGraphicFramePr>
        <p:xfrm>
          <a:off x="556591" y="1530350"/>
          <a:ext cx="4114800" cy="2400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0678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a:xfrm>
            <a:off x="212400" y="206375"/>
            <a:ext cx="8836815" cy="857250"/>
          </a:xfrm>
        </p:spPr>
        <p:txBody>
          <a:bodyPr>
            <a:normAutofit fontScale="90000"/>
          </a:bodyPr>
          <a:lstStyle/>
          <a:p>
            <a:r>
              <a:rPr lang="nl-NL" sz="3188" dirty="0"/>
              <a:t/>
            </a:r>
            <a:br>
              <a:rPr lang="nl-NL" sz="3188" dirty="0"/>
            </a:br>
            <a:r>
              <a:rPr lang="nl-NL" sz="3100" dirty="0"/>
              <a:t>L</a:t>
            </a:r>
            <a:r>
              <a:rPr lang="nl-NL" sz="3100" dirty="0" smtClean="0"/>
              <a:t>age </a:t>
            </a:r>
            <a:r>
              <a:rPr lang="nl-NL" sz="3100" dirty="0"/>
              <a:t>scores op opvoedcompetentie ouders versterken</a:t>
            </a:r>
            <a:r>
              <a:rPr lang="nl-NL" sz="2400" dirty="0"/>
              <a:t/>
            </a:r>
            <a:br>
              <a:rPr lang="nl-NL" sz="2400" dirty="0"/>
            </a:br>
            <a:endParaRPr lang="nl-NL" dirty="0"/>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333461" y="1350642"/>
            <a:ext cx="4715754" cy="3384516"/>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Laagste scores van hele vragenlijst</a:t>
            </a:r>
            <a:endParaRPr lang="nl-NL" sz="2400" kern="100" dirty="0">
              <a:solidFill>
                <a:srgbClr val="002060"/>
              </a:solidFill>
              <a:cs typeface="Times New Roman"/>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Leraren scoren lager dan hulpverleners in hoe zij vinden dat ze de vaardigheden van ouders bevorderen. </a:t>
            </a: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In lijn met eerder onderzoek (Leenders et al., 2021);  hangt samen met taakopvatting leraren?</a:t>
            </a:r>
            <a:endParaRPr lang="nl-NL" sz="2400" kern="100" dirty="0">
              <a:solidFill>
                <a:srgbClr val="002060"/>
              </a:solidFill>
              <a:cs typeface="Times New Roman"/>
            </a:endParaRPr>
          </a:p>
        </p:txBody>
      </p:sp>
      <p:graphicFrame>
        <p:nvGraphicFramePr>
          <p:cNvPr id="4" name="Grafiek 3">
            <a:extLst>
              <a:ext uri="{FF2B5EF4-FFF2-40B4-BE49-F238E27FC236}">
                <a16:creationId xmlns:a16="http://schemas.microsoft.com/office/drawing/2014/main" id="{59592EFF-0339-89B9-423A-2B56BF0C6CBA}"/>
              </a:ext>
            </a:extLst>
          </p:cNvPr>
          <p:cNvGraphicFramePr/>
          <p:nvPr>
            <p:extLst/>
          </p:nvPr>
        </p:nvGraphicFramePr>
        <p:xfrm>
          <a:off x="288235" y="1463444"/>
          <a:ext cx="4182166" cy="2400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6509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Interessante verschillen jeugdigen - hulpverleners in de residentiële hulpverlening</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740966" y="1063625"/>
            <a:ext cx="4295020" cy="3757888"/>
          </a:xfrm>
          <a:prstGeom prst="rect">
            <a:avLst/>
          </a:prstGeom>
          <a:noFill/>
        </p:spPr>
        <p:txBody>
          <a:bodyPr wrap="square" lIns="68580" tIns="34290" rIns="68580" bIns="34290" anchor="t">
            <a:spAutoFit/>
          </a:bodyPr>
          <a:lstStyle/>
          <a:p>
            <a:pPr>
              <a:lnSpc>
                <a:spcPct val="107000"/>
              </a:lnSpc>
              <a:spcAft>
                <a:spcPts val="600"/>
              </a:spcAft>
            </a:pPr>
            <a:r>
              <a:rPr lang="nl-NL" sz="2400" dirty="0" smtClean="0">
                <a:solidFill>
                  <a:srgbClr val="002060"/>
                </a:solidFill>
              </a:rPr>
              <a:t>Verschil in perspectief</a:t>
            </a:r>
            <a:r>
              <a:rPr lang="nl-NL" sz="2400" dirty="0">
                <a:solidFill>
                  <a:srgbClr val="002060"/>
                </a:solidFill>
              </a:rPr>
              <a:t> </a:t>
            </a:r>
            <a:r>
              <a:rPr lang="nl-NL" sz="2400" dirty="0" smtClean="0">
                <a:solidFill>
                  <a:srgbClr val="002060"/>
                </a:solidFill>
              </a:rPr>
              <a:t>tussen hulpverleners </a:t>
            </a:r>
            <a:r>
              <a:rPr lang="nl-NL" sz="2400" dirty="0">
                <a:solidFill>
                  <a:srgbClr val="002060"/>
                </a:solidFill>
              </a:rPr>
              <a:t>en jeugdigen (residentieel)</a:t>
            </a:r>
            <a:endParaRPr lang="nl-NL" sz="2400" dirty="0">
              <a:solidFill>
                <a:srgbClr val="002060"/>
              </a:solidFill>
              <a:cs typeface="Calibri"/>
            </a:endParaRPr>
          </a:p>
          <a:p>
            <a:pPr marL="257175" indent="-257175">
              <a:lnSpc>
                <a:spcPct val="107000"/>
              </a:lnSpc>
              <a:spcAft>
                <a:spcPts val="600"/>
              </a:spcAft>
              <a:buFont typeface="Arial"/>
              <a:buChar char="•"/>
            </a:pPr>
            <a:r>
              <a:rPr lang="nl-NL" sz="2000" dirty="0">
                <a:solidFill>
                  <a:srgbClr val="002060"/>
                </a:solidFill>
              </a:rPr>
              <a:t>Jeugdigen zijn positiever over of ze met de juiste zaken bezig zijn, </a:t>
            </a:r>
            <a:r>
              <a:rPr lang="nl-NL" sz="2000" dirty="0" smtClean="0">
                <a:solidFill>
                  <a:srgbClr val="002060"/>
                </a:solidFill>
              </a:rPr>
              <a:t>dan </a:t>
            </a:r>
            <a:r>
              <a:rPr lang="nl-NL" sz="2000" dirty="0">
                <a:solidFill>
                  <a:srgbClr val="002060"/>
                </a:solidFill>
              </a:rPr>
              <a:t>hulpverleners </a:t>
            </a:r>
            <a:endParaRPr lang="nl-NL" sz="2000" dirty="0">
              <a:solidFill>
                <a:srgbClr val="002060"/>
              </a:solidFill>
              <a:cs typeface="Calibri"/>
            </a:endParaRPr>
          </a:p>
          <a:p>
            <a:pPr marL="257175" indent="-257175">
              <a:lnSpc>
                <a:spcPct val="107000"/>
              </a:lnSpc>
              <a:spcAft>
                <a:spcPts val="600"/>
              </a:spcAft>
              <a:buFont typeface="Arial"/>
              <a:buChar char="•"/>
            </a:pPr>
            <a:r>
              <a:rPr lang="nl-NL" sz="2000" dirty="0">
                <a:solidFill>
                  <a:srgbClr val="002060"/>
                </a:solidFill>
              </a:rPr>
              <a:t>Jeugdigen beoordelen hun inspraak / eigen stem negatiever dan dat hulpverleners dat doen </a:t>
            </a:r>
            <a:endParaRPr lang="nl-NL" sz="2000" dirty="0">
              <a:solidFill>
                <a:srgbClr val="002060"/>
              </a:solidFill>
              <a:cs typeface="Calibri"/>
            </a:endParaRPr>
          </a:p>
          <a:p>
            <a:pPr>
              <a:lnSpc>
                <a:spcPct val="107000"/>
              </a:lnSpc>
              <a:spcAft>
                <a:spcPts val="600"/>
              </a:spcAft>
            </a:pPr>
            <a:endParaRPr lang="nl-NL" kern="100" dirty="0">
              <a:ea typeface="Calibri" panose="020F0502020204030204" pitchFamily="34" charset="0"/>
              <a:cs typeface="Times New Roman" panose="02020603050405020304" pitchFamily="18" charset="0"/>
            </a:endParaRPr>
          </a:p>
        </p:txBody>
      </p:sp>
      <p:graphicFrame>
        <p:nvGraphicFramePr>
          <p:cNvPr id="2" name="Grafiek 1">
            <a:extLst>
              <a:ext uri="{FF2B5EF4-FFF2-40B4-BE49-F238E27FC236}">
                <a16:creationId xmlns:a16="http://schemas.microsoft.com/office/drawing/2014/main" id="{7DAE520D-E48F-3324-67C1-B10271041D6A}"/>
              </a:ext>
            </a:extLst>
          </p:cNvPr>
          <p:cNvGraphicFramePr/>
          <p:nvPr>
            <p:extLst/>
          </p:nvPr>
        </p:nvGraphicFramePr>
        <p:xfrm>
          <a:off x="583487" y="1872466"/>
          <a:ext cx="2191465" cy="23425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7CEA092F-351F-5E5A-B4A6-DEA662864E80}"/>
              </a:ext>
            </a:extLst>
          </p:cNvPr>
          <p:cNvSpPr txBox="1"/>
          <p:nvPr/>
        </p:nvSpPr>
        <p:spPr>
          <a:xfrm flipH="1">
            <a:off x="4991100" y="3936313"/>
            <a:ext cx="39455" cy="415050"/>
          </a:xfrm>
          <a:prstGeom prst="rect">
            <a:avLst/>
          </a:prstGeom>
          <a:noFill/>
        </p:spPr>
        <p:txBody>
          <a:bodyPr wrap="square" lIns="68580" tIns="34290" rIns="68580" bIns="34290" anchor="t">
            <a:spAutoFit/>
          </a:bodyPr>
          <a:lstStyle/>
          <a:p>
            <a:pPr>
              <a:lnSpc>
                <a:spcPct val="107000"/>
              </a:lnSpc>
              <a:spcAft>
                <a:spcPts val="600"/>
              </a:spcAft>
            </a:pPr>
            <a:endParaRPr lang="nl-NL" sz="2100" b="1" kern="100" dirty="0">
              <a:ea typeface="Calibri" panose="020F0502020204030204" pitchFamily="34" charset="0"/>
              <a:cs typeface="Times New Roman" panose="02020603050405020304" pitchFamily="18" charset="0"/>
            </a:endParaRPr>
          </a:p>
        </p:txBody>
      </p:sp>
      <p:pic>
        <p:nvPicPr>
          <p:cNvPr id="4" name="Afbeelding 3"/>
          <p:cNvPicPr>
            <a:picLocks noChangeAspect="1"/>
          </p:cNvPicPr>
          <p:nvPr/>
        </p:nvPicPr>
        <p:blipFill>
          <a:blip r:embed="rId4"/>
          <a:stretch>
            <a:fillRect/>
          </a:stretch>
        </p:blipFill>
        <p:spPr>
          <a:xfrm>
            <a:off x="2801565" y="1872361"/>
            <a:ext cx="2157428" cy="2046087"/>
          </a:xfrm>
          <a:prstGeom prst="rect">
            <a:avLst/>
          </a:prstGeom>
        </p:spPr>
      </p:pic>
    </p:spTree>
    <p:extLst>
      <p:ext uri="{BB962C8B-B14F-4D97-AF65-F5344CB8AC3E}">
        <p14:creationId xmlns:p14="http://schemas.microsoft.com/office/powerpoint/2010/main" val="3363964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Jeugdigen in ambulant/dagopvang het meest positief over band, taak en doel</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701209" y="1049535"/>
            <a:ext cx="4440618" cy="3501728"/>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Duidelijke tendens: jeugdigen in ambulante hulp/dagopvang laten steeds de hoogste scores zien</a:t>
            </a: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'band' is dat verschil significant. Zij vinden dat ze een betere klik hebben met de hulpverlener dan de jeugdigen in de andere </a:t>
            </a:r>
            <a:r>
              <a:rPr lang="nl-NL" sz="2000" kern="100" dirty="0" smtClean="0">
                <a:solidFill>
                  <a:srgbClr val="002060"/>
                </a:solidFill>
                <a:ea typeface="Calibri" panose="020F0502020204030204" pitchFamily="34" charset="0"/>
                <a:cs typeface="Times New Roman"/>
              </a:rPr>
              <a:t>domeinen</a:t>
            </a:r>
            <a:endParaRPr lang="nl-NL" sz="2000" kern="100" dirty="0">
              <a:solidFill>
                <a:srgbClr val="002060"/>
              </a:solidFill>
              <a:ea typeface="Calibri" panose="020F0502020204030204" pitchFamily="34" charset="0"/>
              <a:cs typeface="Times New Roman"/>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Speciaal onderwijs scoort het laagst [hangt samen met 'afstand' tot hulpverlener in school?]</a:t>
            </a:r>
            <a:endParaRPr lang="nl-NL" sz="2000" dirty="0">
              <a:solidFill>
                <a:srgbClr val="002060"/>
              </a:solidFill>
              <a:cs typeface="Calibri"/>
            </a:endParaRPr>
          </a:p>
        </p:txBody>
      </p:sp>
      <p:graphicFrame>
        <p:nvGraphicFramePr>
          <p:cNvPr id="4" name="Grafiek 3">
            <a:extLst>
              <a:ext uri="{FF2B5EF4-FFF2-40B4-BE49-F238E27FC236}">
                <a16:creationId xmlns:a16="http://schemas.microsoft.com/office/drawing/2014/main" id="{4988030F-C39E-9FAE-6D81-067AECD48BC2}"/>
              </a:ext>
            </a:extLst>
          </p:cNvPr>
          <p:cNvGraphicFramePr/>
          <p:nvPr>
            <p:extLst/>
          </p:nvPr>
        </p:nvGraphicFramePr>
        <p:xfrm>
          <a:off x="69575" y="1227254"/>
          <a:ext cx="4810538" cy="26889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4904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Jeugdigen in ambulant/dagopvang het meest positief over inspraak/ eigen stem </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5064198" y="1308172"/>
            <a:ext cx="3945840" cy="3290068"/>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De jeugdigen in een residentiële setting zijn significant minder positief over het hebben van inspraak dan de jeugdigen in een ambulante setting</a:t>
            </a:r>
          </a:p>
          <a:p>
            <a:pPr marL="257175" indent="-257175">
              <a:lnSpc>
                <a:spcPct val="107000"/>
              </a:lnSpc>
              <a:spcAft>
                <a:spcPts val="600"/>
              </a:spcAft>
              <a:buFont typeface="Arial"/>
              <a:buChar char="•"/>
            </a:pPr>
            <a:r>
              <a:rPr lang="nl-NL" sz="2400" kern="100" dirty="0">
                <a:solidFill>
                  <a:srgbClr val="002060"/>
                </a:solidFill>
                <a:cs typeface="Times New Roman"/>
              </a:rPr>
              <a:t>Speciaal onderwijs zit ertussenin</a:t>
            </a:r>
          </a:p>
        </p:txBody>
      </p:sp>
      <p:graphicFrame>
        <p:nvGraphicFramePr>
          <p:cNvPr id="2" name="Grafiek 1">
            <a:extLst>
              <a:ext uri="{FF2B5EF4-FFF2-40B4-BE49-F238E27FC236}">
                <a16:creationId xmlns:a16="http://schemas.microsoft.com/office/drawing/2014/main" id="{6AB5D18A-65BE-7CDA-96F6-7CF01BC38DD3}"/>
              </a:ext>
            </a:extLst>
          </p:cNvPr>
          <p:cNvGraphicFramePr/>
          <p:nvPr>
            <p:extLst/>
          </p:nvPr>
        </p:nvGraphicFramePr>
        <p:xfrm>
          <a:off x="665356" y="1374469"/>
          <a:ext cx="4344329" cy="2531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0259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Professionals over de alliantie met ouders: een consistent beeld</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934416" y="1026496"/>
            <a:ext cx="4120132" cy="4157357"/>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Steeds het beeld dat ambulant/dagopvang het hoogste scoort en residentieel het laagste</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Op alle schalen zien we significante verschillen tussen domeinen</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Bij doel, het samen beslissen met ouders, zijn scores relatief laag</a:t>
            </a:r>
          </a:p>
        </p:txBody>
      </p:sp>
      <p:graphicFrame>
        <p:nvGraphicFramePr>
          <p:cNvPr id="4" name="Grafiek 3">
            <a:extLst>
              <a:ext uri="{FF2B5EF4-FFF2-40B4-BE49-F238E27FC236}">
                <a16:creationId xmlns:a16="http://schemas.microsoft.com/office/drawing/2014/main" id="{09C25B5E-C24B-D423-231D-49D285EFAAC9}"/>
              </a:ext>
            </a:extLst>
          </p:cNvPr>
          <p:cNvGraphicFramePr/>
          <p:nvPr>
            <p:extLst/>
          </p:nvPr>
        </p:nvGraphicFramePr>
        <p:xfrm>
          <a:off x="407020" y="1154152"/>
          <a:ext cx="4527395" cy="2885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3805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Partnerschapscompetenties van professionals</a:t>
            </a:r>
            <a:br>
              <a:rPr lang="nl-NL" sz="2800" dirty="0"/>
            </a:br>
            <a:endParaRPr lang="nl-NL" sz="2800" dirty="0"/>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840356" y="844826"/>
            <a:ext cx="4094843" cy="5119094"/>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dirty="0">
                <a:solidFill>
                  <a:srgbClr val="002060"/>
                </a:solidFill>
              </a:rPr>
              <a:t>Professionals hechten zeer sterk waarde aan </a:t>
            </a:r>
            <a:r>
              <a:rPr lang="nl-NL" sz="2400" dirty="0" smtClean="0">
                <a:solidFill>
                  <a:srgbClr val="002060"/>
                </a:solidFill>
              </a:rPr>
              <a:t>partnerschapscompetenties</a:t>
            </a:r>
            <a:r>
              <a:rPr lang="nl-NL" sz="2400" dirty="0">
                <a:solidFill>
                  <a:srgbClr val="002060"/>
                </a:solidFill>
              </a:rPr>
              <a:t>, maar het lukt minder in de praktijk</a:t>
            </a:r>
            <a:endParaRPr lang="nl-NL" sz="2400" dirty="0">
              <a:solidFill>
                <a:srgbClr val="002060"/>
              </a:solidFill>
              <a:cs typeface="Calibri"/>
            </a:endParaRPr>
          </a:p>
          <a:p>
            <a:pPr marL="257175" indent="-257175">
              <a:lnSpc>
                <a:spcPct val="107000"/>
              </a:lnSpc>
              <a:spcAft>
                <a:spcPts val="600"/>
              </a:spcAft>
              <a:buFont typeface="Arial"/>
              <a:buChar char="•"/>
            </a:pPr>
            <a:r>
              <a:rPr lang="nl-NL" sz="2400" dirty="0">
                <a:solidFill>
                  <a:srgbClr val="002060"/>
                </a:solidFill>
              </a:rPr>
              <a:t>Tendens: </a:t>
            </a:r>
            <a:r>
              <a:rPr lang="nl-NL" sz="2400" dirty="0" smtClean="0">
                <a:solidFill>
                  <a:srgbClr val="002060"/>
                </a:solidFill>
              </a:rPr>
              <a:t>ambulant/dagopvang </a:t>
            </a:r>
            <a:r>
              <a:rPr lang="nl-NL" sz="2400" dirty="0">
                <a:solidFill>
                  <a:srgbClr val="002060"/>
                </a:solidFill>
              </a:rPr>
              <a:t>hoogste scores, leraren speciaal onderwijs het laagste. Verschil is significant.</a:t>
            </a:r>
            <a:endParaRPr lang="nl-NL" sz="2400" dirty="0">
              <a:solidFill>
                <a:srgbClr val="002060"/>
              </a:solidFill>
              <a:cs typeface="Calibri"/>
            </a:endParaRPr>
          </a:p>
          <a:p>
            <a:pPr>
              <a:lnSpc>
                <a:spcPct val="107000"/>
              </a:lnSpc>
              <a:spcAft>
                <a:spcPts val="600"/>
              </a:spcAft>
            </a:pPr>
            <a:endParaRPr lang="nl-NL" dirty="0"/>
          </a:p>
          <a:p>
            <a:pPr>
              <a:lnSpc>
                <a:spcPct val="107000"/>
              </a:lnSpc>
              <a:spcAft>
                <a:spcPts val="600"/>
              </a:spcAft>
            </a:pPr>
            <a:endParaRPr lang="nl-NL" dirty="0"/>
          </a:p>
          <a:p>
            <a:pPr marL="214313" indent="-214313">
              <a:lnSpc>
                <a:spcPct val="107000"/>
              </a:lnSpc>
              <a:spcAft>
                <a:spcPts val="600"/>
              </a:spcAft>
              <a:buFontTx/>
              <a:buChar char="-"/>
            </a:pPr>
            <a:endParaRPr lang="nl-NL" sz="1200" kern="100" dirty="0">
              <a:ea typeface="Calibri" panose="020F0502020204030204" pitchFamily="34" charset="0"/>
              <a:cs typeface="Times New Roman" panose="02020603050405020304" pitchFamily="18" charset="0"/>
            </a:endParaRPr>
          </a:p>
        </p:txBody>
      </p:sp>
      <p:graphicFrame>
        <p:nvGraphicFramePr>
          <p:cNvPr id="2" name="Grafiek 1">
            <a:extLst>
              <a:ext uri="{FF2B5EF4-FFF2-40B4-BE49-F238E27FC236}">
                <a16:creationId xmlns:a16="http://schemas.microsoft.com/office/drawing/2014/main" id="{0BB87104-0188-B665-F543-566FFF03FF37}"/>
              </a:ext>
            </a:extLst>
          </p:cNvPr>
          <p:cNvGraphicFramePr/>
          <p:nvPr>
            <p:extLst/>
          </p:nvPr>
        </p:nvGraphicFramePr>
        <p:xfrm>
          <a:off x="463029" y="1408542"/>
          <a:ext cx="4447320" cy="2547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4943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Mannelijke professionals scoren lager dan vrouwen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802289" y="1252482"/>
            <a:ext cx="4268376" cy="4614468"/>
          </a:xfrm>
          <a:prstGeom prst="rect">
            <a:avLst/>
          </a:prstGeom>
          <a:noFill/>
        </p:spPr>
        <p:txBody>
          <a:bodyPr wrap="square" lIns="68580" tIns="34290" rIns="68580" bIns="34290" anchor="t">
            <a:spAutoFit/>
          </a:bodyPr>
          <a:lstStyle/>
          <a:p>
            <a:pPr>
              <a:lnSpc>
                <a:spcPct val="107000"/>
              </a:lnSpc>
              <a:spcAft>
                <a:spcPts val="600"/>
              </a:spcAft>
            </a:pPr>
            <a:r>
              <a:rPr lang="nl-NL" sz="2000" kern="100" dirty="0">
                <a:solidFill>
                  <a:srgbClr val="002060"/>
                </a:solidFill>
                <a:ea typeface="Calibri" panose="020F0502020204030204" pitchFamily="34" charset="0"/>
                <a:cs typeface="Times New Roman"/>
              </a:rPr>
              <a:t>Over de gehele linie scoren mannen significant lager dan vrouwen</a:t>
            </a:r>
            <a:endParaRPr lang="nl-NL" sz="2000" dirty="0">
              <a:solidFill>
                <a:srgbClr val="002060"/>
              </a:solidFill>
              <a:cs typeface="Times New Roman"/>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hoe professionals de alliantie met jeugdigen als met ouders beoordelen </a:t>
            </a:r>
            <a:endParaRPr lang="nl-NL" sz="2000" kern="100" dirty="0">
              <a:solidFill>
                <a:srgbClr val="002060"/>
              </a:solidFill>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inspraak (jeugdigen) en opvoedcompetentie (ouders)</a:t>
            </a: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partnerschapscompetenties, zowel op hoe belangrijk ze het vinden als hoe het hen lukt</a:t>
            </a:r>
          </a:p>
          <a:p>
            <a:pPr marL="257175" indent="-257175">
              <a:lnSpc>
                <a:spcPct val="107000"/>
              </a:lnSpc>
              <a:spcAft>
                <a:spcPts val="600"/>
              </a:spcAft>
              <a:buFont typeface="Arial" panose="020B0604020202020204" pitchFamily="34" charset="0"/>
              <a:buChar char="•"/>
            </a:pPr>
            <a:endParaRPr lang="nl-NL" kern="100" dirty="0">
              <a:ea typeface="Calibri" panose="020F0502020204030204" pitchFamily="34" charset="0"/>
              <a:cs typeface="Times New Roman"/>
            </a:endParaRPr>
          </a:p>
          <a:p>
            <a:pPr marL="257175" indent="-257175">
              <a:lnSpc>
                <a:spcPct val="107000"/>
              </a:lnSpc>
              <a:spcAft>
                <a:spcPts val="600"/>
              </a:spcAft>
              <a:buFont typeface="Arial" panose="020B0604020202020204" pitchFamily="34" charset="0"/>
              <a:buChar char="•"/>
            </a:pPr>
            <a:endParaRPr lang="nl-NL" kern="100" dirty="0">
              <a:ea typeface="Calibri" panose="020F0502020204030204" pitchFamily="34" charset="0"/>
              <a:cs typeface="Times New Roman" panose="02020603050405020304" pitchFamily="18" charset="0"/>
            </a:endParaRP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graphicFrame>
        <p:nvGraphicFramePr>
          <p:cNvPr id="4" name="Grafiek 3">
            <a:extLst>
              <a:ext uri="{FF2B5EF4-FFF2-40B4-BE49-F238E27FC236}">
                <a16:creationId xmlns:a16="http://schemas.microsoft.com/office/drawing/2014/main" id="{A602CCC3-60D6-2C6C-7465-C1122536DF70}"/>
              </a:ext>
            </a:extLst>
          </p:cNvPr>
          <p:cNvGraphicFramePr/>
          <p:nvPr>
            <p:extLst/>
          </p:nvPr>
        </p:nvGraphicFramePr>
        <p:xfrm>
          <a:off x="457200" y="1254511"/>
          <a:ext cx="2082800" cy="1387088"/>
        </p:xfrm>
        <a:graphic>
          <a:graphicData uri="http://schemas.openxmlformats.org/drawingml/2006/chart">
            <c:chart xmlns:c="http://schemas.openxmlformats.org/drawingml/2006/chart" xmlns:r="http://schemas.openxmlformats.org/officeDocument/2006/relationships" r:id="rId3"/>
          </a:graphicData>
        </a:graphic>
      </p:graphicFrame>
      <p:pic>
        <p:nvPicPr>
          <p:cNvPr id="2" name="Afbeelding 1"/>
          <p:cNvPicPr>
            <a:picLocks noChangeAspect="1"/>
          </p:cNvPicPr>
          <p:nvPr/>
        </p:nvPicPr>
        <p:blipFill>
          <a:blip r:embed="rId4"/>
          <a:stretch>
            <a:fillRect/>
          </a:stretch>
        </p:blipFill>
        <p:spPr>
          <a:xfrm>
            <a:off x="2971800" y="1254511"/>
            <a:ext cx="1689100" cy="1387088"/>
          </a:xfrm>
          <a:prstGeom prst="rect">
            <a:avLst/>
          </a:prstGeom>
        </p:spPr>
      </p:pic>
      <p:pic>
        <p:nvPicPr>
          <p:cNvPr id="6" name="Afbeelding 5"/>
          <p:cNvPicPr>
            <a:picLocks noChangeAspect="1"/>
          </p:cNvPicPr>
          <p:nvPr/>
        </p:nvPicPr>
        <p:blipFill>
          <a:blip r:embed="rId5"/>
          <a:stretch>
            <a:fillRect/>
          </a:stretch>
        </p:blipFill>
        <p:spPr>
          <a:xfrm>
            <a:off x="388731" y="2641599"/>
            <a:ext cx="2151269" cy="1472569"/>
          </a:xfrm>
          <a:prstGeom prst="rect">
            <a:avLst/>
          </a:prstGeom>
        </p:spPr>
      </p:pic>
      <p:pic>
        <p:nvPicPr>
          <p:cNvPr id="8" name="Afbeelding 7"/>
          <p:cNvPicPr>
            <a:picLocks noChangeAspect="1"/>
          </p:cNvPicPr>
          <p:nvPr/>
        </p:nvPicPr>
        <p:blipFill>
          <a:blip r:embed="rId6"/>
          <a:stretch>
            <a:fillRect/>
          </a:stretch>
        </p:blipFill>
        <p:spPr>
          <a:xfrm>
            <a:off x="2971800" y="2641599"/>
            <a:ext cx="1689100" cy="1331590"/>
          </a:xfrm>
          <a:prstGeom prst="rect">
            <a:avLst/>
          </a:prstGeom>
        </p:spPr>
      </p:pic>
    </p:spTree>
    <p:extLst>
      <p:ext uri="{BB962C8B-B14F-4D97-AF65-F5344CB8AC3E}">
        <p14:creationId xmlns:p14="http://schemas.microsoft.com/office/powerpoint/2010/main" val="2748104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512C45-E03A-5C13-AF3E-85231F61DFAF}"/>
              </a:ext>
            </a:extLst>
          </p:cNvPr>
          <p:cNvSpPr>
            <a:spLocks noGrp="1"/>
          </p:cNvSpPr>
          <p:nvPr>
            <p:ph idx="1"/>
          </p:nvPr>
        </p:nvSpPr>
        <p:spPr>
          <a:xfrm>
            <a:off x="212401" y="1200151"/>
            <a:ext cx="8722799" cy="3496214"/>
          </a:xfrm>
        </p:spPr>
        <p:txBody>
          <a:bodyPr vert="horz" lIns="68580" tIns="34290" rIns="68580" bIns="34290" rtlCol="0" anchor="t">
            <a:normAutofit/>
          </a:bodyPr>
          <a:lstStyle/>
          <a:p>
            <a:pPr marL="342424" indent="-342424"/>
            <a:r>
              <a:rPr lang="nl-NL" dirty="0">
                <a:solidFill>
                  <a:srgbClr val="002060"/>
                </a:solidFill>
              </a:rPr>
              <a:t>Jeugdigen: </a:t>
            </a:r>
            <a:r>
              <a:rPr lang="nl-NL" u="sng" dirty="0">
                <a:solidFill>
                  <a:srgbClr val="002060"/>
                </a:solidFill>
              </a:rPr>
              <a:t>Geen</a:t>
            </a:r>
            <a:r>
              <a:rPr lang="nl-NL" dirty="0">
                <a:solidFill>
                  <a:srgbClr val="002060"/>
                </a:solidFill>
              </a:rPr>
              <a:t> verschillen tussen jongens en meisjes</a:t>
            </a:r>
          </a:p>
          <a:p>
            <a:pPr marL="342424" indent="-342424"/>
            <a:r>
              <a:rPr lang="nl-NL" dirty="0">
                <a:solidFill>
                  <a:srgbClr val="002060"/>
                </a:solidFill>
              </a:rPr>
              <a:t>Ouders: </a:t>
            </a:r>
            <a:r>
              <a:rPr lang="nl-NL" u="sng" dirty="0">
                <a:solidFill>
                  <a:srgbClr val="002060"/>
                </a:solidFill>
              </a:rPr>
              <a:t>Geen</a:t>
            </a:r>
            <a:r>
              <a:rPr lang="nl-NL" dirty="0">
                <a:solidFill>
                  <a:srgbClr val="002060"/>
                </a:solidFill>
              </a:rPr>
              <a:t> verschillen tussen vaders en moeders </a:t>
            </a:r>
          </a:p>
          <a:p>
            <a:pPr marL="342424" indent="-342424"/>
            <a:r>
              <a:rPr lang="nl-NL" dirty="0">
                <a:solidFill>
                  <a:srgbClr val="002060"/>
                </a:solidFill>
              </a:rPr>
              <a:t>Jeugdigen: Hoe ouder, hoe hoger de score op 'Band'</a:t>
            </a:r>
          </a:p>
        </p:txBody>
      </p:sp>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Geslacht en leeftijd: ouders en jeugdigen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177" y="2573383"/>
            <a:ext cx="4235448" cy="2570116"/>
          </a:xfrm>
          <a:prstGeom prst="rect">
            <a:avLst/>
          </a:prstGeom>
        </p:spPr>
      </p:pic>
    </p:spTree>
    <p:extLst>
      <p:ext uri="{BB962C8B-B14F-4D97-AF65-F5344CB8AC3E}">
        <p14:creationId xmlns:p14="http://schemas.microsoft.com/office/powerpoint/2010/main" val="2909476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525" y="266715"/>
            <a:ext cx="8537023" cy="865226"/>
          </a:xfrm>
        </p:spPr>
        <p:txBody>
          <a:bodyPr>
            <a:noAutofit/>
          </a:bodyPr>
          <a:lstStyle/>
          <a:p>
            <a:r>
              <a:rPr lang="nl-NL" sz="2800" dirty="0" smtClean="0"/>
              <a:t>Bevindingen vragenlijstonderzoek</a:t>
            </a:r>
            <a:endParaRPr lang="nl-NL" sz="2800" dirty="0">
              <a:highlight>
                <a:srgbClr val="FFFF00"/>
              </a:highlight>
            </a:endParaRPr>
          </a:p>
        </p:txBody>
      </p:sp>
      <p:sp>
        <p:nvSpPr>
          <p:cNvPr id="3" name="Subtitle 2"/>
          <p:cNvSpPr>
            <a:spLocks noGrp="1"/>
          </p:cNvSpPr>
          <p:nvPr>
            <p:ph type="subTitle" idx="1"/>
          </p:nvPr>
        </p:nvSpPr>
        <p:spPr>
          <a:xfrm flipH="1" flipV="1">
            <a:off x="9849555" y="5143496"/>
            <a:ext cx="231421" cy="337257"/>
          </a:xfrm>
        </p:spPr>
        <p:txBody>
          <a:bodyPr>
            <a:normAutofit fontScale="70000" lnSpcReduction="20000"/>
          </a:bodyPr>
          <a:lstStyle/>
          <a:p>
            <a:endParaRPr lang="nl-NL" sz="2700" dirty="0">
              <a:solidFill>
                <a:schemeClr val="tx1"/>
              </a:solidFill>
            </a:endParaRPr>
          </a:p>
        </p:txBody>
      </p:sp>
      <p:sp>
        <p:nvSpPr>
          <p:cNvPr id="7" name="Slide Number Placeholder 6"/>
          <p:cNvSpPr>
            <a:spLocks noGrp="1"/>
          </p:cNvSpPr>
          <p:nvPr>
            <p:ph type="sldNum" sz="quarter" idx="12"/>
          </p:nvPr>
        </p:nvSpPr>
        <p:spPr/>
        <p:txBody>
          <a:bodyPr/>
          <a:lstStyle/>
          <a:p>
            <a:fld id="{A5E0C3D3-5FDC-4315-A62C-1C937B8B373D}" type="slidenum">
              <a:rPr lang="en-US" smtClean="0"/>
              <a:pPr/>
              <a:t>2</a:t>
            </a:fld>
            <a:endParaRPr lang="en-US" dirty="0"/>
          </a:p>
        </p:txBody>
      </p:sp>
      <p:sp>
        <p:nvSpPr>
          <p:cNvPr id="8" name="Date Placeholder 7"/>
          <p:cNvSpPr>
            <a:spLocks noGrp="1"/>
          </p:cNvSpPr>
          <p:nvPr>
            <p:ph type="dt" sz="half" idx="10"/>
          </p:nvPr>
        </p:nvSpPr>
        <p:spPr/>
        <p:txBody>
          <a:bodyPr/>
          <a:lstStyle/>
          <a:p>
            <a:endParaRPr lang="nl-NL" dirty="0"/>
          </a:p>
        </p:txBody>
      </p:sp>
      <p:sp>
        <p:nvSpPr>
          <p:cNvPr id="4" name="AutoShape 2" descr="https://euc-powerpoint.officeapps.live.com/pods/GetClipboardImage.ashx?Id=3a97fe4e-4e7e-439d-9fd1-362bc4dffae3&amp;DC=GEU2&amp;pkey=36c23dcd-dba6-4304-a7ad-807d73f5276c&amp;wdwaccluster=GEU2"/>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https://euc-powerpoint.officeapps.live.com/pods/GetClipboardImage.ashx?Id=533d3059-5b8e-4419-97f2-b444821e92c4&amp;DC=GEU2&amp;pkey=d6d5c0d8-ffd6-4947-9027-898251ae0e75&amp;wdwaccluster=GEU2"/>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6" descr="https://euc-powerpoint.officeapps.live.com/pods/GetClipboardImage.ashx?Id=533d3059-5b8e-4419-97f2-b444821e92c4&amp;DC=GEU2&amp;pkey=d6d5c0d8-ffd6-4947-9027-898251ae0e75&amp;wdwaccluster=GEU2"/>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8" descr="https://euc-powerpoint.officeapps.live.com/pods/GetClipboardImage.ashx?Id=533d3059-5b8e-4419-97f2-b444821e92c4&amp;DC=GEU2&amp;pkey=d6d5c0d8-ffd6-4947-9027-898251ae0e75&amp;wdwaccluster=GEU2"/>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10" descr="https://euc-powerpoint.officeapps.live.com/pods/GetClipboardImage.ashx?Id=533d3059-5b8e-4419-97f2-b444821e92c4&amp;DC=GEU2&amp;pkey=d6d5c0d8-ffd6-4947-9027-898251ae0e75&amp;wdwaccluster=GEU2"/>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12" descr="https://euc-powerpoint.officeapps.live.com/pods/GetClipboardImage.ashx?Id=32c2c86b-5960-488d-a62b-0c222473920d&amp;DC=GEU2&amp;pkey=f46cab16-4532-490d-8811-0c03b9799309&amp;wdwaccluster=GEU2"/>
          <p:cNvSpPr>
            <a:spLocks noChangeAspect="1" noChangeArrowheads="1"/>
          </p:cNvSpPr>
          <p:nvPr/>
        </p:nvSpPr>
        <p:spPr bwMode="auto">
          <a:xfrm>
            <a:off x="97472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p:cNvPicPr>
            <a:picLocks noChangeAspect="1"/>
          </p:cNvPicPr>
          <p:nvPr/>
        </p:nvPicPr>
        <p:blipFill>
          <a:blip r:embed="rId3"/>
          <a:stretch>
            <a:fillRect/>
          </a:stretch>
        </p:blipFill>
        <p:spPr>
          <a:xfrm>
            <a:off x="7941733" y="4047066"/>
            <a:ext cx="991664" cy="1096433"/>
          </a:xfrm>
          <a:prstGeom prst="rect">
            <a:avLst/>
          </a:prstGeom>
        </p:spPr>
      </p:pic>
      <p:sp>
        <p:nvSpPr>
          <p:cNvPr id="13" name="AutoShape 2" descr="https://euc-powerpoint.officeapps.live.com/pods/GetClipboardImage.ashx?Id=7959c45e-4454-45ed-8479-be85a0e75333&amp;DC=GEU2&amp;pkey=b41a74e0-0fe5-4f0b-bfeb-a3571d0d10e9&amp;wdwaccluster=GEU2"/>
          <p:cNvSpPr>
            <a:spLocks noChangeAspect="1" noChangeArrowheads="1"/>
          </p:cNvSpPr>
          <p:nvPr/>
        </p:nvSpPr>
        <p:spPr bwMode="auto">
          <a:xfrm>
            <a:off x="112712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4" descr="https://euc-powerpoint.officeapps.live.com/pods/GetClipboardImage.ashx?Id=88bc9055-cd12-4740-a27a-16814f675c7a&amp;DC=GEU2&amp;pkey=af7e4728-d023-4e5d-8f12-210548020392&amp;wdwaccluster=GEU2"/>
          <p:cNvSpPr>
            <a:spLocks noChangeAspect="1" noChangeArrowheads="1"/>
          </p:cNvSpPr>
          <p:nvPr/>
        </p:nvSpPr>
        <p:spPr bwMode="auto">
          <a:xfrm>
            <a:off x="127952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525" y="1273160"/>
            <a:ext cx="6522692" cy="3795798"/>
          </a:xfrm>
          <a:prstGeom prst="rect">
            <a:avLst/>
          </a:prstGeom>
        </p:spPr>
      </p:pic>
    </p:spTree>
    <p:extLst>
      <p:ext uri="{BB962C8B-B14F-4D97-AF65-F5344CB8AC3E}">
        <p14:creationId xmlns:p14="http://schemas.microsoft.com/office/powerpoint/2010/main" val="224715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512C45-E03A-5C13-AF3E-85231F61DFAF}"/>
              </a:ext>
            </a:extLst>
          </p:cNvPr>
          <p:cNvSpPr>
            <a:spLocks noGrp="1"/>
          </p:cNvSpPr>
          <p:nvPr>
            <p:ph idx="1"/>
          </p:nvPr>
        </p:nvSpPr>
        <p:spPr>
          <a:xfrm>
            <a:off x="212401" y="924033"/>
            <a:ext cx="8722799" cy="4056110"/>
          </a:xfrm>
        </p:spPr>
        <p:txBody>
          <a:bodyPr vert="horz" lIns="68580" tIns="34290" rIns="68580" bIns="34290" rtlCol="0" anchor="t">
            <a:noAutofit/>
          </a:bodyPr>
          <a:lstStyle/>
          <a:p>
            <a:pPr marL="342424" indent="-342424">
              <a:lnSpc>
                <a:spcPct val="107000"/>
              </a:lnSpc>
              <a:spcAft>
                <a:spcPts val="600"/>
              </a:spcAft>
            </a:pPr>
            <a:r>
              <a:rPr lang="nl-NL" sz="1050" b="1" kern="100" dirty="0">
                <a:solidFill>
                  <a:srgbClr val="002060"/>
                </a:solidFill>
                <a:ea typeface="Calibri" panose="020F0502020204030204" pitchFamily="34" charset="0"/>
              </a:rPr>
              <a:t>Alliantie, inspraak en opvoedcompetenties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Samenwerking (alliantie) en inspraak worden redelijk tot goed beoordeeld; geldt met name voor band en inspraak, en met name bij Ambulant/Dagopvang en vrouwelijke professionals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 positiever over band met, en eigen stem, jeugdigen dan andersom</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Ouders meer op één lijn met hulpverleners wat betreft doelen dan jeugdigen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Relatief lage scores wat betreft bevorderen opvoedcompetenties; in mindere mate bij Ambulant/ dagopvang en vrouwelijke professionals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Hulpverleners positiever over overeenstemming doelen met ouders en bevorderen van hun opvoedcompetenties dan leerkrachten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Hulpverleners positiever over inspraak jeugdigen dan leerkrachten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Mogelijk speelt leeftijdsverschil tussen jeugdigen en professionals rol bij bepaalde aspecten van de alliantie </a:t>
            </a:r>
            <a:endParaRPr lang="nl-NL" sz="105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424" indent="-342424">
              <a:lnSpc>
                <a:spcPct val="107000"/>
              </a:lnSpc>
              <a:spcAft>
                <a:spcPts val="600"/>
              </a:spcAft>
            </a:pPr>
            <a:r>
              <a:rPr lang="nl-NL" sz="1050" b="1" kern="100" dirty="0">
                <a:solidFill>
                  <a:srgbClr val="002060"/>
                </a:solidFill>
                <a:ea typeface="Calibri" panose="020F0502020204030204" pitchFamily="34" charset="0"/>
              </a:rPr>
              <a:t>Partnerschapscompetenties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Bij Ambulant/Dagopvang meer sprake van partnerschapscompetenties dan bij Residentieel en SO/VSO (in ogen van professionals); bij Ambulant/Dagopvang wordt hier ook meer belang aan gehecht</a:t>
            </a:r>
          </a:p>
          <a:p>
            <a:pPr marL="736759"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Vrouwen scoren hoger op partnerschapscompetenties en belang dat eraan gehecht wordt dan mannen</a:t>
            </a:r>
            <a:endParaRPr lang="nl-NL" sz="1050" dirty="0">
              <a:solidFill>
                <a:srgbClr val="002060"/>
              </a:solidFill>
              <a:latin typeface="Arial"/>
              <a:cs typeface="Arial"/>
            </a:endParaRPr>
          </a:p>
          <a:p>
            <a:pPr marL="342424" indent="-342424"/>
            <a:endParaRPr lang="nl-NL" sz="1500" dirty="0">
              <a:solidFill>
                <a:srgbClr val="002060"/>
              </a:solidFill>
            </a:endParaRPr>
          </a:p>
        </p:txBody>
      </p:sp>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400" dirty="0"/>
              <a:t>Samenvatting belangrijkste bevindingen</a:t>
            </a:r>
          </a:p>
        </p:txBody>
      </p:sp>
    </p:spTree>
    <p:extLst>
      <p:ext uri="{BB962C8B-B14F-4D97-AF65-F5344CB8AC3E}">
        <p14:creationId xmlns:p14="http://schemas.microsoft.com/office/powerpoint/2010/main" val="567567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0" y="894522"/>
            <a:ext cx="8722799" cy="3448877"/>
          </a:xfrm>
        </p:spPr>
        <p:txBody>
          <a:bodyPr vert="horz" lIns="68580" tIns="34290" rIns="68580" bIns="34290" rtlCol="0" anchor="t">
            <a:noAutofit/>
          </a:bodyPr>
          <a:lstStyle/>
          <a:p>
            <a:pPr marL="385763" indent="-385763">
              <a:buAutoNum type="arabicPeriod"/>
            </a:pPr>
            <a:r>
              <a:rPr lang="nl-NL" sz="1800" dirty="0">
                <a:solidFill>
                  <a:srgbClr val="002060"/>
                </a:solidFill>
              </a:rPr>
              <a:t>Hoe ervaren jeugdigen, ouders, hulpverleners en leerkrachten de onderlinge </a:t>
            </a:r>
            <a:r>
              <a:rPr lang="nl-NL" sz="1800" u="sng" dirty="0">
                <a:solidFill>
                  <a:srgbClr val="002060"/>
                </a:solidFill>
              </a:rPr>
              <a:t>samenwerking</a:t>
            </a:r>
            <a:r>
              <a:rPr lang="nl-NL" sz="1800" dirty="0">
                <a:solidFill>
                  <a:srgbClr val="002060"/>
                </a:solidFill>
              </a:rPr>
              <a:t>?</a:t>
            </a:r>
          </a:p>
          <a:p>
            <a:pPr marL="742474" lvl="1" indent="-342900"/>
            <a:r>
              <a:rPr lang="nl-NL" sz="1800" dirty="0">
                <a:solidFill>
                  <a:srgbClr val="002060"/>
                </a:solidFill>
              </a:rPr>
              <a:t>Band, doel, taak</a:t>
            </a:r>
            <a:endParaRPr lang="nl-NL" sz="1800" dirty="0">
              <a:solidFill>
                <a:srgbClr val="002060"/>
              </a:solidFill>
              <a:cs typeface="Calibri"/>
            </a:endParaRPr>
          </a:p>
          <a:p>
            <a:pPr marL="742474" lvl="1" indent="-342900"/>
            <a:r>
              <a:rPr lang="nl-NL" sz="1800" dirty="0">
                <a:solidFill>
                  <a:srgbClr val="002060"/>
                </a:solidFill>
              </a:rPr>
              <a:t>Inspraak</a:t>
            </a:r>
            <a:endParaRPr lang="nl-NL" sz="1800" dirty="0">
              <a:solidFill>
                <a:srgbClr val="002060"/>
              </a:solidFill>
              <a:cs typeface="Calibri"/>
            </a:endParaRPr>
          </a:p>
          <a:p>
            <a:pPr marL="742474" lvl="1" indent="-342900"/>
            <a:r>
              <a:rPr lang="nl-NL" sz="1800" dirty="0" smtClean="0">
                <a:solidFill>
                  <a:srgbClr val="002060"/>
                </a:solidFill>
              </a:rPr>
              <a:t>Opvoedcompetentie</a:t>
            </a:r>
            <a:endParaRPr lang="nl-NL" sz="1800" dirty="0">
              <a:solidFill>
                <a:srgbClr val="002060"/>
              </a:solidFill>
            </a:endParaRPr>
          </a:p>
          <a:p>
            <a:pPr marL="0" indent="0">
              <a:buNone/>
            </a:pPr>
            <a:r>
              <a:rPr lang="nl-NL" sz="1800" dirty="0">
                <a:solidFill>
                  <a:srgbClr val="002060"/>
                </a:solidFill>
              </a:rPr>
              <a:t>2. Hoe belangrijk vinden professionals </a:t>
            </a:r>
            <a:r>
              <a:rPr lang="nl-NL" sz="1800" u="sng" dirty="0">
                <a:solidFill>
                  <a:srgbClr val="002060"/>
                </a:solidFill>
              </a:rPr>
              <a:t>partnerschapscompetenties</a:t>
            </a:r>
            <a:r>
              <a:rPr lang="nl-NL" sz="1800" dirty="0">
                <a:solidFill>
                  <a:srgbClr val="002060"/>
                </a:solidFill>
              </a:rPr>
              <a:t> </a:t>
            </a:r>
            <a:endParaRPr lang="nl-NL" sz="1800" dirty="0" smtClean="0">
              <a:solidFill>
                <a:srgbClr val="002060"/>
              </a:solidFill>
            </a:endParaRPr>
          </a:p>
          <a:p>
            <a:pPr marL="0" indent="0">
              <a:buNone/>
            </a:pPr>
            <a:r>
              <a:rPr lang="nl-NL" sz="1800" dirty="0">
                <a:solidFill>
                  <a:srgbClr val="002060"/>
                </a:solidFill>
              </a:rPr>
              <a:t> </a:t>
            </a:r>
            <a:r>
              <a:rPr lang="nl-NL" sz="1800" dirty="0" smtClean="0">
                <a:solidFill>
                  <a:srgbClr val="002060"/>
                </a:solidFill>
              </a:rPr>
              <a:t>   en </a:t>
            </a:r>
            <a:r>
              <a:rPr lang="nl-NL" sz="1800" dirty="0">
                <a:solidFill>
                  <a:srgbClr val="002060"/>
                </a:solidFill>
              </a:rPr>
              <a:t>hoe goed lukt </a:t>
            </a:r>
            <a:r>
              <a:rPr lang="nl-NL" sz="1800" dirty="0" smtClean="0">
                <a:solidFill>
                  <a:srgbClr val="002060"/>
                </a:solidFill>
              </a:rPr>
              <a:t>   het </a:t>
            </a:r>
            <a:r>
              <a:rPr lang="nl-NL" sz="1800" dirty="0">
                <a:solidFill>
                  <a:srgbClr val="002060"/>
                </a:solidFill>
              </a:rPr>
              <a:t>hen in de praktijk</a:t>
            </a:r>
            <a:r>
              <a:rPr lang="nl-NL" sz="1800" dirty="0" smtClean="0">
                <a:solidFill>
                  <a:srgbClr val="002060"/>
                </a:solidFill>
              </a:rPr>
              <a:t>?</a:t>
            </a:r>
          </a:p>
          <a:p>
            <a:pPr marL="0" indent="0">
              <a:buNone/>
            </a:pPr>
            <a:endParaRPr lang="nl-NL" sz="1800" dirty="0">
              <a:solidFill>
                <a:srgbClr val="002060"/>
              </a:solidFill>
            </a:endParaRPr>
          </a:p>
          <a:p>
            <a:pPr marL="0" indent="0" fontAlgn="b">
              <a:lnSpc>
                <a:spcPct val="107000"/>
              </a:lnSpc>
              <a:spcBef>
                <a:spcPts val="0"/>
              </a:spcBef>
              <a:spcAft>
                <a:spcPts val="600"/>
              </a:spcAft>
              <a:buNone/>
            </a:pPr>
            <a:r>
              <a:rPr lang="nl-NL" sz="1800" dirty="0">
                <a:solidFill>
                  <a:srgbClr val="002060"/>
                </a:solidFill>
              </a:rPr>
              <a:t>3. Welke rol spelen </a:t>
            </a:r>
            <a:r>
              <a:rPr lang="nl-NL" sz="1800" u="sng" dirty="0">
                <a:solidFill>
                  <a:srgbClr val="002060"/>
                </a:solidFill>
              </a:rPr>
              <a:t>achtergrondkenmerken</a:t>
            </a:r>
            <a:r>
              <a:rPr lang="nl-NL" sz="1800" dirty="0">
                <a:solidFill>
                  <a:srgbClr val="002060"/>
                </a:solidFill>
              </a:rPr>
              <a:t> van de betrokkenen (sekse, leeftijd) en kenmerken van de </a:t>
            </a:r>
            <a:r>
              <a:rPr lang="nl-NL" sz="1800" u="sng" dirty="0">
                <a:solidFill>
                  <a:srgbClr val="002060"/>
                </a:solidFill>
              </a:rPr>
              <a:t>domeinen</a:t>
            </a:r>
            <a:r>
              <a:rPr lang="nl-NL" sz="1800" dirty="0">
                <a:solidFill>
                  <a:srgbClr val="002060"/>
                </a:solidFill>
              </a:rPr>
              <a:t> (SO/VSO, Ambulant/Dagopvang, Residentieel) hierbij?</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r>
              <a:rPr lang="nl-NL" sz="2800" dirty="0"/>
              <a:t>Achtergrond en onderzoeksvragen</a:t>
            </a:r>
          </a:p>
        </p:txBody>
      </p:sp>
    </p:spTree>
    <p:extLst>
      <p:ext uri="{BB962C8B-B14F-4D97-AF65-F5344CB8AC3E}">
        <p14:creationId xmlns:p14="http://schemas.microsoft.com/office/powerpoint/2010/main" val="179567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CAABA73-3DBE-4CE4-0C6E-B6416EF324EF}"/>
              </a:ext>
            </a:extLst>
          </p:cNvPr>
          <p:cNvSpPr>
            <a:spLocks noGrp="1"/>
          </p:cNvSpPr>
          <p:nvPr>
            <p:ph idx="1"/>
          </p:nvPr>
        </p:nvSpPr>
        <p:spPr/>
        <p:txBody>
          <a:bodyPr vert="horz" lIns="68580" tIns="34290" rIns="68580" bIns="34290" rtlCol="0" anchor="t">
            <a:normAutofit/>
          </a:bodyPr>
          <a:lstStyle/>
          <a:p>
            <a:pPr marL="342424" indent="-342424"/>
            <a:r>
              <a:rPr lang="nl-NL" dirty="0">
                <a:solidFill>
                  <a:srgbClr val="002060"/>
                </a:solidFill>
              </a:rPr>
              <a:t>Selectie en benadering respondenten</a:t>
            </a:r>
          </a:p>
          <a:p>
            <a:pPr marL="342424" indent="-342424"/>
            <a:r>
              <a:rPr lang="nl-NL" dirty="0">
                <a:solidFill>
                  <a:srgbClr val="002060"/>
                </a:solidFill>
              </a:rPr>
              <a:t>Afname vragenlijsten</a:t>
            </a:r>
          </a:p>
          <a:p>
            <a:pPr marL="742474" lvl="1" indent="-285274"/>
            <a:r>
              <a:rPr lang="nl-NL" sz="1988" dirty="0">
                <a:solidFill>
                  <a:srgbClr val="002060"/>
                </a:solidFill>
              </a:rPr>
              <a:t>Pen en papier</a:t>
            </a:r>
            <a:endParaRPr lang="nl-NL" sz="1988" dirty="0">
              <a:solidFill>
                <a:srgbClr val="002060"/>
              </a:solidFill>
              <a:cs typeface="Calibri"/>
            </a:endParaRPr>
          </a:p>
          <a:p>
            <a:pPr marL="742474" lvl="1" indent="-285274"/>
            <a:r>
              <a:rPr lang="nl-NL" sz="1988" dirty="0">
                <a:solidFill>
                  <a:srgbClr val="002060"/>
                </a:solidFill>
              </a:rPr>
              <a:t>Online</a:t>
            </a:r>
            <a:endParaRPr lang="nl-NL" sz="1988" dirty="0">
              <a:solidFill>
                <a:srgbClr val="002060"/>
              </a:solidFill>
              <a:cs typeface="Calibri"/>
            </a:endParaRPr>
          </a:p>
          <a:p>
            <a:pPr marL="342424" indent="-342424"/>
            <a:r>
              <a:rPr lang="nl-NL" dirty="0">
                <a:solidFill>
                  <a:srgbClr val="002060"/>
                </a:solidFill>
              </a:rPr>
              <a:t>Jeugdigen en ouders rapporteren over hulpverlener</a:t>
            </a:r>
          </a:p>
          <a:p>
            <a:pPr marL="342424" indent="-342424"/>
            <a:r>
              <a:rPr lang="nl-NL" dirty="0">
                <a:solidFill>
                  <a:srgbClr val="002060"/>
                </a:solidFill>
              </a:rPr>
              <a:t>Hulpverleners en leerkrachten rapporteren over ouders en jeugdigen. Daarnaast zelfrapportage.</a:t>
            </a:r>
          </a:p>
          <a:p>
            <a:pPr marL="342424" indent="-342424"/>
            <a:endParaRPr lang="nl-NL" dirty="0"/>
          </a:p>
          <a:p>
            <a:pPr marL="342424" indent="-342424"/>
            <a:endParaRPr lang="nl-NL" dirty="0"/>
          </a:p>
        </p:txBody>
      </p:sp>
      <p:sp>
        <p:nvSpPr>
          <p:cNvPr id="3" name="Titel 2">
            <a:extLst>
              <a:ext uri="{FF2B5EF4-FFF2-40B4-BE49-F238E27FC236}">
                <a16:creationId xmlns:a16="http://schemas.microsoft.com/office/drawing/2014/main" id="{5849FA8A-E1BA-7809-151F-63F8F1C5F971}"/>
              </a:ext>
            </a:extLst>
          </p:cNvPr>
          <p:cNvSpPr>
            <a:spLocks noGrp="1"/>
          </p:cNvSpPr>
          <p:nvPr>
            <p:ph type="title"/>
          </p:nvPr>
        </p:nvSpPr>
        <p:spPr/>
        <p:txBody>
          <a:bodyPr>
            <a:normAutofit/>
          </a:bodyPr>
          <a:lstStyle/>
          <a:p>
            <a:r>
              <a:rPr lang="nl-NL" sz="2800" dirty="0"/>
              <a:t>Procedure</a:t>
            </a:r>
          </a:p>
        </p:txBody>
      </p:sp>
      <p:pic>
        <p:nvPicPr>
          <p:cNvPr id="4" name="Afbeelding 3"/>
          <p:cNvPicPr>
            <a:picLocks noChangeAspect="1"/>
          </p:cNvPicPr>
          <p:nvPr/>
        </p:nvPicPr>
        <p:blipFill>
          <a:blip r:embed="rId3"/>
          <a:stretch>
            <a:fillRect/>
          </a:stretch>
        </p:blipFill>
        <p:spPr>
          <a:xfrm>
            <a:off x="8090237" y="4211259"/>
            <a:ext cx="843160" cy="932240"/>
          </a:xfrm>
          <a:prstGeom prst="rect">
            <a:avLst/>
          </a:prstGeom>
        </p:spPr>
      </p:pic>
    </p:spTree>
    <p:extLst>
      <p:ext uri="{BB962C8B-B14F-4D97-AF65-F5344CB8AC3E}">
        <p14:creationId xmlns:p14="http://schemas.microsoft.com/office/powerpoint/2010/main" val="2594397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2A6B7E-13F2-6B07-D907-1350891EC09B}"/>
              </a:ext>
            </a:extLst>
          </p:cNvPr>
          <p:cNvSpPr>
            <a:spLocks noGrp="1"/>
          </p:cNvSpPr>
          <p:nvPr>
            <p:ph type="title"/>
          </p:nvPr>
        </p:nvSpPr>
        <p:spPr/>
        <p:txBody>
          <a:bodyPr>
            <a:normAutofit/>
          </a:bodyPr>
          <a:lstStyle/>
          <a:p>
            <a:r>
              <a:rPr lang="nl-NL" sz="2800" dirty="0"/>
              <a:t>Respondenten</a:t>
            </a:r>
          </a:p>
        </p:txBody>
      </p:sp>
      <p:graphicFrame>
        <p:nvGraphicFramePr>
          <p:cNvPr id="4" name="Tabel 3">
            <a:extLst>
              <a:ext uri="{FF2B5EF4-FFF2-40B4-BE49-F238E27FC236}">
                <a16:creationId xmlns:a16="http://schemas.microsoft.com/office/drawing/2014/main" id="{948E22FF-3C9A-6F4D-388E-FAF46B473482}"/>
              </a:ext>
            </a:extLst>
          </p:cNvPr>
          <p:cNvGraphicFramePr>
            <a:graphicFrameLocks noGrp="1"/>
          </p:cNvGraphicFramePr>
          <p:nvPr>
            <p:extLst/>
          </p:nvPr>
        </p:nvGraphicFramePr>
        <p:xfrm>
          <a:off x="482098" y="1828800"/>
          <a:ext cx="7706762" cy="1789462"/>
        </p:xfrm>
        <a:graphic>
          <a:graphicData uri="http://schemas.openxmlformats.org/drawingml/2006/table">
            <a:tbl>
              <a:tblPr firstRow="1" firstCol="1" bandRow="1">
                <a:tableStyleId>{5C22544A-7EE6-4342-B048-85BDC9FD1C3A}</a:tableStyleId>
              </a:tblPr>
              <a:tblGrid>
                <a:gridCol w="1874066">
                  <a:extLst>
                    <a:ext uri="{9D8B030D-6E8A-4147-A177-3AD203B41FA5}">
                      <a16:colId xmlns:a16="http://schemas.microsoft.com/office/drawing/2014/main" val="1660438938"/>
                    </a:ext>
                  </a:extLst>
                </a:gridCol>
                <a:gridCol w="1120367">
                  <a:extLst>
                    <a:ext uri="{9D8B030D-6E8A-4147-A177-3AD203B41FA5}">
                      <a16:colId xmlns:a16="http://schemas.microsoft.com/office/drawing/2014/main" val="3898077896"/>
                    </a:ext>
                  </a:extLst>
                </a:gridCol>
                <a:gridCol w="1120367">
                  <a:extLst>
                    <a:ext uri="{9D8B030D-6E8A-4147-A177-3AD203B41FA5}">
                      <a16:colId xmlns:a16="http://schemas.microsoft.com/office/drawing/2014/main" val="1189334006"/>
                    </a:ext>
                  </a:extLst>
                </a:gridCol>
                <a:gridCol w="1222742">
                  <a:extLst>
                    <a:ext uri="{9D8B030D-6E8A-4147-A177-3AD203B41FA5}">
                      <a16:colId xmlns:a16="http://schemas.microsoft.com/office/drawing/2014/main" val="2034728003"/>
                    </a:ext>
                  </a:extLst>
                </a:gridCol>
                <a:gridCol w="1231581">
                  <a:extLst>
                    <a:ext uri="{9D8B030D-6E8A-4147-A177-3AD203B41FA5}">
                      <a16:colId xmlns:a16="http://schemas.microsoft.com/office/drawing/2014/main" val="3515360144"/>
                    </a:ext>
                  </a:extLst>
                </a:gridCol>
                <a:gridCol w="1137639">
                  <a:extLst>
                    <a:ext uri="{9D8B030D-6E8A-4147-A177-3AD203B41FA5}">
                      <a16:colId xmlns:a16="http://schemas.microsoft.com/office/drawing/2014/main" val="4277295588"/>
                    </a:ext>
                  </a:extLst>
                </a:gridCol>
              </a:tblGrid>
              <a:tr h="377982">
                <a:tc>
                  <a:txBody>
                    <a:bodyPr/>
                    <a:lstStyle/>
                    <a:p>
                      <a:pPr>
                        <a:lnSpc>
                          <a:spcPct val="107000"/>
                        </a:lnSpc>
                        <a:spcAft>
                          <a:spcPts val="800"/>
                        </a:spcAft>
                      </a:pPr>
                      <a:r>
                        <a:rPr lang="nl-NL" sz="800" kern="100">
                          <a:effectLst/>
                        </a:rPr>
                        <a:t> </a:t>
                      </a:r>
                      <a:endParaRPr lang="nl-NL"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Jeugdigen </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Ouders</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Hulpverleners</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Leerkrachten</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Totaal</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5170142"/>
                  </a:ext>
                </a:extLst>
              </a:tr>
              <a:tr h="288131">
                <a:tc>
                  <a:txBody>
                    <a:bodyPr/>
                    <a:lstStyle/>
                    <a:p>
                      <a:pPr>
                        <a:lnSpc>
                          <a:spcPct val="107000"/>
                        </a:lnSpc>
                        <a:spcAft>
                          <a:spcPts val="800"/>
                        </a:spcAft>
                      </a:pPr>
                      <a:r>
                        <a:rPr lang="nl-NL" sz="1500" kern="100" dirty="0">
                          <a:effectLst/>
                        </a:rPr>
                        <a:t>SO/VSO</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55</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26</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a:effectLst/>
                        </a:rPr>
                        <a:t>59</a:t>
                      </a:r>
                      <a:endParaRPr lang="nl-NL"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140</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0294335"/>
                  </a:ext>
                </a:extLst>
              </a:tr>
              <a:tr h="251936">
                <a:tc>
                  <a:txBody>
                    <a:bodyPr/>
                    <a:lstStyle/>
                    <a:p>
                      <a:pPr>
                        <a:lnSpc>
                          <a:spcPct val="107000"/>
                        </a:lnSpc>
                        <a:spcAft>
                          <a:spcPts val="800"/>
                        </a:spcAft>
                      </a:pPr>
                      <a:r>
                        <a:rPr lang="nl-NL" sz="1500" kern="100" dirty="0">
                          <a:effectLst/>
                        </a:rPr>
                        <a:t>Ambulant/dagopvang</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69</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60</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79</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208</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8802335"/>
                  </a:ext>
                </a:extLst>
              </a:tr>
              <a:tr h="255746">
                <a:tc>
                  <a:txBody>
                    <a:bodyPr/>
                    <a:lstStyle/>
                    <a:p>
                      <a:pPr>
                        <a:lnSpc>
                          <a:spcPct val="107000"/>
                        </a:lnSpc>
                        <a:spcAft>
                          <a:spcPts val="800"/>
                        </a:spcAft>
                      </a:pPr>
                      <a:r>
                        <a:rPr lang="nl-NL" sz="1500" kern="100" dirty="0">
                          <a:effectLst/>
                        </a:rPr>
                        <a:t>Residentieel</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50</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28</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53</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131</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981627"/>
                  </a:ext>
                </a:extLst>
              </a:tr>
              <a:tr h="252889">
                <a:tc>
                  <a:txBody>
                    <a:bodyPr/>
                    <a:lstStyle/>
                    <a:p>
                      <a:pPr>
                        <a:lnSpc>
                          <a:spcPct val="107000"/>
                        </a:lnSpc>
                        <a:spcAft>
                          <a:spcPts val="800"/>
                        </a:spcAft>
                      </a:pPr>
                      <a:r>
                        <a:rPr lang="nl-NL" sz="1500" b="1" kern="100" dirty="0">
                          <a:effectLst/>
                        </a:rPr>
                        <a:t>Totaal</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b="1" kern="100">
                          <a:effectLst/>
                        </a:rPr>
                        <a:t>174</a:t>
                      </a:r>
                      <a:endParaRPr lang="nl-NL"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a:effectLst/>
                        </a:rPr>
                        <a:t>114</a:t>
                      </a:r>
                      <a:endParaRPr lang="nl-NL"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132</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59</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479</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82965535"/>
                  </a:ext>
                </a:extLst>
              </a:tr>
            </a:tbl>
          </a:graphicData>
        </a:graphic>
      </p:graphicFrame>
      <p:pic>
        <p:nvPicPr>
          <p:cNvPr id="5" name="Afbeelding 4"/>
          <p:cNvPicPr>
            <a:picLocks noChangeAspect="1"/>
          </p:cNvPicPr>
          <p:nvPr/>
        </p:nvPicPr>
        <p:blipFill>
          <a:blip r:embed="rId3"/>
          <a:stretch>
            <a:fillRect/>
          </a:stretch>
        </p:blipFill>
        <p:spPr>
          <a:xfrm>
            <a:off x="8133594" y="4134678"/>
            <a:ext cx="899193" cy="994193"/>
          </a:xfrm>
          <a:prstGeom prst="rect">
            <a:avLst/>
          </a:prstGeom>
        </p:spPr>
      </p:pic>
    </p:spTree>
    <p:extLst>
      <p:ext uri="{BB962C8B-B14F-4D97-AF65-F5344CB8AC3E}">
        <p14:creationId xmlns:p14="http://schemas.microsoft.com/office/powerpoint/2010/main" val="1463998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1262270" y="1200150"/>
            <a:ext cx="7672930" cy="3099651"/>
          </a:xfrm>
        </p:spPr>
        <p:txBody>
          <a:bodyPr vert="horz" lIns="68580" tIns="34290" rIns="68580" bIns="34290" rtlCol="0" anchor="t">
            <a:normAutofit fontScale="62500" lnSpcReduction="20000"/>
          </a:bodyPr>
          <a:lstStyle/>
          <a:p>
            <a:pPr marL="342424" indent="-342424"/>
            <a:r>
              <a:rPr lang="nl-NL" sz="2900" dirty="0">
                <a:solidFill>
                  <a:srgbClr val="002060"/>
                </a:solidFill>
              </a:rPr>
              <a:t>Alliantie (WAV-12R)</a:t>
            </a:r>
          </a:p>
          <a:p>
            <a:pPr marL="742474" lvl="1" indent="-285274"/>
            <a:r>
              <a:rPr lang="nl-NL" sz="2600" dirty="0">
                <a:solidFill>
                  <a:srgbClr val="002060"/>
                </a:solidFill>
              </a:rPr>
              <a:t>Band </a:t>
            </a:r>
            <a:endParaRPr lang="nl-NL" sz="2600" dirty="0">
              <a:solidFill>
                <a:srgbClr val="002060"/>
              </a:solidFill>
              <a:cs typeface="Calibri"/>
            </a:endParaRPr>
          </a:p>
          <a:p>
            <a:pPr marL="1142524" lvl="2" indent="-228124"/>
            <a:r>
              <a:rPr lang="nl-NL" sz="1725" dirty="0">
                <a:solidFill>
                  <a:srgbClr val="002060"/>
                </a:solidFill>
              </a:rPr>
              <a:t>De hulpverleners en ik respecteren elkaar</a:t>
            </a:r>
            <a:endParaRPr lang="nl-NL" sz="1725" dirty="0">
              <a:solidFill>
                <a:srgbClr val="002060"/>
              </a:solidFill>
              <a:cs typeface="Calibri"/>
            </a:endParaRPr>
          </a:p>
          <a:p>
            <a:pPr marL="742474" lvl="1" indent="-285274"/>
            <a:r>
              <a:rPr lang="nl-NL" sz="2600" dirty="0">
                <a:solidFill>
                  <a:srgbClr val="002060"/>
                </a:solidFill>
              </a:rPr>
              <a:t>Doel </a:t>
            </a:r>
            <a:endParaRPr lang="nl-NL" sz="2600" dirty="0">
              <a:solidFill>
                <a:srgbClr val="002060"/>
              </a:solidFill>
              <a:cs typeface="Calibri"/>
            </a:endParaRPr>
          </a:p>
          <a:p>
            <a:pPr marL="1142524" lvl="2" indent="-228124"/>
            <a:r>
              <a:rPr lang="nl-NL" sz="1725" dirty="0">
                <a:solidFill>
                  <a:srgbClr val="002060"/>
                </a:solidFill>
              </a:rPr>
              <a:t>De hulpverleners en ik werken aan de doelen die we samen hebben goedgekeurd</a:t>
            </a:r>
            <a:endParaRPr lang="nl-NL" sz="1725" dirty="0">
              <a:solidFill>
                <a:srgbClr val="002060"/>
              </a:solidFill>
              <a:cs typeface="Calibri"/>
            </a:endParaRPr>
          </a:p>
          <a:p>
            <a:pPr marL="742474" lvl="1" indent="-285274"/>
            <a:r>
              <a:rPr lang="nl-NL" sz="2900" dirty="0">
                <a:solidFill>
                  <a:srgbClr val="002060"/>
                </a:solidFill>
              </a:rPr>
              <a:t>Taak</a:t>
            </a:r>
            <a:endParaRPr lang="nl-NL" sz="2900" dirty="0">
              <a:solidFill>
                <a:srgbClr val="002060"/>
              </a:solidFill>
              <a:cs typeface="Calibri"/>
            </a:endParaRPr>
          </a:p>
          <a:p>
            <a:pPr marL="1142524" lvl="2" indent="-228124"/>
            <a:r>
              <a:rPr lang="nl-NL" sz="1725" dirty="0">
                <a:solidFill>
                  <a:srgbClr val="002060"/>
                </a:solidFill>
              </a:rPr>
              <a:t>Ik geloof dat de hulpverleners en ik op de goede manier aan de problemen werken</a:t>
            </a:r>
            <a:endParaRPr lang="nl-NL" dirty="0">
              <a:solidFill>
                <a:srgbClr val="002060"/>
              </a:solidFill>
              <a:cs typeface="Calibri"/>
            </a:endParaRPr>
          </a:p>
          <a:p>
            <a:pPr marL="342424" indent="-342424"/>
            <a:endParaRPr lang="nl-NL" dirty="0">
              <a:solidFill>
                <a:srgbClr val="002060"/>
              </a:solidFill>
            </a:endParaRPr>
          </a:p>
          <a:p>
            <a:pPr marL="342424" indent="-342424"/>
            <a:r>
              <a:rPr lang="nl-NL" sz="2900" dirty="0">
                <a:solidFill>
                  <a:srgbClr val="002060"/>
                </a:solidFill>
              </a:rPr>
              <a:t>Inspraak (jeugdigen)</a:t>
            </a:r>
          </a:p>
          <a:p>
            <a:pPr marL="1142524" lvl="2" indent="-228124"/>
            <a:r>
              <a:rPr lang="nl-NL" sz="1725" dirty="0">
                <a:solidFill>
                  <a:srgbClr val="002060"/>
                </a:solidFill>
              </a:rPr>
              <a:t>De hulpverleners luisteren naar wat ik wil zeggen </a:t>
            </a:r>
            <a:endParaRPr lang="nl-NL" sz="1725" dirty="0">
              <a:solidFill>
                <a:srgbClr val="002060"/>
              </a:solidFill>
              <a:cs typeface="Calibri"/>
            </a:endParaRPr>
          </a:p>
          <a:p>
            <a:pPr marL="342424" indent="-342424"/>
            <a:endParaRPr lang="nl-NL" dirty="0">
              <a:solidFill>
                <a:srgbClr val="002060"/>
              </a:solidFill>
            </a:endParaRPr>
          </a:p>
          <a:p>
            <a:pPr marL="342424" indent="-342424"/>
            <a:r>
              <a:rPr lang="nl-NL" sz="2900" dirty="0">
                <a:solidFill>
                  <a:srgbClr val="002060"/>
                </a:solidFill>
              </a:rPr>
              <a:t>Opvoedcompetentie (ouders)</a:t>
            </a:r>
          </a:p>
          <a:p>
            <a:pPr marL="1142524" lvl="2" indent="-228124"/>
            <a:r>
              <a:rPr lang="nl-NL" sz="1725" dirty="0">
                <a:solidFill>
                  <a:srgbClr val="002060"/>
                </a:solidFill>
              </a:rPr>
              <a:t>Door de hulp lukt het opvoeden mij beter</a:t>
            </a:r>
            <a:endParaRPr lang="nl-NL" sz="1725" dirty="0">
              <a:solidFill>
                <a:srgbClr val="002060"/>
              </a:solidFill>
              <a:cs typeface="Calibri"/>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r>
              <a:rPr lang="nl-NL" sz="2800" dirty="0"/>
              <a:t>Meetinstrumenten: Samenwerking</a:t>
            </a:r>
          </a:p>
        </p:txBody>
      </p:sp>
      <p:sp>
        <p:nvSpPr>
          <p:cNvPr id="4" name="Tekstvak 3">
            <a:extLst>
              <a:ext uri="{FF2B5EF4-FFF2-40B4-BE49-F238E27FC236}">
                <a16:creationId xmlns:a16="http://schemas.microsoft.com/office/drawing/2014/main" id="{8B2100A7-DAF7-A781-4A20-A2331B5AC8A3}"/>
              </a:ext>
            </a:extLst>
          </p:cNvPr>
          <p:cNvSpPr txBox="1"/>
          <p:nvPr/>
        </p:nvSpPr>
        <p:spPr>
          <a:xfrm>
            <a:off x="1538868" y="4407520"/>
            <a:ext cx="685800" cy="384717"/>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6" name="Tekstvak 5">
            <a:extLst>
              <a:ext uri="{FF2B5EF4-FFF2-40B4-BE49-F238E27FC236}">
                <a16:creationId xmlns:a16="http://schemas.microsoft.com/office/drawing/2014/main" id="{22C3BE0D-905F-C324-BEDB-B2186F6B1BF1}"/>
              </a:ext>
            </a:extLst>
          </p:cNvPr>
          <p:cNvSpPr txBox="1"/>
          <p:nvPr/>
        </p:nvSpPr>
        <p:spPr>
          <a:xfrm>
            <a:off x="2143125" y="4407520"/>
            <a:ext cx="4570605" cy="276999"/>
          </a:xfrm>
          <a:prstGeom prst="rect">
            <a:avLst/>
          </a:prstGeom>
          <a:noFill/>
        </p:spPr>
        <p:txBody>
          <a:bodyPr wrap="square" lIns="68580" tIns="34290" rIns="68580" bIns="34290" anchor="t">
            <a:spAutoFit/>
          </a:bodyPr>
          <a:lstStyle/>
          <a:p>
            <a:r>
              <a:rPr lang="nl-NL" sz="1350" dirty="0">
                <a:solidFill>
                  <a:srgbClr val="002060"/>
                </a:solidFill>
              </a:rPr>
              <a:t>ZELDEN OF NOOIT / SOMS / REGELMATIG / HEEL VAAK / ALTIJD</a:t>
            </a:r>
            <a:endParaRPr lang="nl-NL" sz="1350" dirty="0">
              <a:solidFill>
                <a:srgbClr val="002060"/>
              </a:solidFill>
              <a:cs typeface="Calibri"/>
            </a:endParaRPr>
          </a:p>
        </p:txBody>
      </p:sp>
      <p:pic>
        <p:nvPicPr>
          <p:cNvPr id="7" name="Afbeelding 6"/>
          <p:cNvPicPr>
            <a:picLocks noChangeAspect="1"/>
          </p:cNvPicPr>
          <p:nvPr/>
        </p:nvPicPr>
        <p:blipFill>
          <a:blip r:embed="rId3"/>
          <a:stretch>
            <a:fillRect/>
          </a:stretch>
        </p:blipFill>
        <p:spPr>
          <a:xfrm>
            <a:off x="8029963" y="4144617"/>
            <a:ext cx="903434" cy="998882"/>
          </a:xfrm>
          <a:prstGeom prst="rect">
            <a:avLst/>
          </a:prstGeom>
        </p:spPr>
      </p:pic>
    </p:spTree>
    <p:extLst>
      <p:ext uri="{BB962C8B-B14F-4D97-AF65-F5344CB8AC3E}">
        <p14:creationId xmlns:p14="http://schemas.microsoft.com/office/powerpoint/2010/main" val="169311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421200" y="97045"/>
            <a:ext cx="8722800" cy="857250"/>
          </a:xfrm>
        </p:spPr>
        <p:txBody>
          <a:bodyPr>
            <a:normAutofit/>
          </a:bodyPr>
          <a:lstStyle/>
          <a:p>
            <a:r>
              <a:rPr lang="nl-NL" sz="2800" dirty="0"/>
              <a:t>Meetinstrumenten: Partnerschapscompetenties</a:t>
            </a:r>
          </a:p>
        </p:txBody>
      </p:sp>
      <p:pic>
        <p:nvPicPr>
          <p:cNvPr id="7" name="Afbeelding 6">
            <a:extLst>
              <a:ext uri="{FF2B5EF4-FFF2-40B4-BE49-F238E27FC236}">
                <a16:creationId xmlns:a16="http://schemas.microsoft.com/office/drawing/2014/main" id="{B4B69DC5-A907-C433-12C9-983445BEBDE4}"/>
              </a:ext>
            </a:extLst>
          </p:cNvPr>
          <p:cNvPicPr>
            <a:picLocks noChangeAspect="1"/>
          </p:cNvPicPr>
          <p:nvPr/>
        </p:nvPicPr>
        <p:blipFill>
          <a:blip r:embed="rId3"/>
          <a:stretch>
            <a:fillRect/>
          </a:stretch>
        </p:blipFill>
        <p:spPr>
          <a:xfrm>
            <a:off x="1764511" y="1025611"/>
            <a:ext cx="5370968" cy="3671630"/>
          </a:xfrm>
          <a:prstGeom prst="rect">
            <a:avLst/>
          </a:prstGeom>
        </p:spPr>
      </p:pic>
      <p:pic>
        <p:nvPicPr>
          <p:cNvPr id="4" name="Afbeelding 3"/>
          <p:cNvPicPr>
            <a:picLocks noChangeAspect="1"/>
          </p:cNvPicPr>
          <p:nvPr/>
        </p:nvPicPr>
        <p:blipFill>
          <a:blip r:embed="rId4"/>
          <a:stretch>
            <a:fillRect/>
          </a:stretch>
        </p:blipFill>
        <p:spPr>
          <a:xfrm>
            <a:off x="8101877" y="4224130"/>
            <a:ext cx="831519" cy="919369"/>
          </a:xfrm>
          <a:prstGeom prst="rect">
            <a:avLst/>
          </a:prstGeom>
        </p:spPr>
      </p:pic>
    </p:spTree>
    <p:extLst>
      <p:ext uri="{BB962C8B-B14F-4D97-AF65-F5344CB8AC3E}">
        <p14:creationId xmlns:p14="http://schemas.microsoft.com/office/powerpoint/2010/main" val="1520673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Resultaten</a:t>
            </a:r>
            <a:br>
              <a:rPr lang="nl-NL" sz="2800" dirty="0"/>
            </a:br>
            <a:r>
              <a:rPr lang="nl-NL" sz="2800" dirty="0"/>
              <a:t>Heel positief over de onderlinge band</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97091" y="1253145"/>
            <a:ext cx="3409034" cy="2791790"/>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Allemaal hoge scores</a:t>
            </a:r>
            <a:endParaRPr lang="nl-NL" sz="2400" dirty="0">
              <a:solidFill>
                <a:srgbClr val="002060"/>
              </a:solidFill>
              <a:cs typeface="Calibri"/>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M</a:t>
            </a:r>
            <a:r>
              <a:rPr lang="nl-NL" sz="2400" kern="100" dirty="0" smtClean="0">
                <a:solidFill>
                  <a:srgbClr val="002060"/>
                </a:solidFill>
                <a:ea typeface="Calibri" panose="020F0502020204030204" pitchFamily="34" charset="0"/>
                <a:cs typeface="Times New Roman"/>
              </a:rPr>
              <a:t>aar </a:t>
            </a:r>
            <a:r>
              <a:rPr lang="nl-NL" sz="2400" kern="100" dirty="0">
                <a:solidFill>
                  <a:srgbClr val="002060"/>
                </a:solidFill>
                <a:ea typeface="Calibri" panose="020F0502020204030204" pitchFamily="34" charset="0"/>
                <a:cs typeface="Times New Roman"/>
              </a:rPr>
              <a:t>jeugdigen minder positief over band </a:t>
            </a:r>
            <a:r>
              <a:rPr lang="nl-NL" sz="2400" kern="100" dirty="0" smtClean="0">
                <a:solidFill>
                  <a:srgbClr val="002060"/>
                </a:solidFill>
                <a:ea typeface="Calibri" panose="020F0502020204030204" pitchFamily="34" charset="0"/>
                <a:cs typeface="Times New Roman"/>
              </a:rPr>
              <a:t>met hulpverleners, </a:t>
            </a:r>
            <a:r>
              <a:rPr lang="nl-NL" sz="2400" kern="100" dirty="0">
                <a:solidFill>
                  <a:srgbClr val="002060"/>
                </a:solidFill>
                <a:ea typeface="Calibri" panose="020F0502020204030204" pitchFamily="34" charset="0"/>
                <a:cs typeface="Times New Roman"/>
              </a:rPr>
              <a:t>dan dat professionals dit inschatten</a:t>
            </a:r>
            <a:endParaRPr lang="nl-NL" sz="2400" dirty="0">
              <a:solidFill>
                <a:srgbClr val="002060"/>
              </a:solidFill>
              <a:cs typeface="Calibri"/>
            </a:endParaRP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2617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Gemiddelde scores op (afstemmen over) doelen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57800" y="1063625"/>
            <a:ext cx="3886200" cy="4449423"/>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Allemaal gemiddelde scores, maar lager dan je zou mogen verwachten vanwege wettelijke verplichting</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Jeugdigen zijn duidelijk minder positief dan ouders</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[evaluatie Passend Onderwijs, 2020: ouders niet tevreden]</a:t>
            </a: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6755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normAutofit/>
      </a:bodyPr>
      <a:lstStyle>
        <a:defPPr algn="l">
          <a:defRPr dirty="0" smtClean="0"/>
        </a:defPPr>
      </a:lstStyle>
    </a:txDef>
  </a:objectDefaults>
  <a:extraClrSchemeLst/>
  <a:extLst>
    <a:ext uri="{05A4C25C-085E-4340-85A3-A5531E510DB2}">
      <thm15:themeFamily xmlns:thm15="http://schemas.microsoft.com/office/thememl/2012/main" name="Algemene_presentatie_Fontys_NL.pptx" id="{E0253726-F074-49B8-BB1E-6AE39167C604}" vid="{EBBC72B3-CD45-466B-8936-9B223A3941C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7BDDFF13177D4693F09005414741AC" ma:contentTypeVersion="12" ma:contentTypeDescription="Een nieuw document maken." ma:contentTypeScope="" ma:versionID="fc50a1da185c978a8583a5d8eab79c9f">
  <xsd:schema xmlns:xsd="http://www.w3.org/2001/XMLSchema" xmlns:xs="http://www.w3.org/2001/XMLSchema" xmlns:p="http://schemas.microsoft.com/office/2006/metadata/properties" xmlns:ns2="21c6a3c2-85dc-415e-b19c-ed765145eaa0" xmlns:ns3="5f10e6fc-3965-4692-85c0-a22e654cbe88" targetNamespace="http://schemas.microsoft.com/office/2006/metadata/properties" ma:root="true" ma:fieldsID="8faafe09419733c7b7b4dcde3329a4b6" ns2:_="" ns3:_="">
    <xsd:import namespace="21c6a3c2-85dc-415e-b19c-ed765145eaa0"/>
    <xsd:import namespace="5f10e6fc-3965-4692-85c0-a22e654cbe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c6a3c2-85dc-415e-b19c-ed765145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10e6fc-3965-4692-85c0-a22e654cbe8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C6AE87-ABFD-49AC-BF48-36A41AA2364B}">
  <ds:schemaRefs>
    <ds:schemaRef ds:uri="21c6a3c2-85dc-415e-b19c-ed765145eaa0"/>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5f10e6fc-3965-4692-85c0-a22e654cbe88"/>
    <ds:schemaRef ds:uri="http://www.w3.org/XML/1998/namespace"/>
    <ds:schemaRef ds:uri="http://purl.org/dc/dcmitype/"/>
  </ds:schemaRefs>
</ds:datastoreItem>
</file>

<file path=customXml/itemProps2.xml><?xml version="1.0" encoding="utf-8"?>
<ds:datastoreItem xmlns:ds="http://schemas.openxmlformats.org/officeDocument/2006/customXml" ds:itemID="{B4C6D579-B400-438E-BD59-AFBAD5FB6FFA}">
  <ds:schemaRefs>
    <ds:schemaRef ds:uri="http://schemas.microsoft.com/sharepoint/v3/contenttype/forms"/>
  </ds:schemaRefs>
</ds:datastoreItem>
</file>

<file path=customXml/itemProps3.xml><?xml version="1.0" encoding="utf-8"?>
<ds:datastoreItem xmlns:ds="http://schemas.openxmlformats.org/officeDocument/2006/customXml" ds:itemID="{653B6C01-EE2C-4403-B874-D9E57C855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c6a3c2-85dc-415e-b19c-ed765145eaa0"/>
    <ds:schemaRef ds:uri="5f10e6fc-3965-4692-85c0-a22e654cbe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1335</Words>
  <Application>Microsoft Office PowerPoint</Application>
  <PresentationFormat>Diavoorstelling (16:9)</PresentationFormat>
  <Paragraphs>152</Paragraphs>
  <Slides>20</Slides>
  <Notes>18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Times New Roman</vt:lpstr>
      <vt:lpstr>Fontys-basis-Diamodel</vt:lpstr>
      <vt:lpstr>Vragenlijstonderzoek project Partnerschap in Jeugdhulp en Onderwijs</vt:lpstr>
      <vt:lpstr>Bevindingen vragenlijstonderzoek</vt:lpstr>
      <vt:lpstr>Achtergrond en onderzoeksvragen</vt:lpstr>
      <vt:lpstr>Procedure</vt:lpstr>
      <vt:lpstr>Respondenten</vt:lpstr>
      <vt:lpstr>Meetinstrumenten: Samenwerking</vt:lpstr>
      <vt:lpstr>Meetinstrumenten: Partnerschapscompetenties</vt:lpstr>
      <vt:lpstr>Resultaten Heel positief over de onderlinge band</vt:lpstr>
      <vt:lpstr>Gemiddelde scores op (afstemmen over) doelen</vt:lpstr>
      <vt:lpstr>Gemiddelde scores op taak </vt:lpstr>
      <vt:lpstr>Hoge scores op inspraak/ eigen stem jeugdigen</vt:lpstr>
      <vt:lpstr> Lage scores op opvoedcompetentie ouders versterken </vt:lpstr>
      <vt:lpstr>Interessante verschillen jeugdigen - hulpverleners in de residentiële hulpverlening</vt:lpstr>
      <vt:lpstr>Jeugdigen in ambulant/dagopvang het meest positief over band, taak en doel</vt:lpstr>
      <vt:lpstr>Jeugdigen in ambulant/dagopvang het meest positief over inspraak/ eigen stem </vt:lpstr>
      <vt:lpstr>Professionals over de alliantie met ouders: een consistent beeld</vt:lpstr>
      <vt:lpstr>Partnerschapscompetenties van professionals </vt:lpstr>
      <vt:lpstr>Mannelijke professionals scoren lager dan vrouwen</vt:lpstr>
      <vt:lpstr>Geslacht en leeftijd: ouders en jeugdigen</vt:lpstr>
      <vt:lpstr>Samenvatting belangrijkste bevindingen</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Informatie en uitleg vooraf</dc:title>
  <dc:creator>Willemijn Balk</dc:creator>
  <cp:lastModifiedBy>Willemijn Balk</cp:lastModifiedBy>
  <cp:revision>2</cp:revision>
  <cp:lastPrinted>2014-08-19T14:33:34Z</cp:lastPrinted>
  <dcterms:created xsi:type="dcterms:W3CDTF">2023-09-06T13:21:15Z</dcterms:created>
  <dcterms:modified xsi:type="dcterms:W3CDTF">2023-09-06T13:30:31Z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0x010100677BDDFF13177D4693F09005414741AC</vt:lpwstr>
  </property>
</Properties>
</file>